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7" r:id="rId4"/>
    <p:sldId id="259" r:id="rId5"/>
    <p:sldId id="258" r:id="rId6"/>
    <p:sldId id="266" r:id="rId7"/>
    <p:sldId id="265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90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664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>
            <a:extLst>
              <a:ext uri="{FF2B5EF4-FFF2-40B4-BE49-F238E27FC236}">
                <a16:creationId xmlns:a16="http://schemas.microsoft.com/office/drawing/2014/main" id="{AFB8F75B-D665-41DC-9857-0AB409F83976}"/>
              </a:ext>
            </a:extLst>
          </p:cNvPr>
          <p:cNvGrpSpPr/>
          <p:nvPr/>
        </p:nvGrpSpPr>
        <p:grpSpPr>
          <a:xfrm>
            <a:off x="-1" y="0"/>
            <a:ext cx="12192001" cy="6858003"/>
            <a:chOff x="-1" y="-3"/>
            <a:chExt cx="12192001" cy="6858003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90EB15F8-C1F2-4BCA-AF30-01EFA93831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EFC921B0-8F12-448F-A73F-574F0EB92832}"/>
                </a:ext>
              </a:extLst>
            </p:cNvPr>
            <p:cNvSpPr/>
            <p:nvPr/>
          </p:nvSpPr>
          <p:spPr>
            <a:xfrm>
              <a:off x="-1" y="-3"/>
              <a:ext cx="12191998" cy="6857999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8D475DA1-78BF-463B-A38F-492F72A0A79C}"/>
              </a:ext>
            </a:extLst>
          </p:cNvPr>
          <p:cNvSpPr/>
          <p:nvPr/>
        </p:nvSpPr>
        <p:spPr>
          <a:xfrm>
            <a:off x="1" y="-1"/>
            <a:ext cx="3404212" cy="6857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텍스트 개체 틀 5">
            <a:extLst>
              <a:ext uri="{FF2B5EF4-FFF2-40B4-BE49-F238E27FC236}">
                <a16:creationId xmlns:a16="http://schemas.microsoft.com/office/drawing/2014/main" id="{499493CD-5312-49B4-92A7-595D981078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3102" y="2664927"/>
            <a:ext cx="1959929" cy="841371"/>
          </a:xfrm>
        </p:spPr>
        <p:txBody>
          <a:bodyPr/>
          <a:lstStyle>
            <a:lvl1pPr marL="0" indent="0">
              <a:buNone/>
              <a:defRPr>
                <a:latin typeface="나눔스퀘어 (본문)"/>
              </a:defRPr>
            </a:lvl1pPr>
          </a:lstStyle>
          <a:p>
            <a:pPr lvl="0" algn="ctr"/>
            <a:r>
              <a:rPr lang="ko-KR" altLang="en-US" sz="6000" smtClean="0"/>
              <a:t>마스터 텍스트 스타일 편집</a:t>
            </a:r>
          </a:p>
        </p:txBody>
      </p:sp>
      <p:sp>
        <p:nvSpPr>
          <p:cNvPr id="21" name="제목 9">
            <a:extLst>
              <a:ext uri="{FF2B5EF4-FFF2-40B4-BE49-F238E27FC236}">
                <a16:creationId xmlns:a16="http://schemas.microsoft.com/office/drawing/2014/main" id="{8471F428-D099-47D7-A7BC-72E694112668}"/>
              </a:ext>
            </a:extLst>
          </p:cNvPr>
          <p:cNvSpPr txBox="1">
            <a:spLocks/>
          </p:cNvSpPr>
          <p:nvPr/>
        </p:nvSpPr>
        <p:spPr>
          <a:xfrm>
            <a:off x="3825225" y="1664858"/>
            <a:ext cx="797315" cy="346209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endParaRPr lang="en-US" altLang="ko-KR" sz="3600" dirty="0">
              <a:solidFill>
                <a:schemeClr val="bg2">
                  <a:lumMod val="75000"/>
                </a:schemeClr>
              </a:solidFill>
              <a:latin typeface="Lucida Sans" panose="020B0602040502020204" pitchFamily="34" charset="0"/>
              <a:cs typeface="Lucida Sans" panose="020B0602040502020204" pitchFamily="34" charset="0"/>
            </a:endParaRPr>
          </a:p>
        </p:txBody>
      </p:sp>
      <p:sp>
        <p:nvSpPr>
          <p:cNvPr id="22" name="텍스트 개체 틀 5">
            <a:extLst>
              <a:ext uri="{FF2B5EF4-FFF2-40B4-BE49-F238E27FC236}">
                <a16:creationId xmlns:a16="http://schemas.microsoft.com/office/drawing/2014/main" id="{587FAF64-109E-473E-B1F7-78F47DF21EEE}"/>
              </a:ext>
            </a:extLst>
          </p:cNvPr>
          <p:cNvSpPr txBox="1">
            <a:spLocks/>
          </p:cNvSpPr>
          <p:nvPr/>
        </p:nvSpPr>
        <p:spPr>
          <a:xfrm>
            <a:off x="761237" y="3506298"/>
            <a:ext cx="1783659" cy="48180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dirty="0">
                <a:solidFill>
                  <a:schemeClr val="bg2">
                    <a:lumMod val="75000"/>
                  </a:schemeClr>
                </a:solidFill>
              </a:rPr>
              <a:t>CONTENTS</a:t>
            </a:r>
            <a:endParaRPr lang="ko-KR" altLang="en-US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6F677772-4DC4-4A76-B733-4D9B74D4F7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447574"/>
            <a:ext cx="784730" cy="238320"/>
          </a:xfrm>
          <a:prstGeom prst="rect">
            <a:avLst/>
          </a:prstGeom>
        </p:spPr>
      </p:pic>
      <p:sp>
        <p:nvSpPr>
          <p:cNvPr id="28" name="텍스트 개체 틀 19">
            <a:extLst>
              <a:ext uri="{FF2B5EF4-FFF2-40B4-BE49-F238E27FC236}">
                <a16:creationId xmlns:a16="http://schemas.microsoft.com/office/drawing/2014/main" id="{7D434968-2951-468D-90D7-D487E37A667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381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요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FDEF0BCC-8797-4ACA-ABC8-928C8FAE80E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45000">
                <a:srgbClr val="F7F7F7"/>
              </a:gs>
              <a:gs pos="79000">
                <a:schemeClr val="bg1">
                  <a:lumMod val="95000"/>
                </a:schemeClr>
              </a:gs>
              <a:gs pos="100000">
                <a:srgbClr val="F7F7F7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텍스트 개체 틀 2">
            <a:extLst>
              <a:ext uri="{FF2B5EF4-FFF2-40B4-BE49-F238E27FC236}">
                <a16:creationId xmlns:a16="http://schemas.microsoft.com/office/drawing/2014/main" id="{A9FCAFDE-490F-45D0-ADAF-CC0F6D1CA1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43024" y="351445"/>
            <a:ext cx="10281139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8" name="텍스트 개체 틀 19">
            <a:extLst>
              <a:ext uri="{FF2B5EF4-FFF2-40B4-BE49-F238E27FC236}">
                <a16:creationId xmlns:a16="http://schemas.microsoft.com/office/drawing/2014/main" id="{F4188559-A3E6-4F76-BB9B-3130537B9E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9" name="슬라이드 번호 개체 틀 25">
            <a:extLst>
              <a:ext uri="{FF2B5EF4-FFF2-40B4-BE49-F238E27FC236}">
                <a16:creationId xmlns:a16="http://schemas.microsoft.com/office/drawing/2014/main" id="{D874B181-CA63-418A-B955-4D82AB22E39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5847937" y="6489048"/>
            <a:ext cx="496126" cy="249385"/>
          </a:xfrm>
        </p:spPr>
        <p:txBody>
          <a:bodyPr/>
          <a:lstStyle>
            <a:lvl1pPr algn="ctr"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28FBC316-457F-4A64-BC09-B638F431D216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327A8CA-2A64-42CC-BE54-ED4501B6EA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44757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23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024" y="351445"/>
            <a:ext cx="10281139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847937" y="6489048"/>
            <a:ext cx="496126" cy="249385"/>
          </a:xfrm>
        </p:spPr>
        <p:txBody>
          <a:bodyPr/>
          <a:lstStyle>
            <a:lvl1pPr algn="ctr"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28FBC316-457F-4A64-BC09-B638F431D216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44757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2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B7FA2B78-2996-4E2C-92D6-4F64E439EF85}"/>
              </a:ext>
            </a:extLst>
          </p:cNvPr>
          <p:cNvSpPr/>
          <p:nvPr/>
        </p:nvSpPr>
        <p:spPr>
          <a:xfrm>
            <a:off x="0" y="1133476"/>
            <a:ext cx="12192000" cy="5724524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/>
              </a:gs>
              <a:gs pos="45000">
                <a:srgbClr val="F7F7F7"/>
              </a:gs>
              <a:gs pos="79000">
                <a:schemeClr val="bg1">
                  <a:lumMod val="95000"/>
                </a:schemeClr>
              </a:gs>
              <a:gs pos="100000">
                <a:srgbClr val="F7F7F7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1343024" y="351445"/>
            <a:ext cx="10281139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847937" y="6489048"/>
            <a:ext cx="496126" cy="249385"/>
          </a:xfrm>
        </p:spPr>
        <p:txBody>
          <a:bodyPr/>
          <a:lstStyle>
            <a:lvl1pPr algn="ctr"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28FBC316-457F-4A64-BC09-B638F431D216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44757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21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C03B1ABE-8811-4C2B-B39D-675F95326A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"/>
            <a:ext cx="12192000" cy="6858686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69B86C50-6C83-4ACA-A686-F824906F594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1" dirty="0">
              <a:latin typeface="+mn-ea"/>
              <a:ea typeface="+mn-ea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5DE73B3-4AF5-4E58-AFCD-341B3AE5DC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368" y="282879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4170981" y="3069671"/>
            <a:ext cx="3850038" cy="718658"/>
          </a:xfrm>
          <a:prstGeom prst="rect">
            <a:avLst/>
          </a:prstGeom>
        </p:spPr>
        <p:txBody>
          <a:bodyPr vert="horz" lIns="112542" tIns="56271" rIns="112542" bIns="56271" rtlCol="0" anchor="ctr">
            <a:normAutofit fontScale="92500" lnSpcReduction="20000"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5416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5416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51546" y="6335982"/>
            <a:ext cx="9288905" cy="17049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www.bimatrix.co.kr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1108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1108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110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1108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62160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0933-D3ED-4B47-AB12-9A24C2B041E3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BC316-457F-4A64-BC09-B638F431D2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908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F0933-D3ED-4B47-AB12-9A24C2B041E3}" type="datetimeFigureOut">
              <a:rPr lang="ko-KR" altLang="en-US" smtClean="0"/>
              <a:t>2023-12-22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BC316-457F-4A64-BC09-B638F431D2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283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err="1" smtClean="0"/>
              <a:t>i</a:t>
            </a:r>
            <a:r>
              <a:rPr lang="en-US" altLang="ko-KR" dirty="0" smtClean="0"/>
              <a:t>-AUD </a:t>
            </a:r>
            <a:r>
              <a:rPr lang="ko-KR" altLang="en-US" dirty="0" smtClean="0"/>
              <a:t>디자이너 </a:t>
            </a:r>
            <a:r>
              <a:rPr lang="en-US" altLang="ko-KR" dirty="0" smtClean="0"/>
              <a:t>UI </a:t>
            </a:r>
            <a:r>
              <a:rPr lang="ko-KR" altLang="en-US" dirty="0" smtClean="0"/>
              <a:t>개선 안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조건 개인화</a:t>
            </a:r>
            <a:r>
              <a:rPr lang="en-US" altLang="ko-KR" dirty="0"/>
              <a:t> </a:t>
            </a:r>
            <a:r>
              <a:rPr lang="en-US" altLang="ko-KR" dirty="0" smtClean="0"/>
              <a:t>/ </a:t>
            </a:r>
            <a:r>
              <a:rPr lang="ko-KR" altLang="en-US" dirty="0" err="1" smtClean="0"/>
              <a:t>반응형</a:t>
            </a:r>
            <a:r>
              <a:rPr lang="ko-KR" altLang="en-US" dirty="0" smtClean="0"/>
              <a:t> </a:t>
            </a:r>
            <a:r>
              <a:rPr lang="en-US" altLang="ko-KR" dirty="0" smtClean="0"/>
              <a:t>UI </a:t>
            </a:r>
            <a:r>
              <a:rPr lang="ko-KR" altLang="en-US" dirty="0" smtClean="0"/>
              <a:t>설정</a:t>
            </a:r>
            <a:endParaRPr lang="ko-KR" altLang="en-US" dirty="0"/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937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3"/>
          </p:nvPr>
        </p:nvSpPr>
        <p:spPr>
          <a:xfrm>
            <a:off x="4076702" y="1382227"/>
            <a:ext cx="6146798" cy="341837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ko-KR" dirty="0" err="1" smtClean="0">
                <a:latin typeface="+mn-lt"/>
              </a:rPr>
              <a:t>i</a:t>
            </a:r>
            <a:r>
              <a:rPr lang="en-US" altLang="ko-KR" dirty="0" smtClean="0">
                <a:latin typeface="+mn-lt"/>
              </a:rPr>
              <a:t>-AUD </a:t>
            </a:r>
            <a:r>
              <a:rPr lang="ko-KR" altLang="en-US" dirty="0" smtClean="0">
                <a:latin typeface="+mn-lt"/>
              </a:rPr>
              <a:t>디자이너 메뉴 구성</a:t>
            </a:r>
            <a:endParaRPr lang="en-US" altLang="ko-KR" dirty="0" smtClean="0">
              <a:latin typeface="+mn-lt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smtClean="0">
                <a:latin typeface="+mn-lt"/>
              </a:rPr>
              <a:t>조건 개인화 개발 화면</a:t>
            </a:r>
            <a:endParaRPr lang="en-US" altLang="ko-KR" dirty="0" smtClean="0">
              <a:latin typeface="+mn-lt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smtClean="0">
                <a:latin typeface="+mn-lt"/>
              </a:rPr>
              <a:t>조건 개인화 실행 화면</a:t>
            </a:r>
            <a:endParaRPr lang="en-US" altLang="ko-KR" dirty="0" smtClean="0">
              <a:latin typeface="+mn-lt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ko-KR" altLang="en-US" dirty="0" smtClean="0">
                <a:latin typeface="+mn-lt"/>
              </a:rPr>
              <a:t>조건 개인화 적용 </a:t>
            </a:r>
            <a:r>
              <a:rPr lang="en-US" altLang="ko-KR" dirty="0" smtClean="0">
                <a:latin typeface="+mn-lt"/>
              </a:rPr>
              <a:t>API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>
                <a:latin typeface="+mn-lt"/>
              </a:rPr>
              <a:t>회의록 </a:t>
            </a:r>
            <a:r>
              <a:rPr lang="en-US" altLang="ko-KR" dirty="0" smtClean="0">
                <a:latin typeface="+mn-lt"/>
              </a:rPr>
              <a:t>(2023.12.21)</a:t>
            </a:r>
            <a:endParaRPr lang="en-US" altLang="ko-KR" dirty="0">
              <a:latin typeface="+mn-lt"/>
            </a:endParaRP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2"/>
          </p:nvPr>
        </p:nvSpPr>
        <p:spPr>
          <a:xfrm>
            <a:off x="9029700" y="450537"/>
            <a:ext cx="2693251" cy="260663"/>
          </a:xfrm>
        </p:spPr>
        <p:txBody>
          <a:bodyPr/>
          <a:lstStyle/>
          <a:p>
            <a:r>
              <a:rPr lang="en-US" altLang="ko-KR" dirty="0" err="1"/>
              <a:t>i</a:t>
            </a:r>
            <a:r>
              <a:rPr lang="en-US" altLang="ko-KR" dirty="0"/>
              <a:t>-AUD </a:t>
            </a:r>
            <a:r>
              <a:rPr lang="ko-KR" altLang="en-US" dirty="0"/>
              <a:t>디자이너 </a:t>
            </a:r>
            <a:r>
              <a:rPr lang="en-US" altLang="ko-KR" dirty="0"/>
              <a:t>UI </a:t>
            </a:r>
            <a:r>
              <a:rPr lang="ko-KR" altLang="en-US" dirty="0"/>
              <a:t>개선 안</a:t>
            </a:r>
          </a:p>
        </p:txBody>
      </p:sp>
    </p:spTree>
    <p:extLst>
      <p:ext uri="{BB962C8B-B14F-4D97-AF65-F5344CB8AC3E}">
        <p14:creationId xmlns:p14="http://schemas.microsoft.com/office/powerpoint/2010/main" val="65833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746" y="1142703"/>
            <a:ext cx="2512214" cy="4536985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5135" y="1143832"/>
            <a:ext cx="2441617" cy="1233394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-AUD </a:t>
            </a:r>
            <a:r>
              <a:rPr lang="ko-KR" altLang="en-US" dirty="0" smtClean="0"/>
              <a:t>디자이너 메뉴 구성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30092" y="1508848"/>
            <a:ext cx="4398871" cy="1754326"/>
          </a:xfrm>
          <a:prstGeom prst="rect">
            <a:avLst/>
          </a:prstGeom>
          <a:noFill/>
          <a:ln>
            <a:solidFill>
              <a:srgbClr val="60606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 smtClean="0"/>
              <a:t>“</a:t>
            </a:r>
            <a:r>
              <a:rPr lang="ko-KR" altLang="en-US" dirty="0" smtClean="0"/>
              <a:t>이전 선택 항목 사용 </a:t>
            </a:r>
            <a:r>
              <a:rPr lang="en-US" altLang="ko-KR" dirty="0" smtClean="0"/>
              <a:t>Auto”</a:t>
            </a:r>
            <a:r>
              <a:rPr lang="ko-KR" altLang="en-US" dirty="0" smtClean="0"/>
              <a:t>는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조건 개인화 사용시 기본 선택으로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smtClean="0"/>
              <a:t>기능 수정</a:t>
            </a:r>
            <a:endParaRPr lang="en-US" altLang="ko-KR" dirty="0"/>
          </a:p>
          <a:p>
            <a:r>
              <a:rPr lang="en-US" altLang="ko-KR" dirty="0" smtClean="0"/>
              <a:t>2. </a:t>
            </a:r>
            <a:r>
              <a:rPr lang="ko-KR" altLang="en-US" dirty="0" err="1" smtClean="0"/>
              <a:t>반응형</a:t>
            </a:r>
            <a:r>
              <a:rPr lang="ko-KR" altLang="en-US" dirty="0" smtClean="0"/>
              <a:t> </a:t>
            </a:r>
            <a:r>
              <a:rPr lang="en-US" altLang="ko-KR" dirty="0"/>
              <a:t>UI </a:t>
            </a:r>
            <a:r>
              <a:rPr lang="ko-KR" altLang="en-US" dirty="0" smtClean="0"/>
              <a:t>설정 메뉴는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    </a:t>
            </a:r>
            <a:r>
              <a:rPr lang="ko-KR" altLang="en-US" dirty="0" smtClean="0"/>
              <a:t>보고서 설정 내부로 이동</a:t>
            </a:r>
            <a:endParaRPr lang="en-US" altLang="ko-KR" dirty="0" smtClean="0"/>
          </a:p>
          <a:p>
            <a:r>
              <a:rPr lang="en-US" altLang="ko-KR" dirty="0" smtClean="0"/>
              <a:t>3. </a:t>
            </a:r>
            <a:r>
              <a:rPr lang="ko-KR" altLang="en-US" dirty="0" smtClean="0"/>
              <a:t>조건 개인화 설정 </a:t>
            </a:r>
            <a:r>
              <a:rPr lang="en-US" altLang="ko-KR" dirty="0" smtClean="0"/>
              <a:t>UI </a:t>
            </a:r>
            <a:r>
              <a:rPr lang="ko-KR" altLang="en-US" dirty="0" smtClean="0"/>
              <a:t>변경</a:t>
            </a:r>
            <a:endParaRPr lang="ko-KR" altLang="en-US" dirty="0"/>
          </a:p>
        </p:txBody>
      </p:sp>
      <p:sp>
        <p:nvSpPr>
          <p:cNvPr id="44" name="텍스트 개체 틀 2"/>
          <p:cNvSpPr>
            <a:spLocks noGrp="1"/>
          </p:cNvSpPr>
          <p:nvPr>
            <p:ph type="body" sz="quarter" idx="12"/>
          </p:nvPr>
        </p:nvSpPr>
        <p:spPr>
          <a:xfrm>
            <a:off x="9029700" y="450537"/>
            <a:ext cx="2693251" cy="260663"/>
          </a:xfrm>
        </p:spPr>
        <p:txBody>
          <a:bodyPr/>
          <a:lstStyle/>
          <a:p>
            <a:r>
              <a:rPr lang="en-US" altLang="ko-KR" dirty="0" err="1"/>
              <a:t>i</a:t>
            </a:r>
            <a:r>
              <a:rPr lang="en-US" altLang="ko-KR" dirty="0"/>
              <a:t>-AUD </a:t>
            </a:r>
            <a:r>
              <a:rPr lang="ko-KR" altLang="en-US" dirty="0"/>
              <a:t>디자이너 </a:t>
            </a:r>
            <a:r>
              <a:rPr lang="en-US" altLang="ko-KR" dirty="0"/>
              <a:t>UI </a:t>
            </a:r>
            <a:r>
              <a:rPr lang="ko-KR" altLang="en-US" dirty="0"/>
              <a:t>개선 안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5493" y="1139533"/>
            <a:ext cx="2413654" cy="5040906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561452" y="3873500"/>
            <a:ext cx="2301737" cy="623844"/>
          </a:xfrm>
          <a:prstGeom prst="rect">
            <a:avLst/>
          </a:prstGeom>
          <a:solidFill>
            <a:schemeClr val="bg1">
              <a:lumMod val="50000"/>
              <a:alpha val="31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꺾인 연결선 17"/>
          <p:cNvCxnSpPr>
            <a:stCxn id="16" idx="3"/>
            <a:endCxn id="46" idx="1"/>
          </p:cNvCxnSpPr>
          <p:nvPr/>
        </p:nvCxnSpPr>
        <p:spPr>
          <a:xfrm flipV="1">
            <a:off x="3863189" y="2486024"/>
            <a:ext cx="891344" cy="169939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/>
          <p:cNvSpPr/>
          <p:nvPr/>
        </p:nvSpPr>
        <p:spPr>
          <a:xfrm>
            <a:off x="1707021" y="2285999"/>
            <a:ext cx="2039835" cy="200025"/>
          </a:xfrm>
          <a:prstGeom prst="rect">
            <a:avLst/>
          </a:prstGeom>
          <a:solidFill>
            <a:schemeClr val="bg1">
              <a:lumMod val="50000"/>
              <a:alpha val="31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3743302" y="2285999"/>
            <a:ext cx="205082" cy="20002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4754533" y="2365374"/>
            <a:ext cx="2142820" cy="241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곱셈 기호 46"/>
          <p:cNvSpPr/>
          <p:nvPr/>
        </p:nvSpPr>
        <p:spPr>
          <a:xfrm>
            <a:off x="3742725" y="2266949"/>
            <a:ext cx="218360" cy="24447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모서리가 둥근 직사각형 47"/>
          <p:cNvSpPr/>
          <p:nvPr/>
        </p:nvSpPr>
        <p:spPr>
          <a:xfrm>
            <a:off x="1599071" y="2060570"/>
            <a:ext cx="215900" cy="2413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1</a:t>
            </a:r>
            <a:endParaRPr lang="ko-KR" altLang="en-US" sz="1050" dirty="0"/>
          </a:p>
        </p:txBody>
      </p:sp>
      <p:sp>
        <p:nvSpPr>
          <p:cNvPr id="49" name="모서리가 둥근 직사각형 48"/>
          <p:cNvSpPr/>
          <p:nvPr/>
        </p:nvSpPr>
        <p:spPr>
          <a:xfrm>
            <a:off x="1476256" y="3752850"/>
            <a:ext cx="215900" cy="2413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2</a:t>
            </a:r>
            <a:endParaRPr lang="ko-KR" altLang="en-US" sz="1050" dirty="0"/>
          </a:p>
        </p:txBody>
      </p:sp>
      <p:sp>
        <p:nvSpPr>
          <p:cNvPr id="20" name="직사각형 19"/>
          <p:cNvSpPr/>
          <p:nvPr/>
        </p:nvSpPr>
        <p:spPr>
          <a:xfrm>
            <a:off x="4733933" y="2053452"/>
            <a:ext cx="2163420" cy="2786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4584534" y="1893887"/>
            <a:ext cx="215900" cy="2413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3</a:t>
            </a:r>
            <a:endParaRPr lang="ko-KR" altLang="en-US" sz="105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254079"/>
              </p:ext>
            </p:extLst>
          </p:nvPr>
        </p:nvGraphicFramePr>
        <p:xfrm>
          <a:off x="4733935" y="3335724"/>
          <a:ext cx="7195031" cy="23317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23237">
                  <a:extLst>
                    <a:ext uri="{9D8B030D-6E8A-4147-A177-3AD203B41FA5}">
                      <a16:colId xmlns:a16="http://schemas.microsoft.com/office/drawing/2014/main" val="2771697063"/>
                    </a:ext>
                  </a:extLst>
                </a:gridCol>
                <a:gridCol w="580565">
                  <a:extLst>
                    <a:ext uri="{9D8B030D-6E8A-4147-A177-3AD203B41FA5}">
                      <a16:colId xmlns:a16="http://schemas.microsoft.com/office/drawing/2014/main" val="3985571679"/>
                    </a:ext>
                  </a:extLst>
                </a:gridCol>
                <a:gridCol w="788529">
                  <a:extLst>
                    <a:ext uri="{9D8B030D-6E8A-4147-A177-3AD203B41FA5}">
                      <a16:colId xmlns:a16="http://schemas.microsoft.com/office/drawing/2014/main" val="886144760"/>
                    </a:ext>
                  </a:extLst>
                </a:gridCol>
                <a:gridCol w="2651350">
                  <a:extLst>
                    <a:ext uri="{9D8B030D-6E8A-4147-A177-3AD203B41FA5}">
                      <a16:colId xmlns:a16="http://schemas.microsoft.com/office/drawing/2014/main" val="713622590"/>
                    </a:ext>
                  </a:extLst>
                </a:gridCol>
                <a:gridCol w="2651350">
                  <a:extLst>
                    <a:ext uri="{9D8B030D-6E8A-4147-A177-3AD203B41FA5}">
                      <a16:colId xmlns:a16="http://schemas.microsoft.com/office/drawing/2014/main" val="3525223953"/>
                    </a:ext>
                  </a:extLst>
                </a:gridCol>
              </a:tblGrid>
              <a:tr h="146091">
                <a:tc gridSpan="4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1-4</a:t>
                      </a:r>
                      <a:r>
                        <a:rPr lang="en-US" altLang="ko-KR" sz="1200" baseline="0" dirty="0" smtClean="0"/>
                        <a:t>. </a:t>
                      </a:r>
                      <a:r>
                        <a:rPr lang="ko-KR" altLang="en-US" sz="1200" dirty="0" smtClean="0"/>
                        <a:t>하위 호환성 동작 정의</a:t>
                      </a:r>
                      <a:r>
                        <a:rPr lang="en-US" altLang="ko-KR" sz="1200" dirty="0" smtClean="0"/>
                        <a:t>( 2023.12.20</a:t>
                      </a:r>
                      <a:r>
                        <a:rPr lang="en-US" altLang="ko-KR" sz="1200" baseline="0" dirty="0" smtClean="0"/>
                        <a:t>  </a:t>
                      </a:r>
                      <a:r>
                        <a:rPr lang="ko-KR" altLang="en-US" sz="1200" baseline="0" dirty="0" smtClean="0"/>
                        <a:t>추가</a:t>
                      </a:r>
                      <a:r>
                        <a:rPr lang="en-US" altLang="ko-KR" sz="1200" baseline="0" dirty="0" smtClean="0"/>
                        <a:t>)</a:t>
                      </a:r>
                      <a:endParaRPr lang="ko-KR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변경사항</a:t>
                      </a:r>
                      <a:endParaRPr lang="ko-KR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336263"/>
                  </a:ext>
                </a:extLst>
              </a:tr>
              <a:tr h="14609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기존 사용여부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설정 표시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ko-KR" altLang="en-US" sz="900" dirty="0" smtClean="0"/>
                        <a:t>○ 설정 팝업 띄울 때</a:t>
                      </a:r>
                      <a:endParaRPr lang="en-US" altLang="ko-KR" sz="900" dirty="0" smtClean="0"/>
                    </a:p>
                    <a:p>
                      <a:pPr algn="l" latinLnBrk="1"/>
                      <a:r>
                        <a:rPr lang="ko-KR" altLang="en-US" sz="900" dirty="0" smtClean="0"/>
                        <a:t>●</a:t>
                      </a:r>
                      <a:r>
                        <a:rPr lang="en-US" altLang="ko-KR" sz="900" baseline="0" dirty="0" smtClean="0"/>
                        <a:t> </a:t>
                      </a:r>
                      <a:r>
                        <a:rPr lang="ko-KR" altLang="en-US" sz="900" dirty="0" smtClean="0"/>
                        <a:t>컨트롤 선택 팝업에서 </a:t>
                      </a:r>
                      <a:r>
                        <a:rPr lang="ko-KR" altLang="en-US" sz="900" dirty="0" err="1" smtClean="0"/>
                        <a:t>저장시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latinLnBrk="1"/>
                      <a:r>
                        <a:rPr lang="en-US" altLang="ko-KR" sz="900" dirty="0" smtClean="0"/>
                        <a:t>[yyyy.mm.dd:</a:t>
                      </a:r>
                      <a:r>
                        <a:rPr lang="ko-KR" altLang="en-US" sz="900" dirty="0" smtClean="0"/>
                        <a:t>작성자</a:t>
                      </a:r>
                      <a:r>
                        <a:rPr lang="en-US" altLang="ko-KR" sz="900" dirty="0" smtClean="0"/>
                        <a:t>] [</a:t>
                      </a:r>
                      <a:r>
                        <a:rPr lang="ko-KR" altLang="en-US" sz="900" dirty="0" smtClean="0"/>
                        <a:t>변경</a:t>
                      </a:r>
                      <a:r>
                        <a:rPr lang="en-US" altLang="ko-KR" sz="900" dirty="0" smtClean="0"/>
                        <a:t>/</a:t>
                      </a:r>
                      <a:r>
                        <a:rPr lang="ko-KR" altLang="en-US" sz="900" dirty="0" smtClean="0"/>
                        <a:t>추가</a:t>
                      </a:r>
                      <a:r>
                        <a:rPr lang="en-US" altLang="ko-KR" sz="900" dirty="0" smtClean="0"/>
                        <a:t>]</a:t>
                      </a:r>
                      <a:r>
                        <a:rPr lang="ko-KR" altLang="en-US" sz="900" dirty="0" smtClean="0"/>
                        <a:t>내용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657192"/>
                  </a:ext>
                </a:extLst>
              </a:tr>
              <a:tr h="14609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사용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Auto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48441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strike="sngStrike" dirty="0" smtClean="0"/>
                        <a:t>O</a:t>
                      </a:r>
                      <a:endParaRPr lang="ko-KR" altLang="en-US" sz="900" strike="sng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strike="sngStrike" dirty="0" smtClean="0"/>
                        <a:t>O</a:t>
                      </a:r>
                      <a:endParaRPr lang="ko-KR" altLang="en-US" sz="900" strike="sng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strike="sngStrike" dirty="0" smtClean="0"/>
                        <a:t>사용</a:t>
                      </a:r>
                      <a:endParaRPr lang="ko-KR" altLang="en-US" sz="900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strike="sngStrike" dirty="0" smtClean="0"/>
                        <a:t>○ 전체 선택 표시 후 사용자 조정</a:t>
                      </a:r>
                      <a:endParaRPr lang="en-US" altLang="ko-KR" sz="900" strike="sngStrike" dirty="0" smtClean="0"/>
                    </a:p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strike="sngStrike" dirty="0" smtClean="0"/>
                        <a:t>●</a:t>
                      </a:r>
                      <a:r>
                        <a:rPr lang="en-US" altLang="ko-KR" sz="900" strike="sngStrike" baseline="0" dirty="0" smtClean="0"/>
                        <a:t> </a:t>
                      </a:r>
                      <a:r>
                        <a:rPr lang="ko-KR" altLang="en-US" sz="900" strike="sngStrike" dirty="0" smtClean="0"/>
                        <a:t>기존 개인화 사용불가 메시지 출력</a:t>
                      </a:r>
                      <a:endParaRPr lang="en-US" altLang="ko-KR" sz="900" strike="sngStrike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strike="sngStrike" dirty="0" smtClean="0"/>
                        <a:t>●</a:t>
                      </a:r>
                      <a:r>
                        <a:rPr lang="en-US" altLang="ko-KR" sz="900" strike="sngStrike" baseline="0" dirty="0" smtClean="0"/>
                        <a:t> </a:t>
                      </a:r>
                      <a:r>
                        <a:rPr lang="ko-KR" altLang="en-US" sz="900" strike="sngStrike" dirty="0" smtClean="0"/>
                        <a:t>기존 개인화 옵션 사용 안함 변경</a:t>
                      </a:r>
                      <a:endParaRPr lang="en-US" altLang="ko-KR" sz="900" strike="sngStrike" dirty="0" smtClean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[2023.12.21:</a:t>
                      </a:r>
                      <a:r>
                        <a:rPr lang="ko-KR" altLang="en-US" sz="900" dirty="0" smtClean="0"/>
                        <a:t>정해영</a:t>
                      </a:r>
                      <a:r>
                        <a:rPr lang="en-US" altLang="ko-KR" sz="900" dirty="0" smtClean="0"/>
                        <a:t>][</a:t>
                      </a:r>
                      <a:r>
                        <a:rPr lang="ko-KR" altLang="en-US" sz="900" dirty="0" smtClean="0"/>
                        <a:t>변경</a:t>
                      </a:r>
                      <a:r>
                        <a:rPr lang="en-US" altLang="ko-KR" sz="900" dirty="0" smtClean="0"/>
                        <a:t>] </a:t>
                      </a:r>
                      <a:r>
                        <a:rPr lang="ko-KR" altLang="en-US" sz="900" dirty="0" smtClean="0"/>
                        <a:t>대표님 결정사항으로 하위 호환성 배제 하기로 함</a:t>
                      </a:r>
                      <a:r>
                        <a:rPr lang="en-US" altLang="ko-KR" sz="900" baseline="0" dirty="0" smtClean="0"/>
                        <a:t> </a:t>
                      </a:r>
                      <a:r>
                        <a:rPr lang="ko-KR" altLang="en-US" sz="900" baseline="0" dirty="0" smtClean="0"/>
                        <a:t>때문에 </a:t>
                      </a:r>
                      <a:r>
                        <a:rPr lang="ko-KR" altLang="en-US" sz="900" baseline="0" dirty="0" err="1" smtClean="0"/>
                        <a:t>스팩</a:t>
                      </a:r>
                      <a:r>
                        <a:rPr lang="ko-KR" altLang="en-US" sz="900" baseline="0" dirty="0" smtClean="0"/>
                        <a:t> 정의 필요 없음</a:t>
                      </a:r>
                      <a:endParaRPr lang="en-US" altLang="ko-KR" sz="9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461824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strike="sngStrike" dirty="0" smtClean="0"/>
                        <a:t>O</a:t>
                      </a:r>
                      <a:endParaRPr lang="ko-KR" altLang="en-US" sz="900" strike="sng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strike="sngStrike" dirty="0" smtClean="0"/>
                        <a:t>X</a:t>
                      </a:r>
                      <a:endParaRPr lang="ko-KR" altLang="en-US" sz="900" strike="sng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strike="sngStrike" dirty="0" smtClean="0"/>
                        <a:t>사용 안함</a:t>
                      </a:r>
                      <a:endParaRPr lang="ko-KR" altLang="en-US" sz="900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strike="sngStrike" dirty="0" smtClean="0"/>
                        <a:t>○ 전체 미 선택 표시 후 사용자 조정</a:t>
                      </a:r>
                      <a:endParaRPr lang="en-US" altLang="ko-KR" sz="900" strike="sngStrike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strike="sngStrike" dirty="0" smtClean="0"/>
                        <a:t>●</a:t>
                      </a:r>
                      <a:r>
                        <a:rPr lang="en-US" altLang="ko-KR" sz="900" strike="sngStrike" baseline="0" dirty="0" smtClean="0"/>
                        <a:t> </a:t>
                      </a:r>
                      <a:r>
                        <a:rPr lang="ko-KR" altLang="en-US" sz="900" strike="sngStrike" dirty="0" smtClean="0"/>
                        <a:t>기존 개인화 사용불가 메시지 출력</a:t>
                      </a:r>
                      <a:endParaRPr lang="en-US" altLang="ko-KR" sz="900" strike="sngStrike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strike="sngStrike" dirty="0" smtClean="0"/>
                        <a:t>●</a:t>
                      </a:r>
                      <a:r>
                        <a:rPr lang="en-US" altLang="ko-KR" sz="900" strike="sngStrike" baseline="0" dirty="0" smtClean="0"/>
                        <a:t> </a:t>
                      </a:r>
                      <a:r>
                        <a:rPr lang="ko-KR" altLang="en-US" sz="900" strike="sngStrike" dirty="0" smtClean="0"/>
                        <a:t>기존 개인화 옵션 사용 안함 변경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184841"/>
                  </a:ext>
                </a:extLst>
              </a:tr>
              <a:tr h="14609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strike="sngStrike" dirty="0" smtClean="0"/>
                        <a:t>X</a:t>
                      </a:r>
                      <a:endParaRPr lang="ko-KR" altLang="en-US" sz="900" strike="sng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strike="sngStrike" dirty="0" smtClean="0"/>
                        <a:t>X</a:t>
                      </a:r>
                      <a:endParaRPr lang="ko-KR" altLang="en-US" sz="900" strike="sng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strike="sngStrike" dirty="0" smtClean="0"/>
                        <a:t>사용 안함</a:t>
                      </a:r>
                      <a:endParaRPr lang="ko-KR" altLang="en-US" sz="900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strike="sngStrike" dirty="0" smtClean="0"/>
                        <a:t>○ 전체 미 선택</a:t>
                      </a:r>
                      <a:endParaRPr lang="en-US" altLang="ko-KR" sz="900" strike="sngStrike" dirty="0" smtClean="0"/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strike="sngStrike" dirty="0" smtClean="0"/>
                        <a:t>●</a:t>
                      </a:r>
                      <a:r>
                        <a:rPr lang="en-US" altLang="ko-KR" sz="900" strike="sngStrike" baseline="0" dirty="0" smtClean="0"/>
                        <a:t> </a:t>
                      </a:r>
                      <a:r>
                        <a:rPr lang="ko-KR" altLang="en-US" sz="900" strike="sngStrike" baseline="0" dirty="0" smtClean="0"/>
                        <a:t>신규 개인화 전환</a:t>
                      </a:r>
                      <a:r>
                        <a:rPr lang="en-US" altLang="ko-KR" sz="900" strike="sngStrike" baseline="0" dirty="0" smtClean="0"/>
                        <a:t>(</a:t>
                      </a:r>
                      <a:r>
                        <a:rPr lang="ko-KR" altLang="en-US" sz="900" strike="sngStrike" baseline="0" dirty="0" smtClean="0"/>
                        <a:t>특별한 작업은 없음</a:t>
                      </a:r>
                      <a:r>
                        <a:rPr lang="en-US" altLang="ko-KR" sz="900" strike="sngStrike" baseline="0" dirty="0" smtClean="0"/>
                        <a:t>)</a:t>
                      </a:r>
                      <a:endParaRPr lang="en-US" altLang="ko-KR" sz="900" strike="sngStrike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224752"/>
                  </a:ext>
                </a:extLst>
              </a:tr>
              <a:tr h="146091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새 보고서</a:t>
                      </a:r>
                      <a:endParaRPr lang="ko-KR" altLang="en-US" sz="9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 smtClean="0"/>
                        <a:t>사용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○ 전체 선택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ko-KR" alt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621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096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40" y="950017"/>
            <a:ext cx="3238952" cy="1629002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3311" y="2253362"/>
            <a:ext cx="1312244" cy="271767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조건 개인화 개발 화면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89" y="2783892"/>
            <a:ext cx="2930652" cy="386494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723457" y="955647"/>
            <a:ext cx="8252256" cy="2631490"/>
          </a:xfrm>
          <a:prstGeom prst="rect">
            <a:avLst/>
          </a:prstGeom>
          <a:noFill/>
          <a:ln>
            <a:solidFill>
              <a:srgbClr val="60606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1100" dirty="0" smtClean="0"/>
              <a:t>조건 개인화 설정</a:t>
            </a:r>
            <a:endParaRPr lang="en-US" altLang="ko-KR" sz="1100" dirty="0"/>
          </a:p>
          <a:p>
            <a:r>
              <a:rPr lang="en-US" altLang="ko-KR" sz="1100" dirty="0" smtClean="0"/>
              <a:t>   1) </a:t>
            </a:r>
            <a:r>
              <a:rPr lang="ko-KR" altLang="en-US" sz="1100" dirty="0" smtClean="0"/>
              <a:t>명칭변경 </a:t>
            </a:r>
            <a:r>
              <a:rPr lang="en-US" altLang="ko-KR" sz="1100" dirty="0" smtClean="0"/>
              <a:t>: “</a:t>
            </a:r>
            <a:r>
              <a:rPr lang="ko-KR" altLang="en-US" sz="1100" dirty="0" smtClean="0"/>
              <a:t>조건 개인화 선택</a:t>
            </a:r>
            <a:r>
              <a:rPr lang="en-US" altLang="ko-KR" sz="1100" dirty="0" smtClean="0"/>
              <a:t>” </a:t>
            </a:r>
            <a:br>
              <a:rPr lang="en-US" altLang="ko-KR" sz="1100" dirty="0" smtClean="0"/>
            </a:br>
            <a:r>
              <a:rPr lang="en-US" altLang="ko-KR" sz="1100" dirty="0" smtClean="0"/>
              <a:t>	 	 	 </a:t>
            </a:r>
            <a:r>
              <a:rPr lang="en-US" altLang="ko-KR" sz="1100" dirty="0" smtClean="0">
                <a:sym typeface="Wingdings" panose="05000000000000000000" pitchFamily="2" charset="2"/>
              </a:rPr>
              <a:t></a:t>
            </a:r>
            <a:r>
              <a:rPr lang="en-US" altLang="ko-KR" sz="1100" dirty="0" smtClean="0"/>
              <a:t> “</a:t>
            </a:r>
            <a:r>
              <a:rPr lang="ko-KR" altLang="en-US" sz="1100" dirty="0" smtClean="0"/>
              <a:t>조건 개인화</a:t>
            </a:r>
            <a:r>
              <a:rPr lang="en-US" altLang="ko-KR" sz="1100" dirty="0" smtClean="0"/>
              <a:t>”</a:t>
            </a:r>
            <a:endParaRPr lang="en-US" altLang="ko-KR" sz="1100" dirty="0"/>
          </a:p>
          <a:p>
            <a:r>
              <a:rPr lang="en-US" altLang="ko-KR" sz="1100" dirty="0" smtClean="0"/>
              <a:t>   2) </a:t>
            </a:r>
            <a:r>
              <a:rPr lang="ko-KR" altLang="en-US" sz="1100" dirty="0" smtClean="0"/>
              <a:t>입력 방식 변경</a:t>
            </a:r>
            <a:endParaRPr lang="en-US" altLang="ko-KR" sz="1100" dirty="0" smtClean="0"/>
          </a:p>
          <a:p>
            <a:r>
              <a:rPr lang="en-US" altLang="ko-KR" sz="1100" dirty="0"/>
              <a:t>	</a:t>
            </a:r>
            <a:r>
              <a:rPr lang="en-US" altLang="ko-KR" sz="1100" dirty="0" smtClean="0"/>
              <a:t>  </a:t>
            </a:r>
            <a:r>
              <a:rPr lang="ko-KR" altLang="en-US" sz="1100" dirty="0" smtClean="0"/>
              <a:t>체크박스 </a:t>
            </a:r>
            <a:r>
              <a:rPr lang="en-US" altLang="ko-KR" sz="1100" dirty="0" smtClean="0">
                <a:sym typeface="Wingdings" panose="05000000000000000000" pitchFamily="2" charset="2"/>
              </a:rPr>
              <a:t> </a:t>
            </a:r>
            <a:r>
              <a:rPr lang="ko-KR" altLang="en-US" sz="1100" dirty="0" smtClean="0"/>
              <a:t>멀티 선택 박스</a:t>
            </a:r>
            <a:endParaRPr lang="en-US" altLang="ko-KR" sz="1100" dirty="0" smtClean="0"/>
          </a:p>
          <a:p>
            <a:r>
              <a:rPr lang="en-US" altLang="ko-KR" sz="1100" dirty="0" smtClean="0"/>
              <a:t>   3) </a:t>
            </a:r>
            <a:r>
              <a:rPr lang="ko-KR" altLang="en-US" sz="1100" dirty="0" smtClean="0"/>
              <a:t>기본 값 </a:t>
            </a:r>
            <a:r>
              <a:rPr lang="en-US" altLang="ko-KR" sz="1100" dirty="0" smtClean="0"/>
              <a:t>: “</a:t>
            </a:r>
            <a:r>
              <a:rPr lang="ko-KR" altLang="en-US" sz="1100" dirty="0" smtClean="0"/>
              <a:t>사용</a:t>
            </a:r>
            <a:r>
              <a:rPr lang="en-US" altLang="ko-KR" sz="1100" dirty="0" smtClean="0"/>
              <a:t>”, “</a:t>
            </a:r>
            <a:r>
              <a:rPr lang="ko-KR" altLang="en-US" sz="1100" dirty="0" err="1" smtClean="0"/>
              <a:t>사용안함</a:t>
            </a:r>
            <a:r>
              <a:rPr lang="en-US" altLang="ko-KR" sz="1100" dirty="0" smtClean="0"/>
              <a:t>＂</a:t>
            </a:r>
            <a:br>
              <a:rPr lang="en-US" altLang="ko-KR" sz="1100" dirty="0" smtClean="0"/>
            </a:br>
            <a:r>
              <a:rPr lang="en-US" altLang="ko-KR" sz="1100" dirty="0" smtClean="0"/>
              <a:t>       . </a:t>
            </a:r>
            <a:r>
              <a:rPr lang="ko-KR" altLang="en-US" sz="1100" dirty="0" smtClean="0"/>
              <a:t>사용</a:t>
            </a:r>
            <a:r>
              <a:rPr lang="en-US" altLang="ko-KR" sz="1100" dirty="0" smtClean="0"/>
              <a:t>: 1</a:t>
            </a:r>
            <a:r>
              <a:rPr lang="ko-KR" altLang="en-US" sz="1100" dirty="0" err="1" smtClean="0"/>
              <a:t>건이상</a:t>
            </a:r>
            <a:r>
              <a:rPr lang="ko-KR" altLang="en-US" sz="1100" dirty="0" smtClean="0"/>
              <a:t> 선택</a:t>
            </a:r>
            <a:endParaRPr lang="en-US" altLang="ko-KR" sz="1100" dirty="0" smtClean="0"/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    . </a:t>
            </a:r>
            <a:r>
              <a:rPr lang="ko-KR" altLang="en-US" sz="1100" dirty="0" err="1" smtClean="0"/>
              <a:t>사용안함</a:t>
            </a:r>
            <a:r>
              <a:rPr lang="ko-KR" altLang="en-US" sz="1100" dirty="0" smtClean="0"/>
              <a:t>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선택된 것이 없음</a:t>
            </a:r>
            <a:endParaRPr lang="en-US" altLang="ko-KR" sz="1100" dirty="0" smtClean="0"/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</a:t>
            </a:r>
            <a:endParaRPr lang="en-US" altLang="ko-KR" sz="1100" dirty="0"/>
          </a:p>
          <a:p>
            <a:r>
              <a:rPr lang="en-US" altLang="ko-KR" sz="1100" dirty="0" smtClean="0"/>
              <a:t>2. </a:t>
            </a:r>
            <a:r>
              <a:rPr lang="ko-KR" altLang="en-US" sz="1100" dirty="0" smtClean="0"/>
              <a:t>조건 개인화 대상 설정 팝업</a:t>
            </a:r>
            <a:endParaRPr lang="en-US" altLang="ko-KR" sz="1100" dirty="0" smtClean="0"/>
          </a:p>
          <a:p>
            <a:r>
              <a:rPr lang="en-US" altLang="ko-KR" sz="1100" dirty="0" smtClean="0"/>
              <a:t>   1) </a:t>
            </a:r>
            <a:r>
              <a:rPr lang="ko-KR" altLang="en-US" sz="1100" dirty="0" smtClean="0"/>
              <a:t>출력 항목 </a:t>
            </a:r>
            <a:r>
              <a:rPr lang="en-US" altLang="ko-KR" sz="1100" dirty="0" smtClean="0"/>
              <a:t>: [</a:t>
            </a:r>
            <a:r>
              <a:rPr lang="ko-KR" altLang="en-US" sz="1100" dirty="0" smtClean="0"/>
              <a:t>폼 이름</a:t>
            </a:r>
            <a:r>
              <a:rPr lang="en-US" altLang="ko-KR" sz="1100" dirty="0" smtClean="0"/>
              <a:t>], [</a:t>
            </a:r>
            <a:r>
              <a:rPr lang="ko-KR" altLang="en-US" sz="1100" dirty="0" smtClean="0"/>
              <a:t>이름</a:t>
            </a:r>
            <a:r>
              <a:rPr lang="en-US" altLang="ko-KR" sz="1100" dirty="0" smtClean="0"/>
              <a:t>]</a:t>
            </a:r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   </a:t>
            </a:r>
            <a:r>
              <a:rPr lang="en-US" altLang="ko-KR" sz="1100" dirty="0" err="1" smtClean="0"/>
              <a:t>i</a:t>
            </a:r>
            <a:r>
              <a:rPr lang="en-US" altLang="ko-KR" sz="1100" dirty="0" smtClean="0"/>
              <a:t>. </a:t>
            </a:r>
            <a:r>
              <a:rPr lang="ko-KR" altLang="en-US" sz="1100" dirty="0" smtClean="0"/>
              <a:t>폼 이름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보고서 내 탭 별 폼 이름</a:t>
            </a:r>
            <a:endParaRPr lang="en-US" altLang="ko-KR" sz="1100" dirty="0" smtClean="0"/>
          </a:p>
          <a:p>
            <a:r>
              <a:rPr lang="en-US" altLang="ko-KR" sz="1100" dirty="0" smtClean="0"/>
              <a:t>	ii. </a:t>
            </a:r>
            <a:r>
              <a:rPr lang="ko-KR" altLang="en-US" sz="1100" dirty="0" smtClean="0"/>
              <a:t>이름 </a:t>
            </a:r>
            <a:r>
              <a:rPr lang="en-US" altLang="ko-KR" sz="1100" dirty="0" smtClean="0"/>
              <a:t>: VS_</a:t>
            </a:r>
            <a:r>
              <a:rPr lang="ko-KR" altLang="en-US" sz="1100" dirty="0" smtClean="0"/>
              <a:t>로 시작하는 컨트롤의 설명</a:t>
            </a:r>
            <a:endParaRPr lang="en-US" altLang="ko-KR" sz="1100" dirty="0" smtClean="0"/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2) </a:t>
            </a:r>
            <a:r>
              <a:rPr lang="ko-KR" altLang="en-US" sz="1100" dirty="0" smtClean="0"/>
              <a:t>기본 선택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전체</a:t>
            </a:r>
            <a:endParaRPr lang="en-US" altLang="ko-KR" sz="1100" dirty="0" smtClean="0"/>
          </a:p>
          <a:p>
            <a:r>
              <a:rPr lang="en-US" altLang="ko-KR" sz="1100" dirty="0"/>
              <a:t> </a:t>
            </a:r>
            <a:r>
              <a:rPr lang="en-US" altLang="ko-KR" sz="1100" dirty="0" smtClean="0"/>
              <a:t>  3) </a:t>
            </a:r>
            <a:r>
              <a:rPr lang="ko-KR" altLang="en-US" sz="1100" dirty="0" smtClean="0"/>
              <a:t>폼 이름으로 필터 가능</a:t>
            </a:r>
            <a:endParaRPr lang="en-US" altLang="ko-KR" sz="1100" dirty="0" smtClean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2"/>
          </p:nvPr>
        </p:nvSpPr>
        <p:spPr>
          <a:xfrm>
            <a:off x="9029700" y="450537"/>
            <a:ext cx="2693251" cy="260663"/>
          </a:xfrm>
        </p:spPr>
        <p:txBody>
          <a:bodyPr/>
          <a:lstStyle/>
          <a:p>
            <a:r>
              <a:rPr lang="en-US" altLang="ko-KR" dirty="0" err="1"/>
              <a:t>i</a:t>
            </a:r>
            <a:r>
              <a:rPr lang="en-US" altLang="ko-KR" dirty="0"/>
              <a:t>-AUD </a:t>
            </a:r>
            <a:r>
              <a:rPr lang="ko-KR" altLang="en-US" dirty="0"/>
              <a:t>디자이너 </a:t>
            </a:r>
            <a:r>
              <a:rPr lang="en-US" altLang="ko-KR" dirty="0"/>
              <a:t>UI </a:t>
            </a:r>
            <a:r>
              <a:rPr lang="ko-KR" altLang="en-US" dirty="0"/>
              <a:t>개선 안</a:t>
            </a:r>
          </a:p>
        </p:txBody>
      </p:sp>
      <p:cxnSp>
        <p:nvCxnSpPr>
          <p:cNvPr id="13" name="꺾인 연결선 12"/>
          <p:cNvCxnSpPr>
            <a:stCxn id="18" idx="3"/>
            <a:endCxn id="14" idx="0"/>
          </p:cNvCxnSpPr>
          <p:nvPr/>
        </p:nvCxnSpPr>
        <p:spPr>
          <a:xfrm flipH="1">
            <a:off x="2054015" y="2395245"/>
            <a:ext cx="1049667" cy="444792"/>
          </a:xfrm>
          <a:prstGeom prst="bentConnector4">
            <a:avLst>
              <a:gd name="adj1" fmla="val -21778"/>
              <a:gd name="adj2" fmla="val 6564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588688" y="2840037"/>
            <a:ext cx="2930653" cy="38088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2840462" y="2256114"/>
            <a:ext cx="263220" cy="2782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모서리가 둥근 직사각형 19"/>
          <p:cNvSpPr/>
          <p:nvPr/>
        </p:nvSpPr>
        <p:spPr>
          <a:xfrm>
            <a:off x="529294" y="2731391"/>
            <a:ext cx="215900" cy="2413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2</a:t>
            </a:r>
            <a:endParaRPr lang="ko-KR" altLang="en-US" sz="1050" dirty="0"/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205" y="3194390"/>
            <a:ext cx="2789548" cy="2865350"/>
          </a:xfrm>
          <a:prstGeom prst="rect">
            <a:avLst/>
          </a:prstGeom>
        </p:spPr>
      </p:pic>
      <p:sp>
        <p:nvSpPr>
          <p:cNvPr id="38" name="직사각형 37"/>
          <p:cNvSpPr/>
          <p:nvPr/>
        </p:nvSpPr>
        <p:spPr>
          <a:xfrm>
            <a:off x="1831801" y="2299477"/>
            <a:ext cx="878517" cy="22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사용</a:t>
            </a:r>
            <a:endParaRPr lang="ko-KR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9" name="그림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1903" y="2241492"/>
            <a:ext cx="344188" cy="229459"/>
          </a:xfrm>
          <a:prstGeom prst="rect">
            <a:avLst/>
          </a:prstGeom>
        </p:spPr>
      </p:pic>
      <p:sp>
        <p:nvSpPr>
          <p:cNvPr id="41" name="모서리가 둥근 직사각형 40"/>
          <p:cNvSpPr/>
          <p:nvPr/>
        </p:nvSpPr>
        <p:spPr>
          <a:xfrm>
            <a:off x="192083" y="2065721"/>
            <a:ext cx="215900" cy="2413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1</a:t>
            </a:r>
            <a:endParaRPr lang="ko-KR" altLang="en-US" sz="1050" dirty="0"/>
          </a:p>
        </p:txBody>
      </p:sp>
      <p:sp>
        <p:nvSpPr>
          <p:cNvPr id="42" name="직사각형 41"/>
          <p:cNvSpPr/>
          <p:nvPr/>
        </p:nvSpPr>
        <p:spPr>
          <a:xfrm>
            <a:off x="300033" y="2218093"/>
            <a:ext cx="2882106" cy="337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3" name="그림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3623" y="3224931"/>
            <a:ext cx="215383" cy="349996"/>
          </a:xfrm>
          <a:prstGeom prst="rect">
            <a:avLst/>
          </a:prstGeom>
        </p:spPr>
      </p:pic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248875"/>
              </p:ext>
            </p:extLst>
          </p:nvPr>
        </p:nvGraphicFramePr>
        <p:xfrm>
          <a:off x="3723457" y="3701413"/>
          <a:ext cx="8252256" cy="248293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814987">
                  <a:extLst>
                    <a:ext uri="{9D8B030D-6E8A-4147-A177-3AD203B41FA5}">
                      <a16:colId xmlns:a16="http://schemas.microsoft.com/office/drawing/2014/main" val="886144760"/>
                    </a:ext>
                  </a:extLst>
                </a:gridCol>
                <a:gridCol w="696286">
                  <a:extLst>
                    <a:ext uri="{9D8B030D-6E8A-4147-A177-3AD203B41FA5}">
                      <a16:colId xmlns:a16="http://schemas.microsoft.com/office/drawing/2014/main" val="4293865620"/>
                    </a:ext>
                  </a:extLst>
                </a:gridCol>
                <a:gridCol w="1266738">
                  <a:extLst>
                    <a:ext uri="{9D8B030D-6E8A-4147-A177-3AD203B41FA5}">
                      <a16:colId xmlns:a16="http://schemas.microsoft.com/office/drawing/2014/main" val="2855856837"/>
                    </a:ext>
                  </a:extLst>
                </a:gridCol>
                <a:gridCol w="721453">
                  <a:extLst>
                    <a:ext uri="{9D8B030D-6E8A-4147-A177-3AD203B41FA5}">
                      <a16:colId xmlns:a16="http://schemas.microsoft.com/office/drawing/2014/main" val="713622590"/>
                    </a:ext>
                  </a:extLst>
                </a:gridCol>
                <a:gridCol w="4752792">
                  <a:extLst>
                    <a:ext uri="{9D8B030D-6E8A-4147-A177-3AD203B41FA5}">
                      <a16:colId xmlns:a16="http://schemas.microsoft.com/office/drawing/2014/main" val="281131415"/>
                    </a:ext>
                  </a:extLst>
                </a:gridCol>
              </a:tblGrid>
              <a:tr h="146091">
                <a:tc gridSpan="4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2-3.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dirty="0" smtClean="0"/>
                        <a:t>체크 동작 정의</a:t>
                      </a:r>
                      <a:r>
                        <a:rPr lang="en-US" altLang="ko-KR" sz="1200" dirty="0" smtClean="0"/>
                        <a:t>( 2023.12.20</a:t>
                      </a:r>
                      <a:r>
                        <a:rPr lang="en-US" altLang="ko-KR" sz="1200" baseline="0" dirty="0" smtClean="0"/>
                        <a:t>  </a:t>
                      </a:r>
                      <a:r>
                        <a:rPr lang="ko-KR" altLang="en-US" sz="1200" baseline="0" dirty="0" smtClean="0"/>
                        <a:t>추가</a:t>
                      </a:r>
                      <a:r>
                        <a:rPr lang="en-US" altLang="ko-KR" sz="1200" baseline="0" dirty="0" smtClean="0"/>
                        <a:t>)</a:t>
                      </a:r>
                      <a:endParaRPr lang="ko-KR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변경</a:t>
                      </a:r>
                      <a:r>
                        <a:rPr lang="en-US" altLang="ko-KR" sz="1200" dirty="0" smtClean="0"/>
                        <a:t>/</a:t>
                      </a:r>
                      <a:r>
                        <a:rPr lang="ko-KR" altLang="en-US" sz="1200" dirty="0" smtClean="0"/>
                        <a:t>추가 사항</a:t>
                      </a:r>
                      <a:endParaRPr lang="ko-KR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336263"/>
                  </a:ext>
                </a:extLst>
              </a:tr>
              <a:tr h="29218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편집 상태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설정 상태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컨트롤 추가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표기 문구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[yyyy.mm.dd:</a:t>
                      </a:r>
                      <a:r>
                        <a:rPr lang="ko-KR" altLang="en-US" sz="900" dirty="0" smtClean="0"/>
                        <a:t>작성자</a:t>
                      </a:r>
                      <a:r>
                        <a:rPr lang="en-US" altLang="ko-KR" sz="900" dirty="0" smtClean="0"/>
                        <a:t>][</a:t>
                      </a:r>
                      <a:r>
                        <a:rPr lang="ko-KR" altLang="en-US" sz="900" dirty="0" smtClean="0"/>
                        <a:t>변경</a:t>
                      </a:r>
                      <a:r>
                        <a:rPr lang="en-US" altLang="ko-KR" sz="900" dirty="0" smtClean="0"/>
                        <a:t>/</a:t>
                      </a:r>
                      <a:r>
                        <a:rPr lang="ko-KR" altLang="en-US" sz="900" dirty="0" smtClean="0"/>
                        <a:t>추가</a:t>
                      </a:r>
                      <a:r>
                        <a:rPr lang="en-US" altLang="ko-KR" sz="900" dirty="0" smtClean="0"/>
                        <a:t>]</a:t>
                      </a:r>
                      <a:r>
                        <a:rPr lang="ko-KR" altLang="en-US" sz="900" dirty="0" smtClean="0"/>
                        <a:t>내용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657192"/>
                  </a:ext>
                </a:extLst>
              </a:tr>
              <a:tr h="340997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dirty="0" smtClean="0"/>
                        <a:t>보고서 신규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ko-KR" altLang="en-US" sz="900" dirty="0" smtClean="0"/>
                        <a:t>전체 선택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선택 상태로 추가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사용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461824"/>
                  </a:ext>
                </a:extLst>
              </a:tr>
              <a:tr h="340997">
                <a:tc rowSpan="3">
                  <a:txBody>
                    <a:bodyPr/>
                    <a:lstStyle/>
                    <a:p>
                      <a:pPr latinLnBrk="1"/>
                      <a:r>
                        <a:rPr lang="ko-KR" altLang="en-US" sz="900" dirty="0" smtClean="0"/>
                        <a:t>보고서 수정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전체 선택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선택 상태로 추가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사용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184841"/>
                  </a:ext>
                </a:extLst>
              </a:tr>
              <a:tr h="146091">
                <a:tc vMerge="1"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부분 선택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 smtClean="0"/>
                        <a:t>선택 안함으로 추가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 smtClean="0"/>
                        <a:t>사용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224752"/>
                  </a:ext>
                </a:extLst>
              </a:tr>
              <a:tr h="146091">
                <a:tc vMerge="1">
                  <a:txBody>
                    <a:bodyPr/>
                    <a:lstStyle/>
                    <a:p>
                      <a:pPr latinLnBrk="1"/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선택 없음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 smtClean="0"/>
                        <a:t>선택 안함으로 추가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사용 안함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ko-KR" alt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621158"/>
                  </a:ext>
                </a:extLst>
              </a:tr>
              <a:tr h="146091">
                <a:tc gridSpan="4">
                  <a:txBody>
                    <a:bodyPr/>
                    <a:lstStyle/>
                    <a:p>
                      <a:pPr latinLnBrk="1"/>
                      <a:r>
                        <a:rPr lang="ko-KR" altLang="en-US" sz="900" dirty="0" smtClean="0"/>
                        <a:t>공통</a:t>
                      </a:r>
                      <a:endParaRPr lang="ko-KR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[2023.12.21:</a:t>
                      </a:r>
                      <a:r>
                        <a:rPr lang="ko-KR" altLang="en-US" sz="900" dirty="0" smtClean="0"/>
                        <a:t>정해영</a:t>
                      </a:r>
                      <a:r>
                        <a:rPr lang="en-US" altLang="ko-KR" sz="900" dirty="0" smtClean="0"/>
                        <a:t>][</a:t>
                      </a:r>
                      <a:r>
                        <a:rPr lang="ko-KR" altLang="en-US" sz="900" dirty="0" smtClean="0"/>
                        <a:t>추가</a:t>
                      </a:r>
                      <a:r>
                        <a:rPr lang="en-US" altLang="ko-KR" sz="900" dirty="0" smtClean="0"/>
                        <a:t>]</a:t>
                      </a:r>
                      <a:r>
                        <a:rPr lang="en-US" altLang="ko-KR" sz="900" baseline="0" dirty="0" smtClean="0"/>
                        <a:t> 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aseline="0" dirty="0" smtClean="0"/>
                        <a:t>전체 상태 여부는 헤더의 체크 박스로 한다</a:t>
                      </a:r>
                      <a:r>
                        <a:rPr lang="en-US" altLang="ko-KR" sz="900" baseline="0" dirty="0" smtClean="0"/>
                        <a:t>.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aseline="0" dirty="0" smtClean="0"/>
                        <a:t>개별 선택이 모두 체크 될 때 헤더의 체크 박스는 체크 되어야 한다</a:t>
                      </a:r>
                      <a:r>
                        <a:rPr lang="en-US" altLang="ko-KR" sz="900" baseline="0" dirty="0" smtClean="0"/>
                        <a:t>.</a:t>
                      </a:r>
                    </a:p>
                    <a:p>
                      <a:pPr marL="171450" marR="0" lvl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dirty="0" smtClean="0"/>
                        <a:t>전체 선택 상태에서 개별 선택의 체크가 하나라도 해제될 때 헤더의 체크 상태는 해제되어야 한다</a:t>
                      </a:r>
                      <a:r>
                        <a:rPr lang="en-US" altLang="ko-KR" sz="900" dirty="0" smtClean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876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48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조건 개인화 실행 화면</a:t>
            </a:r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>
            <a:off x="2131545" y="1830663"/>
            <a:ext cx="2876951" cy="1676112"/>
            <a:chOff x="5150960" y="1367942"/>
            <a:chExt cx="2876951" cy="1676112"/>
          </a:xfrm>
        </p:grpSpPr>
        <p:pic>
          <p:nvPicPr>
            <p:cNvPr id="25" name="그림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50960" y="1367942"/>
              <a:ext cx="2876951" cy="447737"/>
            </a:xfrm>
            <a:prstGeom prst="rect">
              <a:avLst/>
            </a:prstGeom>
          </p:spPr>
        </p:pic>
        <p:sp>
          <p:nvSpPr>
            <p:cNvPr id="26" name="직사각형 25"/>
            <p:cNvSpPr/>
            <p:nvPr/>
          </p:nvSpPr>
          <p:spPr>
            <a:xfrm>
              <a:off x="5752795" y="1799458"/>
              <a:ext cx="1469708" cy="2837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1050" dirty="0" smtClean="0">
                  <a:solidFill>
                    <a:schemeClr val="bg2">
                      <a:lumMod val="25000"/>
                    </a:schemeClr>
                  </a:solidFill>
                </a:rPr>
                <a:t>조건 개인화 끄기</a:t>
              </a:r>
              <a:endParaRPr lang="ko-KR" altLang="en-US" sz="105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51328" y="1591810"/>
              <a:ext cx="301467" cy="301467"/>
            </a:xfrm>
            <a:prstGeom prst="rect">
              <a:avLst/>
            </a:prstGeom>
          </p:spPr>
        </p:pic>
        <p:pic>
          <p:nvPicPr>
            <p:cNvPr id="28" name="그림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3419" y="2360192"/>
              <a:ext cx="2339991" cy="399511"/>
            </a:xfrm>
            <a:prstGeom prst="rect">
              <a:avLst/>
            </a:prstGeom>
          </p:spPr>
        </p:pic>
        <p:sp>
          <p:nvSpPr>
            <p:cNvPr id="29" name="직사각형 28"/>
            <p:cNvSpPr/>
            <p:nvPr/>
          </p:nvSpPr>
          <p:spPr>
            <a:xfrm>
              <a:off x="5752795" y="2760298"/>
              <a:ext cx="1469708" cy="2837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1050" dirty="0" smtClean="0">
                  <a:solidFill>
                    <a:schemeClr val="bg2">
                      <a:lumMod val="25000"/>
                    </a:schemeClr>
                  </a:solidFill>
                </a:rPr>
                <a:t>조건 개인화 켜기</a:t>
              </a:r>
              <a:endParaRPr lang="ko-KR" altLang="en-US" sz="105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pic>
          <p:nvPicPr>
            <p:cNvPr id="30" name="그림 2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51328" y="2593896"/>
              <a:ext cx="301467" cy="301467"/>
            </a:xfrm>
            <a:prstGeom prst="rect">
              <a:avLst/>
            </a:prstGeom>
          </p:spPr>
        </p:pic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53163" y="1439388"/>
              <a:ext cx="987849" cy="304843"/>
            </a:xfrm>
            <a:prstGeom prst="rect">
              <a:avLst/>
            </a:prstGeom>
          </p:spPr>
        </p:pic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53163" y="2397707"/>
              <a:ext cx="1201799" cy="304843"/>
            </a:xfrm>
            <a:prstGeom prst="rect">
              <a:avLst/>
            </a:prstGeom>
          </p:spPr>
        </p:pic>
      </p:grpSp>
      <p:sp>
        <p:nvSpPr>
          <p:cNvPr id="33" name="TextBox 32"/>
          <p:cNvSpPr txBox="1"/>
          <p:nvPr/>
        </p:nvSpPr>
        <p:spPr>
          <a:xfrm>
            <a:off x="5546217" y="1800241"/>
            <a:ext cx="4602071" cy="1754326"/>
          </a:xfrm>
          <a:prstGeom prst="rect">
            <a:avLst/>
          </a:prstGeom>
          <a:noFill/>
          <a:ln>
            <a:solidFill>
              <a:srgbClr val="60606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사용자는 사용 여부만 있음</a:t>
            </a:r>
            <a:endParaRPr lang="en-US" altLang="ko-KR" dirty="0"/>
          </a:p>
          <a:p>
            <a:r>
              <a:rPr lang="en-US" altLang="ko-KR" dirty="0"/>
              <a:t> </a:t>
            </a:r>
            <a:r>
              <a:rPr lang="en-US" altLang="ko-KR" dirty="0" smtClean="0"/>
              <a:t>  1) </a:t>
            </a:r>
            <a:r>
              <a:rPr lang="ko-KR" altLang="en-US" dirty="0" smtClean="0"/>
              <a:t>조건 개인화 선택으로 끄기</a:t>
            </a:r>
            <a:r>
              <a:rPr lang="en-US" altLang="ko-KR" dirty="0" smtClean="0"/>
              <a:t>,</a:t>
            </a:r>
            <a:r>
              <a:rPr lang="ko-KR" altLang="en-US" dirty="0" smtClean="0"/>
              <a:t>켜기 함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2. </a:t>
            </a:r>
            <a:r>
              <a:rPr lang="ko-KR" altLang="en-US" dirty="0" err="1" smtClean="0"/>
              <a:t>툴팁으로</a:t>
            </a:r>
            <a:r>
              <a:rPr lang="ko-KR" altLang="en-US" dirty="0" smtClean="0"/>
              <a:t> 목적하는 행동을 표기함</a:t>
            </a:r>
            <a:endParaRPr lang="en-US" altLang="ko-KR" dirty="0" smtClean="0"/>
          </a:p>
          <a:p>
            <a:r>
              <a:rPr lang="en-US" altLang="ko-KR" dirty="0" smtClean="0"/>
              <a:t>   1)</a:t>
            </a:r>
            <a:r>
              <a:rPr lang="ko-KR" altLang="en-US" dirty="0" smtClean="0"/>
              <a:t>켜져 있을 경우</a:t>
            </a:r>
            <a:r>
              <a:rPr lang="en-US" altLang="ko-KR" dirty="0"/>
              <a:t> </a:t>
            </a:r>
            <a:r>
              <a:rPr lang="en-US" altLang="ko-KR" dirty="0" smtClean="0"/>
              <a:t>: “</a:t>
            </a:r>
            <a:r>
              <a:rPr lang="ko-KR" altLang="en-US" dirty="0" smtClean="0"/>
              <a:t>조건 개인화 끄기</a:t>
            </a:r>
            <a:r>
              <a:rPr lang="en-US" altLang="ko-KR" dirty="0" smtClean="0"/>
              <a:t>“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2)</a:t>
            </a:r>
            <a:r>
              <a:rPr lang="ko-KR" altLang="en-US" dirty="0" smtClean="0"/>
              <a:t>꺼져 있을 경우 </a:t>
            </a:r>
            <a:r>
              <a:rPr lang="en-US" altLang="ko-KR" dirty="0" smtClean="0"/>
              <a:t>: “</a:t>
            </a:r>
            <a:r>
              <a:rPr lang="ko-KR" altLang="en-US" dirty="0" smtClean="0"/>
              <a:t>조건 개인화 켜기</a:t>
            </a:r>
            <a:r>
              <a:rPr lang="en-US" altLang="ko-KR" dirty="0" smtClean="0"/>
              <a:t>”</a:t>
            </a:r>
          </a:p>
        </p:txBody>
      </p:sp>
      <p:sp>
        <p:nvSpPr>
          <p:cNvPr id="36" name="텍스트 개체 틀 2"/>
          <p:cNvSpPr>
            <a:spLocks noGrp="1"/>
          </p:cNvSpPr>
          <p:nvPr>
            <p:ph type="body" sz="quarter" idx="12"/>
          </p:nvPr>
        </p:nvSpPr>
        <p:spPr>
          <a:xfrm>
            <a:off x="9029700" y="450537"/>
            <a:ext cx="2693251" cy="260663"/>
          </a:xfrm>
        </p:spPr>
        <p:txBody>
          <a:bodyPr/>
          <a:lstStyle/>
          <a:p>
            <a:r>
              <a:rPr lang="en-US" altLang="ko-KR" dirty="0" err="1"/>
              <a:t>i</a:t>
            </a:r>
            <a:r>
              <a:rPr lang="en-US" altLang="ko-KR" dirty="0"/>
              <a:t>-AUD </a:t>
            </a:r>
            <a:r>
              <a:rPr lang="ko-KR" altLang="en-US" dirty="0"/>
              <a:t>디자이너 </a:t>
            </a:r>
            <a:r>
              <a:rPr lang="en-US" altLang="ko-KR" dirty="0"/>
              <a:t>UI </a:t>
            </a:r>
            <a:r>
              <a:rPr lang="ko-KR" altLang="en-US" dirty="0"/>
              <a:t>개선 안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323116" y="1666705"/>
            <a:ext cx="215900" cy="2413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1</a:t>
            </a:r>
            <a:endParaRPr lang="ko-KR" altLang="en-US" sz="1050" dirty="0"/>
          </a:p>
        </p:txBody>
      </p:sp>
      <p:sp>
        <p:nvSpPr>
          <p:cNvPr id="15" name="직사각형 14"/>
          <p:cNvSpPr/>
          <p:nvPr/>
        </p:nvSpPr>
        <p:spPr>
          <a:xfrm>
            <a:off x="2431913" y="1883615"/>
            <a:ext cx="298674" cy="337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2839384" y="2061944"/>
            <a:ext cx="215900" cy="2413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2</a:t>
            </a:r>
            <a:endParaRPr lang="ko-KR" altLang="en-US" sz="1050" dirty="0"/>
          </a:p>
        </p:txBody>
      </p:sp>
      <p:sp>
        <p:nvSpPr>
          <p:cNvPr id="17" name="직사각형 16"/>
          <p:cNvSpPr/>
          <p:nvPr/>
        </p:nvSpPr>
        <p:spPr>
          <a:xfrm>
            <a:off x="2701725" y="2223294"/>
            <a:ext cx="1533821" cy="13835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611512"/>
              </p:ext>
            </p:extLst>
          </p:nvPr>
        </p:nvGraphicFramePr>
        <p:xfrm>
          <a:off x="5546217" y="3660589"/>
          <a:ext cx="4602071" cy="13258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39809">
                  <a:extLst>
                    <a:ext uri="{9D8B030D-6E8A-4147-A177-3AD203B41FA5}">
                      <a16:colId xmlns:a16="http://schemas.microsoft.com/office/drawing/2014/main" val="886144760"/>
                    </a:ext>
                  </a:extLst>
                </a:gridCol>
                <a:gridCol w="788565">
                  <a:extLst>
                    <a:ext uri="{9D8B030D-6E8A-4147-A177-3AD203B41FA5}">
                      <a16:colId xmlns:a16="http://schemas.microsoft.com/office/drawing/2014/main" val="4293865620"/>
                    </a:ext>
                  </a:extLst>
                </a:gridCol>
                <a:gridCol w="995051">
                  <a:extLst>
                    <a:ext uri="{9D8B030D-6E8A-4147-A177-3AD203B41FA5}">
                      <a16:colId xmlns:a16="http://schemas.microsoft.com/office/drawing/2014/main" val="2855856837"/>
                    </a:ext>
                  </a:extLst>
                </a:gridCol>
                <a:gridCol w="1678646">
                  <a:extLst>
                    <a:ext uri="{9D8B030D-6E8A-4147-A177-3AD203B41FA5}">
                      <a16:colId xmlns:a16="http://schemas.microsoft.com/office/drawing/2014/main" val="713622590"/>
                    </a:ext>
                  </a:extLst>
                </a:gridCol>
              </a:tblGrid>
              <a:tr h="166385">
                <a:tc gridSpan="4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3-3. </a:t>
                      </a:r>
                      <a:r>
                        <a:rPr lang="ko-KR" altLang="en-US" sz="1200" dirty="0" smtClean="0"/>
                        <a:t>활성화 동작 정의</a:t>
                      </a:r>
                      <a:r>
                        <a:rPr lang="en-US" altLang="ko-KR" sz="1200" dirty="0" smtClean="0"/>
                        <a:t>( 2023.12.20</a:t>
                      </a:r>
                      <a:r>
                        <a:rPr lang="en-US" altLang="ko-KR" sz="1200" baseline="0" dirty="0" smtClean="0"/>
                        <a:t>  </a:t>
                      </a:r>
                      <a:r>
                        <a:rPr lang="ko-KR" altLang="en-US" sz="1200" baseline="0" dirty="0" smtClean="0"/>
                        <a:t>추가</a:t>
                      </a:r>
                      <a:r>
                        <a:rPr lang="en-US" altLang="ko-KR" sz="1200" baseline="0" dirty="0" smtClean="0"/>
                        <a:t>)</a:t>
                      </a:r>
                      <a:endParaRPr lang="ko-KR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336263"/>
                  </a:ext>
                </a:extLst>
              </a:tr>
              <a:tr h="2218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신규 조건 개인화</a:t>
                      </a:r>
                      <a:endParaRPr lang="en-US" altLang="ko-KR" sz="900" dirty="0" smtClean="0"/>
                    </a:p>
                    <a:p>
                      <a:pPr algn="ctr" latinLnBrk="1"/>
                      <a:r>
                        <a:rPr lang="ko-KR" altLang="en-US" sz="900" dirty="0" smtClean="0"/>
                        <a:t>적용 여부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사용 여부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조건 개인화</a:t>
                      </a:r>
                      <a:endParaRPr lang="en-US" altLang="ko-KR" sz="900" dirty="0" smtClean="0"/>
                    </a:p>
                    <a:p>
                      <a:pPr algn="ctr" latinLnBrk="1"/>
                      <a:r>
                        <a:rPr lang="ko-KR" altLang="en-US" sz="900" dirty="0" smtClean="0"/>
                        <a:t>표시 여부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사용자 동작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657192"/>
                  </a:ext>
                </a:extLst>
              </a:tr>
              <a:tr h="2068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O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900" dirty="0" smtClean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표시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최종 동작 유지</a:t>
                      </a: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461824"/>
                  </a:ext>
                </a:extLst>
              </a:tr>
              <a:tr h="2068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O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aseline="0" dirty="0" smtClean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표시 없음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해당 없음</a:t>
                      </a: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184841"/>
                  </a:ext>
                </a:extLst>
              </a:tr>
              <a:tr h="13865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/>
                        <a:t>X</a:t>
                      </a:r>
                      <a:endParaRPr lang="ko-KR" altLang="en-US" sz="9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이전 </a:t>
                      </a:r>
                      <a:r>
                        <a:rPr lang="en-US" altLang="ko-KR" sz="900" dirty="0" smtClean="0"/>
                        <a:t>UI </a:t>
                      </a:r>
                      <a:r>
                        <a:rPr lang="ko-KR" altLang="en-US" sz="900" dirty="0" smtClean="0"/>
                        <a:t>동작 유지</a:t>
                      </a:r>
                      <a:endParaRPr lang="ko-KR" alt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224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253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4" y="1823382"/>
            <a:ext cx="3296088" cy="1256164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024" y="1277229"/>
            <a:ext cx="1714739" cy="447737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조건 개인화 </a:t>
            </a:r>
            <a:r>
              <a:rPr lang="ko-KR" altLang="en-US" dirty="0" smtClean="0"/>
              <a:t>적용 </a:t>
            </a:r>
            <a:r>
              <a:rPr lang="en-US" altLang="ko-KR" dirty="0" smtClean="0"/>
              <a:t>API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026697" y="1187845"/>
            <a:ext cx="6696254" cy="1754326"/>
          </a:xfrm>
          <a:prstGeom prst="rect">
            <a:avLst/>
          </a:prstGeom>
          <a:noFill/>
          <a:ln>
            <a:solidFill>
              <a:srgbClr val="60606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 err="1" smtClean="0"/>
              <a:t>i</a:t>
            </a:r>
            <a:r>
              <a:rPr lang="en-US" altLang="ko-KR" dirty="0" smtClean="0"/>
              <a:t>-PORTAL</a:t>
            </a:r>
            <a:r>
              <a:rPr lang="ko-KR" altLang="en-US" dirty="0" smtClean="0"/>
              <a:t>의 실행버튼으로 조건 개인화 값을 저장 합니다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r>
              <a:rPr lang="en-US" altLang="ko-KR" dirty="0" smtClean="0"/>
              <a:t>2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저장된 조건 개인화 값은 </a:t>
            </a:r>
            <a:r>
              <a:rPr lang="en-US" altLang="ko-KR" dirty="0" err="1" smtClean="0"/>
              <a:t>OnLoadComplete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이벤트 </a:t>
            </a:r>
            <a:r>
              <a:rPr lang="ko-KR" altLang="en-US" dirty="0" err="1" smtClean="0"/>
              <a:t>시작시</a:t>
            </a:r>
            <a:r>
              <a:rPr lang="ko-KR" altLang="en-US" dirty="0" smtClean="0"/>
              <a:t> 출력 합니다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smtClean="0"/>
              <a:t>* (</a:t>
            </a:r>
            <a:r>
              <a:rPr lang="en-US" altLang="ko-KR" dirty="0"/>
              <a:t>D3891) </a:t>
            </a:r>
            <a:r>
              <a:rPr lang="ko-KR" altLang="en-US" dirty="0" smtClean="0"/>
              <a:t>기본 조건 개인화 저장 및 출력 시기 외 개발자가 지정하는 위치에 동작을 위한 </a:t>
            </a:r>
            <a:r>
              <a:rPr lang="en-US" altLang="ko-KR" dirty="0" smtClean="0"/>
              <a:t>API</a:t>
            </a:r>
            <a:r>
              <a:rPr lang="ko-KR" altLang="en-US" dirty="0" smtClean="0"/>
              <a:t>가 필요합니다</a:t>
            </a:r>
            <a:r>
              <a:rPr lang="en-US" altLang="ko-KR" dirty="0" smtClean="0"/>
              <a:t>.</a:t>
            </a:r>
          </a:p>
        </p:txBody>
      </p:sp>
      <p:sp>
        <p:nvSpPr>
          <p:cNvPr id="36" name="텍스트 개체 틀 2"/>
          <p:cNvSpPr>
            <a:spLocks noGrp="1"/>
          </p:cNvSpPr>
          <p:nvPr>
            <p:ph type="body" sz="quarter" idx="12"/>
          </p:nvPr>
        </p:nvSpPr>
        <p:spPr>
          <a:xfrm>
            <a:off x="9029700" y="450537"/>
            <a:ext cx="2693251" cy="260663"/>
          </a:xfrm>
        </p:spPr>
        <p:txBody>
          <a:bodyPr/>
          <a:lstStyle/>
          <a:p>
            <a:r>
              <a:rPr lang="en-US" altLang="ko-KR" dirty="0" err="1"/>
              <a:t>i</a:t>
            </a:r>
            <a:r>
              <a:rPr lang="en-US" altLang="ko-KR" dirty="0"/>
              <a:t>-AUD </a:t>
            </a:r>
            <a:r>
              <a:rPr lang="ko-KR" altLang="en-US" dirty="0"/>
              <a:t>디자이너 </a:t>
            </a:r>
            <a:r>
              <a:rPr lang="en-US" altLang="ko-KR" dirty="0"/>
              <a:t>UI </a:t>
            </a:r>
            <a:r>
              <a:rPr lang="ko-KR" altLang="en-US" dirty="0"/>
              <a:t>개선 안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001843" y="1345195"/>
            <a:ext cx="298674" cy="337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1758712" y="2666615"/>
            <a:ext cx="2585247" cy="4129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759616"/>
              </p:ext>
            </p:extLst>
          </p:nvPr>
        </p:nvGraphicFramePr>
        <p:xfrm>
          <a:off x="1343022" y="3283280"/>
          <a:ext cx="10379928" cy="16916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28567">
                  <a:extLst>
                    <a:ext uri="{9D8B030D-6E8A-4147-A177-3AD203B41FA5}">
                      <a16:colId xmlns:a16="http://schemas.microsoft.com/office/drawing/2014/main" val="886144760"/>
                    </a:ext>
                  </a:extLst>
                </a:gridCol>
                <a:gridCol w="2176999">
                  <a:extLst>
                    <a:ext uri="{9D8B030D-6E8A-4147-A177-3AD203B41FA5}">
                      <a16:colId xmlns:a16="http://schemas.microsoft.com/office/drawing/2014/main" val="4293865620"/>
                    </a:ext>
                  </a:extLst>
                </a:gridCol>
                <a:gridCol w="1325130">
                  <a:extLst>
                    <a:ext uri="{9D8B030D-6E8A-4147-A177-3AD203B41FA5}">
                      <a16:colId xmlns:a16="http://schemas.microsoft.com/office/drawing/2014/main" val="2855856837"/>
                    </a:ext>
                  </a:extLst>
                </a:gridCol>
                <a:gridCol w="2298495">
                  <a:extLst>
                    <a:ext uri="{9D8B030D-6E8A-4147-A177-3AD203B41FA5}">
                      <a16:colId xmlns:a16="http://schemas.microsoft.com/office/drawing/2014/main" val="713622590"/>
                    </a:ext>
                  </a:extLst>
                </a:gridCol>
                <a:gridCol w="3350737">
                  <a:extLst>
                    <a:ext uri="{9D8B030D-6E8A-4147-A177-3AD203B41FA5}">
                      <a16:colId xmlns:a16="http://schemas.microsoft.com/office/drawing/2014/main" val="1005853842"/>
                    </a:ext>
                  </a:extLst>
                </a:gridCol>
              </a:tblGrid>
              <a:tr h="166385">
                <a:tc gridSpan="4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/>
                        <a:t>4-1.</a:t>
                      </a:r>
                      <a:r>
                        <a:rPr lang="en-US" altLang="ko-KR" sz="1200" baseline="0" dirty="0" smtClean="0"/>
                        <a:t> </a:t>
                      </a:r>
                      <a:r>
                        <a:rPr lang="ko-KR" altLang="en-US" sz="1200" dirty="0" smtClean="0"/>
                        <a:t>동작 </a:t>
                      </a:r>
                      <a:r>
                        <a:rPr lang="ko-KR" altLang="en-US" sz="1200" dirty="0" smtClean="0"/>
                        <a:t>정의</a:t>
                      </a:r>
                      <a:r>
                        <a:rPr lang="en-US" altLang="ko-KR" sz="1200" dirty="0" smtClean="0"/>
                        <a:t>( </a:t>
                      </a:r>
                      <a:r>
                        <a:rPr lang="en-US" altLang="ko-KR" sz="1200" dirty="0" smtClean="0"/>
                        <a:t>2023.12.22</a:t>
                      </a:r>
                      <a:r>
                        <a:rPr lang="en-US" altLang="ko-KR" sz="1200" baseline="0" dirty="0" smtClean="0"/>
                        <a:t>  </a:t>
                      </a:r>
                      <a:r>
                        <a:rPr lang="ko-KR" altLang="en-US" sz="1200" baseline="0" dirty="0" smtClean="0"/>
                        <a:t>추가</a:t>
                      </a:r>
                      <a:r>
                        <a:rPr lang="en-US" altLang="ko-KR" sz="1200" baseline="0" dirty="0" smtClean="0"/>
                        <a:t>)</a:t>
                      </a:r>
                      <a:endParaRPr lang="ko-KR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200" dirty="0" smtClean="0"/>
                        <a:t>변경</a:t>
                      </a:r>
                      <a:r>
                        <a:rPr lang="en-US" altLang="ko-KR" sz="1200" dirty="0" smtClean="0"/>
                        <a:t>/</a:t>
                      </a:r>
                      <a:r>
                        <a:rPr lang="ko-KR" altLang="en-US" sz="1200" dirty="0" smtClean="0"/>
                        <a:t>추가 사항</a:t>
                      </a:r>
                      <a:endParaRPr lang="ko-KR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4336263"/>
                  </a:ext>
                </a:extLst>
              </a:tr>
              <a:tr h="22184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동작</a:t>
                      </a:r>
                      <a:r>
                        <a:rPr lang="ko-KR" altLang="en-US" sz="900" baseline="0" dirty="0" smtClean="0"/>
                        <a:t> 명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동작 시기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적용 방법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비고</a:t>
                      </a:r>
                      <a:endParaRPr lang="ko-KR" altLang="en-US" sz="9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dirty="0" smtClean="0"/>
                        <a:t>[yyyy.mm.dd:</a:t>
                      </a:r>
                      <a:r>
                        <a:rPr lang="ko-KR" altLang="en-US" sz="900" dirty="0" smtClean="0"/>
                        <a:t>작성자</a:t>
                      </a:r>
                      <a:r>
                        <a:rPr lang="en-US" altLang="ko-KR" sz="900" dirty="0" smtClean="0"/>
                        <a:t>][</a:t>
                      </a:r>
                      <a:r>
                        <a:rPr lang="ko-KR" altLang="en-US" sz="900" dirty="0" smtClean="0"/>
                        <a:t>변경</a:t>
                      </a:r>
                      <a:r>
                        <a:rPr lang="en-US" altLang="ko-KR" sz="900" dirty="0" smtClean="0"/>
                        <a:t>/</a:t>
                      </a:r>
                      <a:r>
                        <a:rPr lang="ko-KR" altLang="en-US" sz="900" dirty="0" smtClean="0"/>
                        <a:t>추가</a:t>
                      </a:r>
                      <a:r>
                        <a:rPr lang="en-US" altLang="ko-KR" sz="900" dirty="0" smtClean="0"/>
                        <a:t>]</a:t>
                      </a:r>
                      <a:r>
                        <a:rPr lang="ko-KR" altLang="en-US" sz="900" dirty="0" smtClean="0"/>
                        <a:t>내용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657192"/>
                  </a:ext>
                </a:extLst>
              </a:tr>
              <a:tr h="2068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컨트롤 값 보관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latinLnBrk="1">
                        <a:buFontTx/>
                        <a:buNone/>
                      </a:pPr>
                      <a:r>
                        <a:rPr lang="en-US" altLang="ko-KR" sz="900" dirty="0" err="1" smtClean="0"/>
                        <a:t>i</a:t>
                      </a:r>
                      <a:r>
                        <a:rPr lang="en-US" altLang="ko-KR" sz="900" dirty="0" smtClean="0"/>
                        <a:t>-PORTAL &gt;</a:t>
                      </a:r>
                      <a:r>
                        <a:rPr lang="en-US" altLang="ko-KR" sz="900" baseline="0" dirty="0" smtClean="0"/>
                        <a:t> </a:t>
                      </a:r>
                      <a:r>
                        <a:rPr lang="ko-KR" altLang="en-US" sz="900" baseline="0" dirty="0" smtClean="0"/>
                        <a:t>실행 버튼 </a:t>
                      </a:r>
                      <a:r>
                        <a:rPr lang="ko-KR" altLang="en-US" sz="900" baseline="0" dirty="0" err="1" smtClean="0"/>
                        <a:t>클릭시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기본</a:t>
                      </a:r>
                      <a:r>
                        <a:rPr lang="en-US" altLang="ko-KR" sz="900" dirty="0" smtClean="0"/>
                        <a:t/>
                      </a:r>
                      <a:br>
                        <a:rPr lang="en-US" altLang="ko-KR" sz="900" dirty="0" smtClean="0"/>
                      </a:br>
                      <a:r>
                        <a:rPr lang="en-US" altLang="ko-KR" sz="900" dirty="0" smtClean="0"/>
                        <a:t>(</a:t>
                      </a:r>
                      <a:r>
                        <a:rPr lang="ko-KR" altLang="en-US" sz="900" dirty="0" smtClean="0"/>
                        <a:t>사용자 설정 없음</a:t>
                      </a:r>
                      <a:r>
                        <a:rPr lang="en-US" altLang="ko-KR" sz="900" dirty="0" smtClean="0"/>
                        <a:t>)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무조건 실행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461824"/>
                  </a:ext>
                </a:extLst>
              </a:tr>
              <a:tr h="2068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컨트롤 값 출력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aseline="0" dirty="0" err="1" smtClean="0"/>
                        <a:t>i</a:t>
                      </a:r>
                      <a:r>
                        <a:rPr lang="en-US" altLang="ko-KR" sz="900" baseline="0" dirty="0" smtClean="0"/>
                        <a:t>-AUD &gt; </a:t>
                      </a:r>
                      <a:r>
                        <a:rPr lang="en-US" altLang="ko-KR" sz="900" dirty="0" err="1" smtClean="0"/>
                        <a:t>OnLoadComplete</a:t>
                      </a:r>
                      <a:r>
                        <a:rPr lang="en-US" altLang="ko-KR" sz="900" dirty="0" smtClean="0"/>
                        <a:t> </a:t>
                      </a:r>
                      <a:r>
                        <a:rPr lang="ko-KR" altLang="en-US" sz="900" dirty="0" smtClean="0"/>
                        <a:t>이벤트 발생시</a:t>
                      </a:r>
                      <a:endParaRPr lang="en-US" altLang="ko-KR" sz="9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기본</a:t>
                      </a:r>
                      <a:r>
                        <a:rPr lang="en-US" altLang="ko-KR" sz="900" dirty="0" smtClean="0"/>
                        <a:t/>
                      </a:r>
                      <a:br>
                        <a:rPr lang="en-US" altLang="ko-KR" sz="900" dirty="0" smtClean="0"/>
                      </a:br>
                      <a:r>
                        <a:rPr lang="en-US" altLang="ko-KR" sz="900" dirty="0" smtClean="0"/>
                        <a:t>(</a:t>
                      </a:r>
                      <a:r>
                        <a:rPr lang="ko-KR" altLang="en-US" sz="900" dirty="0" smtClean="0"/>
                        <a:t>사용자 설정 없음</a:t>
                      </a:r>
                      <a:r>
                        <a:rPr lang="en-US" altLang="ko-KR" sz="900" dirty="0" smtClean="0"/>
                        <a:t>)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무조건 실행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184841"/>
                  </a:ext>
                </a:extLst>
              </a:tr>
              <a:tr h="2068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컨트롤 값 보관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aseline="0" dirty="0" smtClean="0"/>
                        <a:t>조건 개인화 저장 </a:t>
                      </a:r>
                      <a:r>
                        <a:rPr lang="en-US" altLang="ko-KR" sz="900" baseline="0" dirty="0" smtClean="0"/>
                        <a:t>API </a:t>
                      </a:r>
                      <a:r>
                        <a:rPr lang="ko-KR" altLang="en-US" sz="900" baseline="0" dirty="0" smtClean="0"/>
                        <a:t>호출 시</a:t>
                      </a:r>
                      <a:endParaRPr lang="en-US" altLang="ko-KR" sz="9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사용자 설정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en-US" altLang="ko-KR" sz="900" dirty="0" err="1" smtClean="0"/>
                        <a:t>i</a:t>
                      </a:r>
                      <a:r>
                        <a:rPr lang="en-US" altLang="ko-KR" sz="900" dirty="0" smtClean="0"/>
                        <a:t>-AUD </a:t>
                      </a:r>
                      <a:r>
                        <a:rPr lang="ko-KR" altLang="en-US" sz="900" dirty="0" smtClean="0"/>
                        <a:t>모듈 개발 및 기본 배포 필요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644781"/>
                  </a:ext>
                </a:extLst>
              </a:tr>
              <a:tr h="20682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컨트롤 값 출력</a:t>
                      </a:r>
                      <a:endParaRPr lang="ko-KR" alt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aseline="0" dirty="0" smtClean="0"/>
                        <a:t>조건 개인화 출력 </a:t>
                      </a:r>
                      <a:r>
                        <a:rPr lang="en-US" altLang="ko-KR" sz="900" baseline="0" dirty="0" smtClean="0"/>
                        <a:t>API </a:t>
                      </a:r>
                      <a:r>
                        <a:rPr lang="ko-KR" altLang="en-US" sz="900" baseline="0" dirty="0" smtClean="0"/>
                        <a:t>호출 시</a:t>
                      </a:r>
                      <a:endParaRPr lang="en-US" altLang="ko-KR" sz="9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ko-KR" altLang="en-US" sz="900" dirty="0" smtClean="0"/>
                        <a:t>사용자 설정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r>
                        <a:rPr lang="en-US" altLang="ko-KR" sz="900" dirty="0" err="1" smtClean="0"/>
                        <a:t>i</a:t>
                      </a:r>
                      <a:r>
                        <a:rPr lang="en-US" altLang="ko-KR" sz="900" dirty="0" smtClean="0"/>
                        <a:t>-AUD </a:t>
                      </a:r>
                      <a:r>
                        <a:rPr lang="ko-KR" altLang="en-US" sz="900" dirty="0" smtClean="0"/>
                        <a:t>모듈 개발 및 기본 배포 개발 필요</a:t>
                      </a:r>
                      <a:endParaRPr lang="en-US" altLang="ko-K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latinLnBrk="1">
                        <a:buFontTx/>
                        <a:buNone/>
                      </a:pPr>
                      <a:endParaRPr lang="en-US" altLang="ko-KR" sz="9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596598"/>
                  </a:ext>
                </a:extLst>
              </a:tr>
            </a:tbl>
          </a:graphicData>
        </a:graphic>
      </p:graphicFrame>
      <p:sp>
        <p:nvSpPr>
          <p:cNvPr id="14" name="모서리가 둥근 직사각형 13"/>
          <p:cNvSpPr/>
          <p:nvPr/>
        </p:nvSpPr>
        <p:spPr>
          <a:xfrm>
            <a:off x="1856444" y="1178813"/>
            <a:ext cx="215900" cy="2413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1</a:t>
            </a:r>
            <a:endParaRPr lang="ko-KR" altLang="en-US" sz="1050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650762" y="2462881"/>
            <a:ext cx="215900" cy="2413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/>
              <a:t>2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39490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ko-KR" altLang="en-US" dirty="0" smtClean="0"/>
              <a:t>회의록 </a:t>
            </a:r>
            <a:r>
              <a:rPr lang="en-US" altLang="ko-KR" dirty="0"/>
              <a:t>(2023.12.21)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058827"/>
              </p:ext>
            </p:extLst>
          </p:nvPr>
        </p:nvGraphicFramePr>
        <p:xfrm>
          <a:off x="1343024" y="1023456"/>
          <a:ext cx="7616418" cy="3682769"/>
        </p:xfrm>
        <a:graphic>
          <a:graphicData uri="http://schemas.openxmlformats.org/drawingml/2006/table">
            <a:tbl>
              <a:tblPr/>
              <a:tblGrid>
                <a:gridCol w="1547273">
                  <a:extLst>
                    <a:ext uri="{9D8B030D-6E8A-4147-A177-3AD203B41FA5}">
                      <a16:colId xmlns:a16="http://schemas.microsoft.com/office/drawing/2014/main" val="1342235426"/>
                    </a:ext>
                  </a:extLst>
                </a:gridCol>
                <a:gridCol w="1540960">
                  <a:extLst>
                    <a:ext uri="{9D8B030D-6E8A-4147-A177-3AD203B41FA5}">
                      <a16:colId xmlns:a16="http://schemas.microsoft.com/office/drawing/2014/main" val="2707271595"/>
                    </a:ext>
                  </a:extLst>
                </a:gridCol>
                <a:gridCol w="981394">
                  <a:extLst>
                    <a:ext uri="{9D8B030D-6E8A-4147-A177-3AD203B41FA5}">
                      <a16:colId xmlns:a16="http://schemas.microsoft.com/office/drawing/2014/main" val="1599974822"/>
                    </a:ext>
                  </a:extLst>
                </a:gridCol>
                <a:gridCol w="1067481">
                  <a:extLst>
                    <a:ext uri="{9D8B030D-6E8A-4147-A177-3AD203B41FA5}">
                      <a16:colId xmlns:a16="http://schemas.microsoft.com/office/drawing/2014/main" val="4073755813"/>
                    </a:ext>
                  </a:extLst>
                </a:gridCol>
                <a:gridCol w="921132">
                  <a:extLst>
                    <a:ext uri="{9D8B030D-6E8A-4147-A177-3AD203B41FA5}">
                      <a16:colId xmlns:a16="http://schemas.microsoft.com/office/drawing/2014/main" val="911555027"/>
                    </a:ext>
                  </a:extLst>
                </a:gridCol>
                <a:gridCol w="1558178">
                  <a:extLst>
                    <a:ext uri="{9D8B030D-6E8A-4147-A177-3AD203B41FA5}">
                      <a16:colId xmlns:a16="http://schemas.microsoft.com/office/drawing/2014/main" val="931023058"/>
                    </a:ext>
                  </a:extLst>
                </a:gridCol>
              </a:tblGrid>
              <a:tr h="19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작성일자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2023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 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12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 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22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주관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품질기술팀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정해영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4402464"/>
                  </a:ext>
                </a:extLst>
              </a:tr>
              <a:tr h="19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회의시간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2023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 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12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월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 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21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 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13:30~14:30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o-KR" altLang="en-US" sz="90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회의장소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11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층 연구소 회의실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8255884"/>
                  </a:ext>
                </a:extLst>
              </a:tr>
              <a:tr h="19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참석자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강주희 </a:t>
                      </a: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이사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정해영 팀장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이승철 팀장</a:t>
                      </a:r>
                      <a:r>
                        <a:rPr lang="en-US" altLang="ko-KR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황송희</a:t>
                      </a: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선임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2993860"/>
                  </a:ext>
                </a:extLst>
              </a:tr>
              <a:tr h="19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o-KR" altLang="en-US" sz="9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제목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ko-KR" altLang="en-US" sz="90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조건 개인화 기능 정의 회의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marL="38694" marR="38694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9268061"/>
                  </a:ext>
                </a:extLst>
              </a:tr>
              <a:tr h="2913465">
                <a:tc gridSpan="6"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+mj-lt"/>
                        <a:buAutoNum type="romanUcPeriod"/>
                      </a:pPr>
                      <a:r>
                        <a:rPr lang="ko-KR" altLang="en-US" sz="900" b="1" dirty="0" smtClean="0">
                          <a:solidFill>
                            <a:srgbClr val="333333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회의 </a:t>
                      </a:r>
                      <a:r>
                        <a:rPr lang="ko-KR" altLang="en-US" sz="900" b="1" dirty="0">
                          <a:solidFill>
                            <a:srgbClr val="333333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  <a:endParaRPr lang="ko-KR" altLang="en-US" sz="1000" dirty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ko-KR" sz="900" b="1" dirty="0" smtClean="0">
                          <a:solidFill>
                            <a:srgbClr val="333333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  1. </a:t>
                      </a:r>
                      <a:r>
                        <a:rPr lang="ko-KR" altLang="en-US" sz="900" b="1" dirty="0" smtClean="0">
                          <a:solidFill>
                            <a:srgbClr val="333333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개발 배경 및 목적 공유</a:t>
                      </a:r>
                      <a:endParaRPr lang="en-US" altLang="ko-KR" sz="900" b="1" dirty="0" smtClean="0">
                        <a:solidFill>
                          <a:srgbClr val="333333"/>
                        </a:solidFill>
                        <a:effectLst/>
                        <a:latin typeface="맑은 고딕" panose="020B0503020000020004" pitchFamily="50" charset="-127"/>
                        <a:ea typeface="굴림" panose="020B0600000101010101" pitchFamily="50" charset="-127"/>
                      </a:endParaRP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ko-KR" altLang="en-US" sz="900" b="1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en-US" altLang="ko-KR" sz="900" b="1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no code/row</a:t>
                      </a:r>
                      <a:r>
                        <a:rPr lang="en-US" altLang="ko-KR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 code </a:t>
                      </a:r>
                      <a:r>
                        <a:rPr lang="ko-KR" altLang="en-US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목적에 따라서 개발 한다</a:t>
                      </a:r>
                      <a:r>
                        <a:rPr lang="en-US" altLang="ko-KR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.</a:t>
                      </a: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ko-KR" altLang="en-US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개발 생산성을 높인다</a:t>
                      </a:r>
                      <a:r>
                        <a:rPr lang="en-US" altLang="ko-KR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.</a:t>
                      </a:r>
                      <a:endParaRPr lang="en-US" altLang="ko-KR" sz="900" b="1" dirty="0" smtClean="0">
                        <a:solidFill>
                          <a:srgbClr val="333333"/>
                        </a:solidFill>
                        <a:effectLst/>
                        <a:latin typeface="맑은 고딕" panose="020B0503020000020004" pitchFamily="50" charset="-127"/>
                        <a:ea typeface="굴림" panose="020B0600000101010101" pitchFamily="50" charset="-127"/>
                      </a:endParaRPr>
                    </a:p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altLang="ko-KR" sz="900" b="1" dirty="0" smtClean="0">
                          <a:solidFill>
                            <a:srgbClr val="333333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  2. </a:t>
                      </a:r>
                      <a:r>
                        <a:rPr lang="ko-KR" altLang="en-US" sz="900" b="1" dirty="0" err="1" smtClean="0">
                          <a:solidFill>
                            <a:srgbClr val="333333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스팩</a:t>
                      </a:r>
                      <a:r>
                        <a:rPr lang="ko-KR" altLang="en-US" sz="900" b="1" dirty="0" smtClean="0">
                          <a:solidFill>
                            <a:srgbClr val="333333"/>
                          </a:solidFill>
                          <a:effectLst/>
                          <a:latin typeface="맑은 고딕" panose="020B0503020000020004" pitchFamily="50" charset="-127"/>
                          <a:ea typeface="굴림" panose="020B0600000101010101" pitchFamily="50" charset="-127"/>
                        </a:rPr>
                        <a:t> 논의 사항</a:t>
                      </a:r>
                      <a:endParaRPr lang="ko-KR" altLang="en-US" sz="1000" dirty="0" smtClean="0">
                        <a:solidFill>
                          <a:srgbClr val="333333"/>
                        </a:solidFill>
                        <a:effectLst/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ko-KR" altLang="en-US" sz="900" b="1" dirty="0" smtClean="0">
                          <a:solidFill>
                            <a:srgbClr val="FF0000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기존 기능의 호환성은 무시한다</a:t>
                      </a:r>
                      <a:r>
                        <a:rPr lang="en-US" altLang="ko-KR" sz="900" b="1" dirty="0" smtClean="0">
                          <a:solidFill>
                            <a:srgbClr val="FF0000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.</a:t>
                      </a:r>
                    </a:p>
                    <a:p>
                      <a:pPr marL="1143000" lvl="2" indent="-2286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기존 사용자의 사용성이 미비하다</a:t>
                      </a:r>
                      <a:r>
                        <a:rPr lang="en-US" altLang="ko-KR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.</a:t>
                      </a:r>
                    </a:p>
                    <a:p>
                      <a:pPr marL="1143000" lvl="2" indent="-2286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이전 사용 기능에 대해서는 지원하지 않는다</a:t>
                      </a:r>
                      <a:r>
                        <a:rPr lang="en-US" altLang="ko-KR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.</a:t>
                      </a:r>
                    </a:p>
                    <a:p>
                      <a:pPr marL="685800" lvl="1" indent="-228600"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ko-KR" altLang="en-US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각 화면 기능 정의에 따른다</a:t>
                      </a:r>
                      <a:r>
                        <a:rPr lang="en-US" altLang="ko-KR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.</a:t>
                      </a:r>
                    </a:p>
                    <a:p>
                      <a:pPr marL="1143000" lvl="2" indent="-2286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각 화면의 변경</a:t>
                      </a:r>
                      <a:r>
                        <a:rPr lang="en-US" altLang="ko-KR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/</a:t>
                      </a:r>
                      <a:r>
                        <a:rPr lang="ko-KR" altLang="en-US" sz="900" b="1" baseline="0" dirty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신규 </a:t>
                      </a:r>
                      <a:r>
                        <a:rPr lang="ko-KR" altLang="en-US" sz="900" b="1" baseline="0" smtClean="0">
                          <a:solidFill>
                            <a:srgbClr val="333333"/>
                          </a:solidFill>
                          <a:effectLst/>
                          <a:latin typeface="맑은 고딕, Malgun Gothic, sans-serif"/>
                          <a:ea typeface="돋움" panose="020B0600000101010101" pitchFamily="50" charset="-127"/>
                        </a:rPr>
                        <a:t>사항 참고</a:t>
                      </a:r>
                      <a:r>
                        <a:rPr lang="ko-KR" altLang="en-US" sz="900" dirty="0">
                          <a:solidFill>
                            <a:srgbClr val="333333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 </a:t>
                      </a:r>
                      <a:r>
                        <a:rPr lang="ko-KR" altLang="en-US" sz="900" dirty="0">
                          <a:solidFill>
                            <a:srgbClr val="333333"/>
                          </a:solidFill>
                          <a:effectLst/>
                          <a:latin typeface="inherit"/>
                          <a:ea typeface="돋움" panose="020B0600000101010101" pitchFamily="50" charset="-127"/>
                        </a:rPr>
                        <a:t/>
                      </a:r>
                      <a:br>
                        <a:rPr lang="ko-KR" altLang="en-US" sz="900" dirty="0">
                          <a:solidFill>
                            <a:srgbClr val="333333"/>
                          </a:solidFill>
                          <a:effectLst/>
                          <a:latin typeface="inherit"/>
                          <a:ea typeface="돋움" panose="020B0600000101010101" pitchFamily="50" charset="-127"/>
                        </a:rPr>
                      </a:br>
                      <a:endParaRPr lang="ko-KR" altLang="en-US" sz="900" dirty="0">
                        <a:solidFill>
                          <a:srgbClr val="333333"/>
                        </a:solidFill>
                        <a:effectLst/>
                        <a:latin typeface="inherit"/>
                        <a:ea typeface="돋움" panose="020B0600000101010101" pitchFamily="50" charset="-127"/>
                      </a:endParaRPr>
                    </a:p>
                  </a:txBody>
                  <a:tcPr marL="38694" marR="386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660161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487738" y="1825625"/>
            <a:ext cx="12192000" cy="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 </a:t>
            </a:r>
            <a:endParaRPr kumimoji="0" lang="en-US" altLang="ko-K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068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18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I MATRIX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 MATRIX" id="{1948B8FE-EDBB-448D-95A4-2B317A64EDE8}" vid="{AFD32CDA-6B06-4B97-B1DA-AA0B18C26CD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 MATRIX</Template>
  <TotalTime>3436</TotalTime>
  <Words>826</Words>
  <Application>Microsoft Office PowerPoint</Application>
  <PresentationFormat>와이드스크린</PresentationFormat>
  <Paragraphs>177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20" baseType="lpstr">
      <vt:lpstr>inherit</vt:lpstr>
      <vt:lpstr>굴림</vt:lpstr>
      <vt:lpstr>나눔스퀘어</vt:lpstr>
      <vt:lpstr>나눔스퀘어 (본문)</vt:lpstr>
      <vt:lpstr>나눔스퀘어 ExtraBold</vt:lpstr>
      <vt:lpstr>돋움</vt:lpstr>
      <vt:lpstr>맑은 고딕</vt:lpstr>
      <vt:lpstr>맑은 고딕, Malgun Gothic, sans-serif</vt:lpstr>
      <vt:lpstr>Arial</vt:lpstr>
      <vt:lpstr>Lucida Sans</vt:lpstr>
      <vt:lpstr>Wingdings</vt:lpstr>
      <vt:lpstr>BI MATRIX</vt:lpstr>
      <vt:lpstr>i-AUD 디자이너 UI 개선 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hyjung</dc:creator>
  <cp:lastModifiedBy>hyjung</cp:lastModifiedBy>
  <cp:revision>58</cp:revision>
  <dcterms:created xsi:type="dcterms:W3CDTF">2023-12-01T03:12:23Z</dcterms:created>
  <dcterms:modified xsi:type="dcterms:W3CDTF">2023-12-22T05:44:39Z</dcterms:modified>
</cp:coreProperties>
</file>