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89" r:id="rId3"/>
    <p:sldId id="290" r:id="rId4"/>
    <p:sldId id="291" r:id="rId5"/>
    <p:sldId id="306" r:id="rId6"/>
    <p:sldId id="327" r:id="rId7"/>
    <p:sldId id="318" r:id="rId8"/>
    <p:sldId id="341" r:id="rId9"/>
    <p:sldId id="328" r:id="rId10"/>
    <p:sldId id="321" r:id="rId11"/>
    <p:sldId id="329" r:id="rId12"/>
    <p:sldId id="330" r:id="rId13"/>
    <p:sldId id="331" r:id="rId14"/>
    <p:sldId id="332" r:id="rId15"/>
    <p:sldId id="333" r:id="rId16"/>
    <p:sldId id="334" r:id="rId17"/>
    <p:sldId id="335" r:id="rId18"/>
    <p:sldId id="339" r:id="rId19"/>
    <p:sldId id="340" r:id="rId20"/>
    <p:sldId id="336" r:id="rId21"/>
    <p:sldId id="337" r:id="rId22"/>
    <p:sldId id="338" r:id="rId23"/>
    <p:sldId id="298" r:id="rId24"/>
    <p:sldId id="342" r:id="rId25"/>
    <p:sldId id="343" r:id="rId26"/>
  </p:sldIdLst>
  <p:sldSz cx="9906000" cy="6858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oungSang Park" initials="YP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37F9"/>
    <a:srgbClr val="333333"/>
    <a:srgbClr val="999999"/>
    <a:srgbClr val="A91F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28" autoAdjust="0"/>
    <p:restoredTop sz="95438" autoAdjust="0"/>
  </p:normalViewPr>
  <p:slideViewPr>
    <p:cSldViewPr showGuides="1">
      <p:cViewPr varScale="1">
        <p:scale>
          <a:sx n="110" d="100"/>
          <a:sy n="110" d="100"/>
        </p:scale>
        <p:origin x="1140" y="96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2366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FFCC8-0D94-425C-95DB-0828CE82EF7A}" type="datetimeFigureOut">
              <a:rPr lang="ko-KR" altLang="en-US" smtClean="0"/>
              <a:t>2022-09-22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E3C5E-A428-4A27-A147-BE7E9B82FB54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9" name="직선 연결선 8"/>
          <p:cNvCxnSpPr/>
          <p:nvPr/>
        </p:nvCxnSpPr>
        <p:spPr>
          <a:xfrm>
            <a:off x="3470845" y="1362919"/>
            <a:ext cx="0" cy="288032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5381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5217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"/>
          <a:stretch/>
        </p:blipFill>
        <p:spPr>
          <a:xfrm>
            <a:off x="0" y="23055"/>
            <a:ext cx="9906000" cy="681188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0987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5652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9759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 userDrawn="1"/>
        </p:nvCxnSpPr>
        <p:spPr>
          <a:xfrm>
            <a:off x="4664968" y="980728"/>
            <a:ext cx="0" cy="5544616"/>
          </a:xfrm>
          <a:prstGeom prst="line">
            <a:avLst/>
          </a:prstGeom>
          <a:ln>
            <a:solidFill>
              <a:schemeClr val="tx2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5637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9763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9931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1" r:id="rId4"/>
    <p:sldLayoutId id="2147483652" r:id="rId5"/>
    <p:sldLayoutId id="2147483653" r:id="rId6"/>
    <p:sldLayoutId id="2147483654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8647" y="2248437"/>
            <a:ext cx="50770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i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-AUD Scheduler </a:t>
            </a:r>
            <a:endParaRPr lang="en-US" altLang="ko-KR" sz="4000" dirty="0">
              <a:solidFill>
                <a:schemeClr val="tx1">
                  <a:lumMod val="75000"/>
                  <a:lumOff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416496" y="2219963"/>
            <a:ext cx="0" cy="1296144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878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925" y="508030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3. </a:t>
            </a:r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보고서 및 템플릿 추가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2210" y="5353471"/>
            <a:ext cx="62415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/>
              <a:t>별도로 전달 받은 </a:t>
            </a:r>
            <a:r>
              <a:rPr lang="en-US" altLang="ko-KR" sz="1400" b="1" dirty="0" err="1" smtClean="0"/>
              <a:t>Templete</a:t>
            </a: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및 보고서를 로컬에서 열어 서버에 저장합니다</a:t>
            </a:r>
            <a:r>
              <a:rPr lang="en-US" altLang="ko-KR" sz="1400" b="1" dirty="0" smtClean="0"/>
              <a:t>.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7136" y="2276872"/>
            <a:ext cx="3326006" cy="18722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092" y="1556792"/>
            <a:ext cx="5616624" cy="351109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직사각형 5"/>
          <p:cNvSpPr/>
          <p:nvPr/>
        </p:nvSpPr>
        <p:spPr>
          <a:xfrm>
            <a:off x="800151" y="4514766"/>
            <a:ext cx="463023" cy="1576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6177137" y="2276872"/>
            <a:ext cx="3326006" cy="18722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꺾인 연결선 7"/>
          <p:cNvCxnSpPr>
            <a:stCxn id="6" idx="3"/>
            <a:endCxn id="4" idx="1"/>
          </p:cNvCxnSpPr>
          <p:nvPr/>
        </p:nvCxnSpPr>
        <p:spPr>
          <a:xfrm flipV="1">
            <a:off x="1263174" y="3212976"/>
            <a:ext cx="4913962" cy="1380627"/>
          </a:xfrm>
          <a:prstGeom prst="bentConnector3">
            <a:avLst/>
          </a:prstGeom>
          <a:noFill/>
          <a:ln>
            <a:solidFill>
              <a:srgbClr val="FF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" name="TextBox 10"/>
          <p:cNvSpPr txBox="1"/>
          <p:nvPr/>
        </p:nvSpPr>
        <p:spPr>
          <a:xfrm>
            <a:off x="992560" y="1268760"/>
            <a:ext cx="1508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3.1. </a:t>
            </a:r>
            <a:r>
              <a:rPr lang="ko-KR" altLang="en-US" sz="1400" b="1" dirty="0" smtClean="0"/>
              <a:t>템플릿 추가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44135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7815" y="2110814"/>
            <a:ext cx="4993765" cy="242106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925" y="2049088"/>
            <a:ext cx="4075294" cy="254451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323925" y="508030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3. 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보고서 및 템플릿 추가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32210" y="5013176"/>
            <a:ext cx="652531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Template </a:t>
            </a:r>
            <a:r>
              <a:rPr lang="ko-KR" altLang="en-US" sz="1400" b="1" dirty="0" smtClean="0"/>
              <a:t>보고서는 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[System Template] 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폴더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(Admin 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권한 필요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)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에 저장</a:t>
            </a:r>
            <a:r>
              <a:rPr lang="ko-KR" altLang="en-US" sz="1400" b="1" dirty="0" smtClean="0"/>
              <a:t>합니다</a:t>
            </a:r>
            <a:r>
              <a:rPr lang="en-US" altLang="ko-KR" sz="1400" b="1" dirty="0" smtClean="0"/>
              <a:t>.</a:t>
            </a:r>
          </a:p>
          <a:p>
            <a:endParaRPr lang="en-US" altLang="ko-KR" sz="1400" b="1" dirty="0" smtClean="0"/>
          </a:p>
          <a:p>
            <a:r>
              <a:rPr lang="en-US" altLang="ko-KR" sz="1400" b="1" dirty="0" smtClean="0"/>
              <a:t>Schedule</a:t>
            </a:r>
            <a:r>
              <a:rPr lang="ko-KR" altLang="en-US" sz="1400" b="1" dirty="0" smtClean="0"/>
              <a:t> 보고서는 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사용자에게 제공할 폴더를 만들고 저장</a:t>
            </a:r>
            <a:r>
              <a:rPr lang="ko-KR" altLang="en-US" sz="1400" b="1" dirty="0" smtClean="0"/>
              <a:t>합니다</a:t>
            </a:r>
            <a:r>
              <a:rPr lang="en-US" altLang="ko-KR" sz="1400" b="1" dirty="0" smtClean="0"/>
              <a:t>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632521" y="2189326"/>
            <a:ext cx="216024" cy="1508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4817693" y="2614558"/>
            <a:ext cx="864096" cy="1341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꺾인 연결선 7"/>
          <p:cNvCxnSpPr>
            <a:stCxn id="6" idx="3"/>
            <a:endCxn id="11" idx="1"/>
          </p:cNvCxnSpPr>
          <p:nvPr/>
        </p:nvCxnSpPr>
        <p:spPr>
          <a:xfrm>
            <a:off x="848545" y="2264749"/>
            <a:ext cx="3859270" cy="1056596"/>
          </a:xfrm>
          <a:prstGeom prst="bentConnector3">
            <a:avLst/>
          </a:prstGeom>
          <a:noFill/>
          <a:ln>
            <a:solidFill>
              <a:srgbClr val="FF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3" name="TextBox 12"/>
          <p:cNvSpPr txBox="1"/>
          <p:nvPr/>
        </p:nvSpPr>
        <p:spPr>
          <a:xfrm>
            <a:off x="992560" y="1268760"/>
            <a:ext cx="1508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3.1. </a:t>
            </a:r>
            <a:r>
              <a:rPr lang="ko-KR" altLang="en-US" sz="1400" b="1" dirty="0" smtClean="0"/>
              <a:t>템플릿 추가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70513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536" y="1700808"/>
            <a:ext cx="8444391" cy="301117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323925" y="508030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3. 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보고서 및 템플릿 추가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28587" y="5353471"/>
            <a:ext cx="6248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/>
              <a:t>관리자 페이지에서 </a:t>
            </a:r>
            <a:r>
              <a:rPr lang="en-US" altLang="ko-KR" sz="1400" b="1" dirty="0" smtClean="0"/>
              <a:t>[</a:t>
            </a:r>
            <a:r>
              <a:rPr lang="ko-KR" altLang="en-US" sz="1400" b="1" dirty="0" err="1" smtClean="0"/>
              <a:t>템플릿관리</a:t>
            </a:r>
            <a:r>
              <a:rPr lang="en-US" altLang="ko-KR" sz="1400" b="1" dirty="0" smtClean="0"/>
              <a:t>]</a:t>
            </a:r>
            <a:r>
              <a:rPr lang="ko-KR" altLang="en-US" sz="1400" b="1" dirty="0" smtClean="0"/>
              <a:t>에서 </a:t>
            </a:r>
            <a:r>
              <a:rPr lang="en-US" altLang="ko-KR" sz="1400" b="1" dirty="0" smtClean="0"/>
              <a:t>[</a:t>
            </a:r>
            <a:r>
              <a:rPr lang="ko-KR" altLang="en-US" sz="1400" b="1" dirty="0" smtClean="0"/>
              <a:t>신규</a:t>
            </a:r>
            <a:r>
              <a:rPr lang="en-US" altLang="ko-KR" sz="1400" b="1" dirty="0" smtClean="0"/>
              <a:t>]</a:t>
            </a:r>
            <a:r>
              <a:rPr lang="ko-KR" altLang="en-US" sz="1400" b="1" dirty="0" smtClean="0"/>
              <a:t>를 눌러서 템플릿을 추가합니다</a:t>
            </a:r>
            <a:r>
              <a:rPr lang="en-US" altLang="ko-KR" sz="1400" b="1" dirty="0" smtClean="0"/>
              <a:t>.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68638" y="3853514"/>
            <a:ext cx="1376049" cy="1590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992560" y="1268760"/>
            <a:ext cx="1508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3.1. </a:t>
            </a:r>
            <a:r>
              <a:rPr lang="ko-KR" altLang="en-US" sz="1400" b="1" dirty="0" smtClean="0"/>
              <a:t>템플릿 추가</a:t>
            </a:r>
            <a:endParaRPr lang="ko-KR" altLang="en-US" sz="1400" dirty="0"/>
          </a:p>
        </p:txBody>
      </p:sp>
      <p:sp>
        <p:nvSpPr>
          <p:cNvPr id="12" name="직사각형 11"/>
          <p:cNvSpPr/>
          <p:nvPr/>
        </p:nvSpPr>
        <p:spPr>
          <a:xfrm>
            <a:off x="7388591" y="2047245"/>
            <a:ext cx="468112" cy="1688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445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2"/>
          <a:srcRect l="62249" b="44342"/>
          <a:stretch/>
        </p:blipFill>
        <p:spPr>
          <a:xfrm>
            <a:off x="550783" y="2852936"/>
            <a:ext cx="3187807" cy="167595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6864" y="2027199"/>
            <a:ext cx="5835167" cy="289961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323925" y="508030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3. 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보고서 및 템플릿 추가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40832" y="5373216"/>
            <a:ext cx="4132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/>
              <a:t>업로드한 </a:t>
            </a:r>
            <a:r>
              <a:rPr lang="en-US" altLang="ko-KR" sz="1400" b="1" dirty="0" smtClean="0"/>
              <a:t>Template </a:t>
            </a:r>
            <a:r>
              <a:rPr lang="ko-KR" altLang="en-US" sz="1400" b="1" dirty="0" smtClean="0"/>
              <a:t>보고서를 템플릿 추가합니다</a:t>
            </a:r>
            <a:r>
              <a:rPr lang="en-US" altLang="ko-KR" sz="1400" b="1" dirty="0" smtClean="0"/>
              <a:t>.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1898547" y="3206616"/>
            <a:ext cx="463477" cy="1590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992560" y="1268760"/>
            <a:ext cx="1508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3.1. </a:t>
            </a:r>
            <a:r>
              <a:rPr lang="ko-KR" altLang="en-US" sz="1400" b="1" dirty="0" smtClean="0"/>
              <a:t>템플릿 추가</a:t>
            </a:r>
            <a:endParaRPr lang="ko-KR" altLang="en-US" sz="1400" dirty="0"/>
          </a:p>
        </p:txBody>
      </p:sp>
      <p:sp>
        <p:nvSpPr>
          <p:cNvPr id="12" name="직사각형 11"/>
          <p:cNvSpPr/>
          <p:nvPr/>
        </p:nvSpPr>
        <p:spPr>
          <a:xfrm>
            <a:off x="5613060" y="4149080"/>
            <a:ext cx="3804435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꺾인 연결선 10"/>
          <p:cNvCxnSpPr>
            <a:stCxn id="7" idx="2"/>
            <a:endCxn id="12" idx="1"/>
          </p:cNvCxnSpPr>
          <p:nvPr/>
        </p:nvCxnSpPr>
        <p:spPr>
          <a:xfrm rot="16200000" flipH="1">
            <a:off x="3425978" y="2070009"/>
            <a:ext cx="891391" cy="3482774"/>
          </a:xfrm>
          <a:prstGeom prst="bentConnector2">
            <a:avLst/>
          </a:prstGeom>
          <a:noFill/>
          <a:ln>
            <a:solidFill>
              <a:srgbClr val="FF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70382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92560" y="1268760"/>
            <a:ext cx="1508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3.1. </a:t>
            </a:r>
            <a:r>
              <a:rPr lang="ko-KR" altLang="en-US" sz="1400" b="1" dirty="0" smtClean="0"/>
              <a:t>템플릿 추가</a:t>
            </a:r>
            <a:endParaRPr lang="ko-KR" altLang="en-US" sz="1400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493" y="1772816"/>
            <a:ext cx="8010872" cy="288062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직사각형 12"/>
          <p:cNvSpPr/>
          <p:nvPr/>
        </p:nvSpPr>
        <p:spPr>
          <a:xfrm>
            <a:off x="1008747" y="3645024"/>
            <a:ext cx="7991618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7913020" y="2154840"/>
            <a:ext cx="541481" cy="199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23925" y="508030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3. 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보고서 및 템플릿 추가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440832" y="5373216"/>
            <a:ext cx="39036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[</a:t>
            </a:r>
            <a:r>
              <a:rPr lang="ko-KR" altLang="en-US" sz="1400" b="1" dirty="0" smtClean="0"/>
              <a:t>저장</a:t>
            </a:r>
            <a:r>
              <a:rPr lang="en-US" altLang="ko-KR" sz="1400" b="1" dirty="0" smtClean="0"/>
              <a:t>] </a:t>
            </a:r>
            <a:r>
              <a:rPr lang="ko-KR" altLang="en-US" sz="1400" b="1" dirty="0" smtClean="0"/>
              <a:t>버튼을 눌러 템플릿 목록에 저장합니다</a:t>
            </a:r>
            <a:r>
              <a:rPr lang="en-US" altLang="ko-KR" sz="1400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3478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23925" y="508030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4. </a:t>
            </a:r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스케줄 등록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621" y="1340768"/>
            <a:ext cx="4578587" cy="345638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132377" y="5157192"/>
            <a:ext cx="7676973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sz="1400" b="1" dirty="0" smtClean="0"/>
              <a:t>[</a:t>
            </a:r>
            <a:r>
              <a:rPr lang="en-US" altLang="ko-KR" sz="1400" b="1" dirty="0" err="1" smtClean="0"/>
              <a:t>i</a:t>
            </a:r>
            <a:r>
              <a:rPr lang="en-US" altLang="ko-KR" sz="1400" b="1" dirty="0" smtClean="0"/>
              <a:t>-META] [</a:t>
            </a:r>
            <a:r>
              <a:rPr lang="ko-KR" altLang="en-US" sz="1400" b="1" dirty="0" smtClean="0"/>
              <a:t>데이터 가져오기</a:t>
            </a:r>
            <a:r>
              <a:rPr lang="en-US" altLang="ko-KR" sz="1400" b="1" dirty="0" smtClean="0"/>
              <a:t>]</a:t>
            </a:r>
            <a:r>
              <a:rPr lang="ko-KR" altLang="en-US" sz="1400" b="1" dirty="0" smtClean="0"/>
              <a:t> 에서 </a:t>
            </a:r>
            <a:r>
              <a:rPr lang="en-US" altLang="ko-KR" sz="1400" b="1" dirty="0" smtClean="0"/>
              <a:t>Schedule Template</a:t>
            </a:r>
            <a:r>
              <a:rPr lang="ko-KR" altLang="en-US" sz="1400" b="1" dirty="0" smtClean="0"/>
              <a:t>를 </a:t>
            </a:r>
            <a:r>
              <a:rPr lang="ko-KR" altLang="en-US" sz="1400" b="1" dirty="0"/>
              <a:t>선택하여 배치한 후 </a:t>
            </a:r>
            <a:r>
              <a:rPr lang="ko-KR" altLang="en-US" sz="1400" b="1" dirty="0" smtClean="0"/>
              <a:t>확인</a:t>
            </a:r>
            <a:r>
              <a:rPr lang="en-US" altLang="ko-KR" sz="1400" b="1" dirty="0" smtClean="0"/>
              <a:t>.</a:t>
            </a:r>
          </a:p>
          <a:p>
            <a:pPr marL="342900" indent="-342900">
              <a:buAutoNum type="arabicPeriod"/>
            </a:pPr>
            <a:r>
              <a:rPr lang="ko-KR" altLang="en-US" sz="1400" b="1" dirty="0" smtClean="0"/>
              <a:t>생성된 </a:t>
            </a:r>
            <a:r>
              <a:rPr lang="en-US" altLang="ko-KR" sz="1400" b="1" dirty="0" err="1"/>
              <a:t>i</a:t>
            </a:r>
            <a:r>
              <a:rPr lang="en-US" altLang="ko-KR" sz="1400" b="1" dirty="0"/>
              <a:t>-AUD </a:t>
            </a:r>
            <a:r>
              <a:rPr lang="ko-KR" altLang="en-US" sz="1400" b="1" dirty="0"/>
              <a:t>보고서 우측 상단에 </a:t>
            </a:r>
            <a:r>
              <a:rPr lang="en-US" altLang="ko-KR" sz="1400" b="1" dirty="0" smtClean="0"/>
              <a:t>Schedule </a:t>
            </a:r>
            <a:r>
              <a:rPr lang="ko-KR" altLang="en-US" sz="1400" b="1" dirty="0"/>
              <a:t>옵션 팝업 버튼을 눌러서 </a:t>
            </a:r>
            <a:r>
              <a:rPr lang="ko-KR" altLang="en-US" sz="1400" b="1" dirty="0" smtClean="0"/>
              <a:t>스케줄 </a:t>
            </a:r>
            <a:r>
              <a:rPr lang="ko-KR" altLang="en-US" sz="1400" b="1" dirty="0"/>
              <a:t>등록 시 </a:t>
            </a:r>
            <a:r>
              <a:rPr lang="en-US" altLang="ko-KR" sz="1400" b="1" dirty="0"/>
              <a:t/>
            </a:r>
            <a:br>
              <a:rPr lang="en-US" altLang="ko-KR" sz="1400" b="1" dirty="0"/>
            </a:br>
            <a:r>
              <a:rPr lang="ko-KR" altLang="en-US" sz="1400" b="1" dirty="0" smtClean="0"/>
              <a:t>조회 조건 </a:t>
            </a:r>
            <a:r>
              <a:rPr lang="ko-KR" altLang="en-US" sz="1400" b="1" dirty="0"/>
              <a:t>및 그리드가 </a:t>
            </a:r>
            <a:r>
              <a:rPr lang="en-US" altLang="ko-KR" sz="1400" b="1" dirty="0" smtClean="0"/>
              <a:t>Excel</a:t>
            </a:r>
            <a:r>
              <a:rPr lang="ko-KR" altLang="en-US" sz="1400" b="1" dirty="0"/>
              <a:t>로 </a:t>
            </a:r>
            <a:r>
              <a:rPr lang="en-US" altLang="ko-KR" sz="1400" b="1" dirty="0" smtClean="0"/>
              <a:t>Export</a:t>
            </a:r>
            <a:r>
              <a:rPr lang="ko-KR" altLang="en-US" sz="1400" b="1" dirty="0"/>
              <a:t>될 때의 위치를 </a:t>
            </a:r>
            <a:r>
              <a:rPr lang="ko-KR" altLang="en-US" sz="1400" b="1" dirty="0" smtClean="0"/>
              <a:t>지정 </a:t>
            </a:r>
            <a:r>
              <a:rPr lang="en-US" altLang="ko-KR" sz="1400" b="1" dirty="0" smtClean="0"/>
              <a:t/>
            </a:r>
            <a:br>
              <a:rPr lang="en-US" altLang="ko-KR" sz="1400" b="1" dirty="0" smtClean="0"/>
            </a:br>
            <a:r>
              <a:rPr lang="en-US" altLang="ko-KR" sz="1400" b="1" dirty="0" smtClean="0"/>
              <a:t>※ </a:t>
            </a:r>
            <a:r>
              <a:rPr lang="ko-KR" altLang="en-US" sz="1400" b="1" dirty="0" err="1">
                <a:solidFill>
                  <a:srgbClr val="FF0000"/>
                </a:solidFill>
              </a:rPr>
              <a:t>수불일자와</a:t>
            </a:r>
            <a:r>
              <a:rPr lang="ko-KR" altLang="en-US" sz="1400" b="1" dirty="0">
                <a:solidFill>
                  <a:srgbClr val="FF0000"/>
                </a:solidFill>
              </a:rPr>
              <a:t> 같이 </a:t>
            </a:r>
            <a:r>
              <a:rPr lang="en-US" altLang="ko-KR" sz="1400" b="1" dirty="0">
                <a:solidFill>
                  <a:srgbClr val="FF0000"/>
                </a:solidFill>
              </a:rPr>
              <a:t>calendar</a:t>
            </a:r>
            <a:r>
              <a:rPr lang="ko-KR" altLang="en-US" sz="1400" b="1" dirty="0">
                <a:solidFill>
                  <a:srgbClr val="FF0000"/>
                </a:solidFill>
              </a:rPr>
              <a:t>만 등록이 </a:t>
            </a:r>
            <a:r>
              <a:rPr lang="ko-KR" altLang="en-US" sz="1400" b="1">
                <a:solidFill>
                  <a:srgbClr val="FF0000"/>
                </a:solidFill>
              </a:rPr>
              <a:t>가능</a:t>
            </a:r>
            <a:r>
              <a:rPr lang="ko-KR" altLang="en-US" sz="1400" b="1"/>
              <a:t>합니다</a:t>
            </a:r>
            <a:r>
              <a:rPr lang="en-US" altLang="ko-KR" sz="1400" b="1" smtClean="0"/>
              <a:t>.</a:t>
            </a:r>
          </a:p>
          <a:p>
            <a:r>
              <a:rPr lang="en-US" altLang="ko-KR" sz="1400" b="1" smtClean="0"/>
              <a:t>         </a:t>
            </a:r>
            <a:r>
              <a:rPr lang="ko-KR" altLang="en-US" sz="1400" b="1" smtClean="0"/>
              <a:t>이외 조회조건은 </a:t>
            </a:r>
            <a:r>
              <a:rPr lang="en-US" altLang="ko-KR" sz="1400" b="1" smtClean="0"/>
              <a:t>i-AUD </a:t>
            </a:r>
            <a:r>
              <a:rPr lang="ko-KR" altLang="en-US" sz="1400" b="1" smtClean="0"/>
              <a:t>스케줄을 등록할 때</a:t>
            </a:r>
            <a:r>
              <a:rPr lang="en-US" altLang="ko-KR" sz="1400" b="1" smtClean="0"/>
              <a:t>, </a:t>
            </a:r>
            <a:r>
              <a:rPr lang="ko-KR" altLang="en-US" sz="1400" b="1" smtClean="0"/>
              <a:t>입력된 조회조건 컨트롤의 값을 기준으로</a:t>
            </a:r>
            <a:endParaRPr lang="en-US" altLang="ko-KR" sz="1400" b="1" smtClean="0"/>
          </a:p>
          <a:p>
            <a:r>
              <a:rPr lang="en-US" altLang="ko-KR" sz="1400" b="1"/>
              <a:t> </a:t>
            </a:r>
            <a:r>
              <a:rPr lang="en-US" altLang="ko-KR" sz="1400" b="1" smtClean="0"/>
              <a:t>        </a:t>
            </a:r>
            <a:r>
              <a:rPr lang="ko-KR" altLang="en-US" sz="1400" b="1" smtClean="0"/>
              <a:t>스케줄이 작동합니다</a:t>
            </a:r>
            <a:r>
              <a:rPr lang="en-US" altLang="ko-KR" sz="1400" b="1" smtClean="0"/>
              <a:t>.</a:t>
            </a:r>
            <a:endParaRPr lang="ko-KR" altLang="en-US" sz="1400" b="1" dirty="0"/>
          </a:p>
          <a:p>
            <a:pPr marL="342900" indent="-342900">
              <a:buAutoNum type="arabicPeriod"/>
            </a:pPr>
            <a:endParaRPr lang="ko-KR" altLang="en-US" sz="1400" b="1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7056" y="1340768"/>
            <a:ext cx="3937391" cy="347918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7541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23925" y="50803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4. </a:t>
            </a:r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스케줄 등록 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3266" y="5373216"/>
            <a:ext cx="8802222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sz="1400" b="1" dirty="0" smtClean="0"/>
              <a:t>Portal</a:t>
            </a:r>
            <a:r>
              <a:rPr lang="ko-KR" altLang="en-US" sz="1400" b="1" dirty="0"/>
              <a:t>에서 저장된 </a:t>
            </a:r>
            <a:r>
              <a:rPr lang="en-US" altLang="ko-KR" sz="1400" b="1" dirty="0" err="1"/>
              <a:t>i</a:t>
            </a:r>
            <a:r>
              <a:rPr lang="en-US" altLang="ko-KR" sz="1400" b="1" dirty="0"/>
              <a:t>-AUD</a:t>
            </a:r>
            <a:r>
              <a:rPr lang="ko-KR" altLang="en-US" sz="1400" b="1" dirty="0"/>
              <a:t>를 열었을 때 우측 상단에 스케줄 등록 버튼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스케줄 즉시 실행 버튼 </a:t>
            </a:r>
            <a:r>
              <a:rPr lang="ko-KR" altLang="en-US" sz="1400" b="1"/>
              <a:t>자동 </a:t>
            </a:r>
            <a:r>
              <a:rPr lang="ko-KR" altLang="en-US" sz="1400" b="1" smtClean="0"/>
              <a:t>생성</a:t>
            </a:r>
            <a:endParaRPr lang="en-US" altLang="ko-KR" sz="1400" b="1" smtClean="0"/>
          </a:p>
          <a:p>
            <a:pPr marL="342900" indent="-342900">
              <a:buAutoNum type="arabicPeriod"/>
            </a:pPr>
            <a:endParaRPr lang="en-US" altLang="ko-KR" sz="500" b="1" smtClean="0"/>
          </a:p>
          <a:p>
            <a:pPr marL="342900" indent="-342900">
              <a:buAutoNum type="arabicPeriod"/>
            </a:pPr>
            <a:r>
              <a:rPr lang="ko-KR" altLang="en-US" sz="1400" b="1"/>
              <a:t>보고서 스케줄 등록 팝업에 스케줄명</a:t>
            </a:r>
            <a:r>
              <a:rPr lang="en-US" altLang="ko-KR" sz="1400" b="1"/>
              <a:t>(unique), </a:t>
            </a:r>
            <a:r>
              <a:rPr lang="ko-KR" altLang="en-US" sz="1400" b="1"/>
              <a:t>사용여부 활성화</a:t>
            </a:r>
            <a:r>
              <a:rPr lang="en-US" altLang="ko-KR" sz="1400" b="1"/>
              <a:t>, </a:t>
            </a:r>
            <a:r>
              <a:rPr lang="ko-KR" altLang="en-US" sz="1400" b="1"/>
              <a:t>스케줄 시간 설정</a:t>
            </a:r>
            <a:r>
              <a:rPr lang="en-US" altLang="ko-KR" sz="1400" b="1"/>
              <a:t>(</a:t>
            </a:r>
            <a:r>
              <a:rPr lang="ko-KR" altLang="en-US" sz="1400" b="1"/>
              <a:t>현재 시간 이후</a:t>
            </a:r>
            <a:r>
              <a:rPr lang="en-US" altLang="ko-KR" sz="1400" b="1"/>
              <a:t>), </a:t>
            </a:r>
            <a:r>
              <a:rPr lang="ko-KR" altLang="en-US" sz="1400" b="1"/>
              <a:t>메일로 받기</a:t>
            </a:r>
            <a:r>
              <a:rPr lang="en-US" altLang="ko-KR" sz="1400" b="1"/>
              <a:t>, </a:t>
            </a:r>
            <a:r>
              <a:rPr lang="ko-KR" altLang="en-US" sz="1400" b="1"/>
              <a:t>실행 조회 조건</a:t>
            </a:r>
            <a:r>
              <a:rPr lang="en-US" altLang="ko-KR" sz="1400" b="1"/>
              <a:t>(</a:t>
            </a:r>
            <a:r>
              <a:rPr lang="ko-KR" altLang="en-US" sz="1400" b="1"/>
              <a:t>현재 직접입력</a:t>
            </a:r>
            <a:r>
              <a:rPr lang="en-US" altLang="ko-KR" sz="1400" b="1"/>
              <a:t>, </a:t>
            </a:r>
            <a:r>
              <a:rPr lang="ko-KR" altLang="en-US" sz="1400" b="1"/>
              <a:t>당일</a:t>
            </a:r>
            <a:r>
              <a:rPr lang="en-US" altLang="ko-KR" sz="1400" b="1"/>
              <a:t>, </a:t>
            </a:r>
            <a:r>
              <a:rPr lang="ko-KR" altLang="en-US" sz="1400" b="1"/>
              <a:t>전일</a:t>
            </a:r>
            <a:r>
              <a:rPr lang="en-US" altLang="ko-KR" sz="1400" b="1"/>
              <a:t>, </a:t>
            </a:r>
            <a:r>
              <a:rPr lang="ko-KR" altLang="en-US" sz="1400" b="1"/>
              <a:t>전전일 입력가능</a:t>
            </a:r>
            <a:r>
              <a:rPr lang="en-US" altLang="ko-KR" sz="1400" b="1"/>
              <a:t>) </a:t>
            </a:r>
            <a:r>
              <a:rPr lang="ko-KR" altLang="en-US" sz="1400" b="1"/>
              <a:t>을 입력한 후 저장</a:t>
            </a:r>
          </a:p>
          <a:p>
            <a:pPr marL="342900" indent="-342900">
              <a:buAutoNum type="arabicPeriod"/>
            </a:pPr>
            <a:endParaRPr lang="en-US" altLang="ko-KR" sz="1400" b="1" dirty="0" smtClean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963" y="1124744"/>
            <a:ext cx="8204074" cy="394011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0915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23925" y="508030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5. </a:t>
            </a:r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스케줄 이력 조회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924" y="1196752"/>
            <a:ext cx="9373997" cy="3672408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306411" y="1692099"/>
            <a:ext cx="9391509" cy="1527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314019" y="3602860"/>
            <a:ext cx="9391509" cy="1847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0111" y="5281463"/>
            <a:ext cx="85122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/>
              <a:t>전달 받은 </a:t>
            </a:r>
            <a:r>
              <a:rPr lang="en-US" altLang="ko-KR" sz="1400" b="1" dirty="0" smtClean="0"/>
              <a:t>[</a:t>
            </a:r>
            <a:r>
              <a:rPr lang="ko-KR" altLang="en-US" sz="1400" b="1" dirty="0" smtClean="0"/>
              <a:t>개인별 스케줄 목록</a:t>
            </a:r>
            <a:r>
              <a:rPr lang="en-US" altLang="ko-KR" sz="1400" b="1" dirty="0" smtClean="0"/>
              <a:t>] </a:t>
            </a:r>
            <a:r>
              <a:rPr lang="ko-KR" altLang="en-US" sz="1400" b="1" dirty="0" smtClean="0"/>
              <a:t>보고서를 저장 후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열어보면 </a:t>
            </a:r>
            <a:r>
              <a:rPr lang="en-US" altLang="ko-KR" sz="1400" b="1" dirty="0" smtClean="0"/>
              <a:t>Schedule</a:t>
            </a:r>
            <a:r>
              <a:rPr lang="ko-KR" altLang="en-US" sz="1400" b="1" dirty="0" smtClean="0"/>
              <a:t>이 동작한 목록을 볼 수 있습니다</a:t>
            </a:r>
            <a:r>
              <a:rPr lang="en-US" altLang="ko-KR" sz="1400" b="1" dirty="0" smtClean="0"/>
              <a:t>.</a:t>
            </a:r>
          </a:p>
          <a:p>
            <a:r>
              <a:rPr lang="en-US" altLang="ko-KR" sz="1400" b="1" dirty="0" smtClean="0"/>
              <a:t>[</a:t>
            </a:r>
            <a:r>
              <a:rPr lang="ko-KR" altLang="en-US" sz="1400" b="1" dirty="0" smtClean="0"/>
              <a:t>보고서 스케줄 실행 결과 목록</a:t>
            </a:r>
            <a:r>
              <a:rPr lang="en-US" altLang="ko-KR" sz="1400" b="1" dirty="0" smtClean="0"/>
              <a:t>]</a:t>
            </a:r>
            <a:r>
              <a:rPr lang="ko-KR" altLang="en-US" sz="1400" b="1" dirty="0" smtClean="0"/>
              <a:t>에서 동작한 보고서에 대한 데이터를 엑셀로 </a:t>
            </a:r>
            <a:r>
              <a:rPr lang="ko-KR" altLang="en-US" sz="1400" b="1" dirty="0" err="1" smtClean="0"/>
              <a:t>내려받을</a:t>
            </a:r>
            <a:r>
              <a:rPr lang="ko-KR" altLang="en-US" sz="1400" b="1" dirty="0" smtClean="0"/>
              <a:t> 수 있습니다</a:t>
            </a:r>
            <a:r>
              <a:rPr lang="en-US" altLang="ko-KR" sz="1400" b="1" dirty="0" smtClean="0"/>
              <a:t>.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64239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925" y="50803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6. </a:t>
            </a:r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설정</a:t>
            </a:r>
            <a:endParaRPr lang="en-US" altLang="ko-KR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8653" y="1268760"/>
            <a:ext cx="16001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1. </a:t>
            </a:r>
            <a:r>
              <a:rPr lang="ko-KR" altLang="en-US" sz="1400" b="1" dirty="0" smtClean="0"/>
              <a:t>포트 변경 방법</a:t>
            </a:r>
            <a:endParaRPr lang="ko-KR" altLang="en-US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340441" y="5353471"/>
            <a:ext cx="72251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{MTX_JCM </a:t>
            </a:r>
            <a:r>
              <a:rPr lang="ko-KR" altLang="en-US" sz="1400" b="1" dirty="0" err="1" smtClean="0"/>
              <a:t>설치경로</a:t>
            </a:r>
            <a:r>
              <a:rPr lang="en-US" altLang="ko-KR" sz="1400" b="1" dirty="0" smtClean="0"/>
              <a:t>}/</a:t>
            </a:r>
            <a:r>
              <a:rPr lang="en-US" altLang="ko-KR" sz="1400" b="1" dirty="0" err="1" smtClean="0"/>
              <a:t>config</a:t>
            </a:r>
            <a:r>
              <a:rPr lang="en-US" altLang="ko-KR" sz="1400" b="1" dirty="0" smtClean="0"/>
              <a:t>/</a:t>
            </a:r>
            <a:r>
              <a:rPr lang="en-US" altLang="ko-KR" sz="1400" b="1" dirty="0" err="1" smtClean="0"/>
              <a:t>application.properties</a:t>
            </a:r>
            <a:r>
              <a:rPr lang="ko-KR" altLang="en-US" sz="1400" b="1" dirty="0" smtClean="0"/>
              <a:t>의 </a:t>
            </a:r>
            <a:r>
              <a:rPr lang="en-US" altLang="ko-KR" sz="1400" b="1" dirty="0" err="1" smtClean="0"/>
              <a:t>server.port</a:t>
            </a:r>
            <a:r>
              <a:rPr lang="ko-KR" altLang="en-US" sz="1400" b="1" dirty="0" smtClean="0"/>
              <a:t>를 변경하면 됩니다</a:t>
            </a:r>
            <a:r>
              <a:rPr lang="en-US" altLang="ko-KR" sz="1400" b="1" dirty="0" smtClean="0"/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92560" y="1576537"/>
            <a:ext cx="1384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1.1. MTX_JCM</a:t>
            </a:r>
            <a:endParaRPr lang="ko-KR" altLang="en-US" sz="1400" b="1" dirty="0"/>
          </a:p>
        </p:txBody>
      </p:sp>
      <p:grpSp>
        <p:nvGrpSpPr>
          <p:cNvPr id="9" name="그룹 8"/>
          <p:cNvGrpSpPr/>
          <p:nvPr/>
        </p:nvGrpSpPr>
        <p:grpSpPr>
          <a:xfrm>
            <a:off x="478879" y="2647553"/>
            <a:ext cx="4978177" cy="1429519"/>
            <a:chOff x="1312996" y="1772816"/>
            <a:chExt cx="7210425" cy="1933575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2996" y="1772816"/>
              <a:ext cx="7210425" cy="19335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4" name="순서도: 처리 13"/>
            <p:cNvSpPr/>
            <p:nvPr/>
          </p:nvSpPr>
          <p:spPr>
            <a:xfrm>
              <a:off x="2914424" y="2616674"/>
              <a:ext cx="1528120" cy="199494"/>
            </a:xfrm>
            <a:prstGeom prst="flowChartProcess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5088" y="1884314"/>
            <a:ext cx="3217520" cy="260354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순서도: 처리 14"/>
          <p:cNvSpPr/>
          <p:nvPr/>
        </p:nvSpPr>
        <p:spPr>
          <a:xfrm>
            <a:off x="6095921" y="2573808"/>
            <a:ext cx="1160539" cy="147489"/>
          </a:xfrm>
          <a:prstGeom prst="flowChartProcess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37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925" y="50803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6. </a:t>
            </a:r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설정</a:t>
            </a:r>
            <a:endParaRPr lang="en-US" altLang="ko-KR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8653" y="1268760"/>
            <a:ext cx="16001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1. </a:t>
            </a:r>
            <a:r>
              <a:rPr lang="ko-KR" altLang="en-US" sz="1400" b="1" dirty="0" smtClean="0"/>
              <a:t>포트 변경 방법</a:t>
            </a:r>
            <a:endParaRPr lang="ko-KR" altLang="en-US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92560" y="1576537"/>
            <a:ext cx="1384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1.1. MTX_JCM</a:t>
            </a:r>
            <a:endParaRPr lang="ko-KR" altLang="en-US" sz="1400" b="1" dirty="0"/>
          </a:p>
        </p:txBody>
      </p:sp>
      <p:grpSp>
        <p:nvGrpSpPr>
          <p:cNvPr id="5" name="그룹 4"/>
          <p:cNvGrpSpPr/>
          <p:nvPr/>
        </p:nvGrpSpPr>
        <p:grpSpPr>
          <a:xfrm>
            <a:off x="2072680" y="1974466"/>
            <a:ext cx="5981249" cy="3397149"/>
            <a:chOff x="1492031" y="2192091"/>
            <a:chExt cx="6943285" cy="3889367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07813" y="2192091"/>
              <a:ext cx="6927503" cy="388936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3" name="순서도: 처리 12"/>
            <p:cNvSpPr/>
            <p:nvPr/>
          </p:nvSpPr>
          <p:spPr>
            <a:xfrm>
              <a:off x="1492031" y="5184463"/>
              <a:ext cx="1632845" cy="195180"/>
            </a:xfrm>
            <a:prstGeom prst="flowChartProcess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순서도: 처리 15"/>
            <p:cNvSpPr/>
            <p:nvPr/>
          </p:nvSpPr>
          <p:spPr>
            <a:xfrm>
              <a:off x="3440832" y="4657282"/>
              <a:ext cx="4994484" cy="170561"/>
            </a:xfrm>
            <a:prstGeom prst="flowChartProcess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340441" y="5713511"/>
            <a:ext cx="77561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/>
              <a:t>관리자페이지 </a:t>
            </a:r>
            <a:r>
              <a:rPr lang="en-US" altLang="ko-KR" sz="1400" b="1" dirty="0" smtClean="0"/>
              <a:t>[</a:t>
            </a:r>
            <a:r>
              <a:rPr lang="ko-KR" altLang="en-US" sz="1400" b="1" dirty="0" err="1" smtClean="0"/>
              <a:t>시스템옵션</a:t>
            </a:r>
            <a:r>
              <a:rPr lang="en-US" altLang="ko-KR" sz="1400" b="1" dirty="0" smtClean="0"/>
              <a:t>]</a:t>
            </a:r>
            <a:r>
              <a:rPr lang="ko-KR" altLang="en-US" sz="1400" b="1" dirty="0" smtClean="0"/>
              <a:t>에서 </a:t>
            </a:r>
            <a:r>
              <a:rPr lang="en-US" altLang="ko-KR" sz="1400" b="1" dirty="0" smtClean="0"/>
              <a:t>MTX_JCM_URL</a:t>
            </a:r>
            <a:r>
              <a:rPr lang="ko-KR" altLang="en-US" sz="1400" b="1" dirty="0" smtClean="0"/>
              <a:t>의 </a:t>
            </a:r>
            <a:r>
              <a:rPr lang="en-US" altLang="ko-KR" sz="1400" b="1" dirty="0" smtClean="0"/>
              <a:t>PORT</a:t>
            </a:r>
            <a:r>
              <a:rPr lang="ko-KR" altLang="en-US" sz="1400" b="1" dirty="0" smtClean="0"/>
              <a:t>를 변경한 포트로 동일하게 변경</a:t>
            </a:r>
            <a:r>
              <a:rPr lang="en-US" altLang="ko-KR" sz="1400" b="1" dirty="0" smtClean="0"/>
              <a:t>/</a:t>
            </a:r>
            <a:r>
              <a:rPr lang="ko-KR" altLang="en-US" sz="1400" b="1" dirty="0" smtClean="0"/>
              <a:t>저장</a:t>
            </a:r>
            <a:endParaRPr lang="en-US" altLang="ko-KR" sz="1400" b="1" dirty="0" smtClean="0"/>
          </a:p>
        </p:txBody>
      </p:sp>
    </p:spTree>
    <p:extLst>
      <p:ext uri="{BB962C8B-B14F-4D97-AF65-F5344CB8AC3E}">
        <p14:creationId xmlns:p14="http://schemas.microsoft.com/office/powerpoint/2010/main" val="193163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8584" y="839609"/>
            <a:ext cx="68407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스케줄러 소개</a:t>
            </a:r>
            <a:endParaRPr lang="en-US" altLang="ko-KR" sz="24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342900" indent="-342900">
              <a:buAutoNum type="arabicPeriod"/>
            </a:pPr>
            <a:endParaRPr lang="en-US" altLang="ko-KR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342900" indent="-342900">
              <a:buAutoNum type="arabicPeriod"/>
            </a:pP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설치</a:t>
            </a:r>
            <a:endParaRPr lang="en-US" altLang="ko-KR" sz="24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342900" indent="-342900">
              <a:buAutoNum type="arabicPeriod"/>
            </a:pPr>
            <a:endParaRPr lang="en-US" altLang="ko-KR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342900" indent="-342900">
              <a:buAutoNum type="arabicPeriod"/>
            </a:pP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보고서 및 템플릿 추가</a:t>
            </a:r>
            <a:endParaRPr lang="en-US" altLang="ko-KR" sz="24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342900" indent="-342900">
              <a:buAutoNum type="arabicPeriod"/>
            </a:pPr>
            <a:endParaRPr lang="en-US" altLang="ko-KR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342900" indent="-342900">
              <a:buAutoNum type="arabicPeriod"/>
            </a:pPr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스케줄 등록</a:t>
            </a:r>
            <a:endParaRPr lang="en-US" altLang="ko-KR" sz="24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342900" indent="-342900">
              <a:buAutoNum type="arabicPeriod"/>
            </a:pPr>
            <a:endParaRPr lang="en-US" altLang="ko-KR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342900" indent="-342900">
              <a:buAutoNum type="arabicPeriod"/>
            </a:pPr>
            <a:r>
              <a:rPr lang="ko-KR" altLang="en-US" sz="2400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스케줄 이력 조회</a:t>
            </a:r>
            <a:endParaRPr lang="en-US" altLang="ko-KR" sz="24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342900" indent="-342900">
              <a:buAutoNum type="arabicPeriod"/>
            </a:pPr>
            <a:endParaRPr lang="en-US" altLang="ko-KR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342900" indent="-342900">
              <a:buAutoNum type="arabicPeriod"/>
            </a:pP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설정</a:t>
            </a:r>
            <a:endParaRPr lang="en-US" altLang="ko-KR" sz="24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342900" indent="-342900">
              <a:buAutoNum type="arabicPeriod"/>
            </a:pPr>
            <a:endParaRPr lang="en-US" altLang="ko-KR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342900" indent="-342900">
              <a:buAutoNum type="arabicPeriod"/>
            </a:pPr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로그</a:t>
            </a:r>
            <a:endParaRPr lang="en-US" altLang="ko-KR" sz="24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342900" indent="-342900">
              <a:buAutoNum type="arabicPeriod"/>
            </a:pPr>
            <a:endParaRPr lang="en-US" altLang="ko-KR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#. 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별첨</a:t>
            </a:r>
            <a:endParaRPr lang="en-US" altLang="ko-KR" sz="24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64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925" y="50803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6. </a:t>
            </a:r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설정</a:t>
            </a:r>
            <a:endParaRPr lang="en-US" altLang="ko-KR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8653" y="1268760"/>
            <a:ext cx="16001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2. </a:t>
            </a:r>
            <a:r>
              <a:rPr lang="ko-KR" altLang="en-US" sz="1400" b="1" dirty="0" smtClean="0"/>
              <a:t>메일 연동 방법</a:t>
            </a:r>
            <a:endParaRPr lang="ko-KR" altLang="en-US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640632" y="4941168"/>
            <a:ext cx="6607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err="1" smtClean="0"/>
              <a:t>메일링</a:t>
            </a:r>
            <a:r>
              <a:rPr lang="ko-KR" altLang="en-US" sz="1400" b="1" dirty="0" smtClean="0"/>
              <a:t> 연동은 </a:t>
            </a:r>
            <a:r>
              <a:rPr lang="en-US" altLang="ko-KR" sz="1400" b="1" dirty="0" smtClean="0"/>
              <a:t>MTX_JCM </a:t>
            </a:r>
            <a:r>
              <a:rPr lang="ko-KR" altLang="en-US" sz="1400" b="1" dirty="0" smtClean="0"/>
              <a:t>설정파일에서 설정하며</a:t>
            </a:r>
            <a:r>
              <a:rPr lang="en-US" altLang="ko-KR" sz="1400" b="1" dirty="0" smtClean="0"/>
              <a:t>, SMTP </a:t>
            </a:r>
            <a:r>
              <a:rPr lang="ko-KR" altLang="en-US" sz="1400" b="1" dirty="0" smtClean="0"/>
              <a:t>연동 방식을 사용한다</a:t>
            </a:r>
            <a:r>
              <a:rPr lang="en-US" altLang="ko-KR" sz="1400" b="1" dirty="0" smtClean="0"/>
              <a:t>. </a:t>
            </a:r>
            <a:endParaRPr lang="ko-KR" altLang="en-US" sz="1400" b="1" dirty="0"/>
          </a:p>
        </p:txBody>
      </p:sp>
      <p:grpSp>
        <p:nvGrpSpPr>
          <p:cNvPr id="3" name="그룹 2"/>
          <p:cNvGrpSpPr/>
          <p:nvPr/>
        </p:nvGrpSpPr>
        <p:grpSpPr>
          <a:xfrm>
            <a:off x="1270967" y="2276872"/>
            <a:ext cx="7210425" cy="1933575"/>
            <a:chOff x="1312996" y="1772816"/>
            <a:chExt cx="7210425" cy="193357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2996" y="1772816"/>
              <a:ext cx="7210425" cy="19335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3" name="순서도: 처리 12"/>
            <p:cNvSpPr/>
            <p:nvPr/>
          </p:nvSpPr>
          <p:spPr>
            <a:xfrm>
              <a:off x="2970011" y="3420374"/>
              <a:ext cx="1262909" cy="199494"/>
            </a:xfrm>
            <a:prstGeom prst="flowChartProcess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229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38653" y="1268760"/>
            <a:ext cx="2367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2.1. </a:t>
            </a:r>
            <a:r>
              <a:rPr lang="ko-KR" altLang="en-US" sz="1400" b="1" dirty="0" smtClean="0"/>
              <a:t>일반 메일 연동</a:t>
            </a:r>
            <a:r>
              <a:rPr lang="en-US" altLang="ko-KR" sz="1400" b="1" dirty="0" smtClean="0"/>
              <a:t>(SMTP)</a:t>
            </a:r>
            <a:endParaRPr lang="ko-KR" altLang="en-US" sz="1400" b="1" dirty="0"/>
          </a:p>
        </p:txBody>
      </p:sp>
      <p:grpSp>
        <p:nvGrpSpPr>
          <p:cNvPr id="6" name="그룹 5"/>
          <p:cNvGrpSpPr/>
          <p:nvPr/>
        </p:nvGrpSpPr>
        <p:grpSpPr>
          <a:xfrm>
            <a:off x="848544" y="1787624"/>
            <a:ext cx="6267450" cy="3657600"/>
            <a:chOff x="323925" y="1787624"/>
            <a:chExt cx="6267450" cy="365760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925" y="1787624"/>
              <a:ext cx="6267450" cy="3657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2849150" y="2220525"/>
              <a:ext cx="12170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smtClean="0"/>
                <a:t>메일 서버 주소</a:t>
              </a:r>
              <a:endParaRPr lang="ko-KR" altLang="en-US" sz="1200" b="1" dirty="0"/>
            </a:p>
          </p:txBody>
        </p:sp>
        <p:sp>
          <p:nvSpPr>
            <p:cNvPr id="11" name="순서도: 처리 10"/>
            <p:cNvSpPr/>
            <p:nvPr/>
          </p:nvSpPr>
          <p:spPr>
            <a:xfrm>
              <a:off x="365134" y="2274974"/>
              <a:ext cx="2191039" cy="168103"/>
            </a:xfrm>
            <a:prstGeom prst="flowChartProcess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" name="그룹 4"/>
            <p:cNvGrpSpPr/>
            <p:nvPr/>
          </p:nvGrpSpPr>
          <p:grpSpPr>
            <a:xfrm>
              <a:off x="361740" y="2594899"/>
              <a:ext cx="4066688" cy="276999"/>
              <a:chOff x="361740" y="2594899"/>
              <a:chExt cx="4066688" cy="276999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2849150" y="2594899"/>
                <a:ext cx="15792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1200" b="1" dirty="0" smtClean="0"/>
                  <a:t>메일 서버 통신 포트</a:t>
                </a:r>
                <a:endParaRPr lang="ko-KR" altLang="en-US" sz="1200" b="1" dirty="0"/>
              </a:p>
            </p:txBody>
          </p:sp>
          <p:sp>
            <p:nvSpPr>
              <p:cNvPr id="15" name="순서도: 처리 14"/>
              <p:cNvSpPr/>
              <p:nvPr/>
            </p:nvSpPr>
            <p:spPr>
              <a:xfrm>
                <a:off x="361740" y="2636746"/>
                <a:ext cx="2194433" cy="198772"/>
              </a:xfrm>
              <a:prstGeom prst="flowChartProcess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8" name="그룹 27"/>
            <p:cNvGrpSpPr/>
            <p:nvPr/>
          </p:nvGrpSpPr>
          <p:grpSpPr>
            <a:xfrm>
              <a:off x="361740" y="4464327"/>
              <a:ext cx="5215051" cy="276999"/>
              <a:chOff x="378992" y="2611269"/>
              <a:chExt cx="5215051" cy="276999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3050077" y="2611269"/>
                <a:ext cx="254396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b="1" dirty="0"/>
                  <a:t>SSL </a:t>
                </a:r>
                <a:r>
                  <a:rPr lang="ko-KR" altLang="en-US" sz="1200" b="1" dirty="0" smtClean="0"/>
                  <a:t>연동 구분</a:t>
                </a:r>
                <a:r>
                  <a:rPr lang="en-US" altLang="ko-KR" sz="1200" b="1" dirty="0" smtClean="0"/>
                  <a:t>(</a:t>
                </a:r>
                <a:r>
                  <a:rPr lang="ko-KR" altLang="en-US" sz="1200" b="1" dirty="0" smtClean="0"/>
                  <a:t>일반일 경우</a:t>
                </a:r>
                <a:r>
                  <a:rPr lang="en-US" altLang="ko-KR" sz="1200" b="1" dirty="0" smtClean="0"/>
                  <a:t>, False)</a:t>
                </a:r>
                <a:endParaRPr lang="ko-KR" altLang="en-US" sz="1200" b="1" dirty="0"/>
              </a:p>
            </p:txBody>
          </p:sp>
          <p:sp>
            <p:nvSpPr>
              <p:cNvPr id="30" name="순서도: 처리 29"/>
              <p:cNvSpPr/>
              <p:nvPr/>
            </p:nvSpPr>
            <p:spPr>
              <a:xfrm>
                <a:off x="378992" y="2656122"/>
                <a:ext cx="2626481" cy="187295"/>
              </a:xfrm>
              <a:prstGeom prst="flowChartProcess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7" name="TextBox 16"/>
          <p:cNvSpPr txBox="1"/>
          <p:nvPr/>
        </p:nvSpPr>
        <p:spPr>
          <a:xfrm>
            <a:off x="2861883" y="5589240"/>
            <a:ext cx="41822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/>
              <a:t>해당 설정 후</a:t>
            </a:r>
            <a:r>
              <a:rPr lang="en-US" altLang="ko-KR" sz="1400" b="1" dirty="0" smtClean="0"/>
              <a:t>, MTX_JCM</a:t>
            </a:r>
            <a:r>
              <a:rPr lang="ko-KR" altLang="en-US" sz="1400" b="1" dirty="0"/>
              <a:t> </a:t>
            </a:r>
            <a:r>
              <a:rPr lang="ko-KR" altLang="en-US" sz="1400" b="1" dirty="0" smtClean="0"/>
              <a:t>재기동해야 적용이 된다</a:t>
            </a:r>
            <a:r>
              <a:rPr lang="en-US" altLang="ko-KR" sz="1400" b="1" dirty="0" smtClean="0"/>
              <a:t>.</a:t>
            </a:r>
            <a:endParaRPr lang="ko-KR" altLang="en-US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23925" y="50803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6. </a:t>
            </a:r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설정</a:t>
            </a:r>
            <a:endParaRPr lang="en-US" altLang="ko-KR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3242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38653" y="1268760"/>
            <a:ext cx="21723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2.2. </a:t>
            </a:r>
            <a:r>
              <a:rPr lang="ko-KR" altLang="en-US" sz="1400" b="1" dirty="0" smtClean="0"/>
              <a:t>보</a:t>
            </a:r>
            <a:r>
              <a:rPr lang="ko-KR" altLang="en-US" sz="1400" b="1" dirty="0"/>
              <a:t>안</a:t>
            </a:r>
            <a:r>
              <a:rPr lang="ko-KR" altLang="en-US" sz="1400" b="1" dirty="0" smtClean="0"/>
              <a:t> 메일 연동</a:t>
            </a:r>
            <a:r>
              <a:rPr lang="en-US" altLang="ko-KR" sz="1400" b="1" dirty="0" smtClean="0"/>
              <a:t>(SSL)</a:t>
            </a:r>
            <a:endParaRPr lang="ko-KR" altLang="en-US" sz="1400" b="1" dirty="0"/>
          </a:p>
        </p:txBody>
      </p:sp>
      <p:grpSp>
        <p:nvGrpSpPr>
          <p:cNvPr id="6" name="그룹 5"/>
          <p:cNvGrpSpPr/>
          <p:nvPr/>
        </p:nvGrpSpPr>
        <p:grpSpPr>
          <a:xfrm>
            <a:off x="848544" y="1787624"/>
            <a:ext cx="6267450" cy="3657600"/>
            <a:chOff x="323925" y="1787624"/>
            <a:chExt cx="6267450" cy="365760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925" y="1787624"/>
              <a:ext cx="6267450" cy="3657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3492277" y="2215897"/>
              <a:ext cx="12170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smtClean="0"/>
                <a:t>메일 서버 주소</a:t>
              </a:r>
              <a:endParaRPr lang="ko-KR" altLang="en-US" sz="1200" b="1" dirty="0"/>
            </a:p>
          </p:txBody>
        </p:sp>
        <p:sp>
          <p:nvSpPr>
            <p:cNvPr id="11" name="순서도: 처리 10"/>
            <p:cNvSpPr/>
            <p:nvPr/>
          </p:nvSpPr>
          <p:spPr>
            <a:xfrm>
              <a:off x="365134" y="2286938"/>
              <a:ext cx="2191039" cy="163208"/>
            </a:xfrm>
            <a:prstGeom prst="flowChartProcess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" name="그룹 4"/>
            <p:cNvGrpSpPr/>
            <p:nvPr/>
          </p:nvGrpSpPr>
          <p:grpSpPr>
            <a:xfrm>
              <a:off x="361740" y="2565483"/>
              <a:ext cx="4669630" cy="276999"/>
              <a:chOff x="361740" y="2565483"/>
              <a:chExt cx="4669630" cy="276999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3452092" y="2565483"/>
                <a:ext cx="15792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1200" b="1" dirty="0" smtClean="0"/>
                  <a:t>메일 서버 통신 포트</a:t>
                </a:r>
                <a:endParaRPr lang="ko-KR" altLang="en-US" sz="1200" b="1" dirty="0"/>
              </a:p>
            </p:txBody>
          </p:sp>
          <p:sp>
            <p:nvSpPr>
              <p:cNvPr id="15" name="순서도: 처리 14"/>
              <p:cNvSpPr/>
              <p:nvPr/>
            </p:nvSpPr>
            <p:spPr>
              <a:xfrm>
                <a:off x="361740" y="2654164"/>
                <a:ext cx="2194433" cy="167307"/>
              </a:xfrm>
              <a:prstGeom prst="flowChartProcess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6" name="그룹 15"/>
            <p:cNvGrpSpPr/>
            <p:nvPr/>
          </p:nvGrpSpPr>
          <p:grpSpPr>
            <a:xfrm>
              <a:off x="359494" y="2977160"/>
              <a:ext cx="5588794" cy="276999"/>
              <a:chOff x="361741" y="2598766"/>
              <a:chExt cx="5588794" cy="276999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3454339" y="2598766"/>
                <a:ext cx="24961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b="1" dirty="0" smtClean="0"/>
                  <a:t>SSL</a:t>
                </a:r>
                <a:r>
                  <a:rPr lang="ko-KR" altLang="en-US" sz="1200" b="1" dirty="0" smtClean="0"/>
                  <a:t> 메일 연동 시</a:t>
                </a:r>
                <a:r>
                  <a:rPr lang="en-US" altLang="ko-KR" sz="1200" b="1" dirty="0" smtClean="0"/>
                  <a:t>, </a:t>
                </a:r>
                <a:r>
                  <a:rPr lang="ko-KR" altLang="en-US" sz="1200" b="1" dirty="0" smtClean="0"/>
                  <a:t>필요한 아이디 </a:t>
                </a:r>
                <a:endParaRPr lang="ko-KR" altLang="en-US" sz="1200" b="1" dirty="0"/>
              </a:p>
            </p:txBody>
          </p:sp>
          <p:sp>
            <p:nvSpPr>
              <p:cNvPr id="18" name="순서도: 처리 17"/>
              <p:cNvSpPr/>
              <p:nvPr/>
            </p:nvSpPr>
            <p:spPr>
              <a:xfrm>
                <a:off x="361741" y="2654164"/>
                <a:ext cx="2268688" cy="166205"/>
              </a:xfrm>
              <a:prstGeom prst="flowChartProcess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9" name="그룹 18"/>
            <p:cNvGrpSpPr/>
            <p:nvPr/>
          </p:nvGrpSpPr>
          <p:grpSpPr>
            <a:xfrm>
              <a:off x="383577" y="3352873"/>
              <a:ext cx="5675745" cy="276999"/>
              <a:chOff x="361740" y="2597187"/>
              <a:chExt cx="5675745" cy="276999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3441903" y="2597187"/>
                <a:ext cx="259558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b="1" dirty="0" smtClean="0"/>
                  <a:t>SSL</a:t>
                </a:r>
                <a:r>
                  <a:rPr lang="ko-KR" altLang="en-US" sz="1200" b="1" dirty="0" smtClean="0"/>
                  <a:t> 메일 연동 시</a:t>
                </a:r>
                <a:r>
                  <a:rPr lang="en-US" altLang="ko-KR" sz="1200" b="1" dirty="0" smtClean="0"/>
                  <a:t>, </a:t>
                </a:r>
                <a:r>
                  <a:rPr lang="ko-KR" altLang="en-US" sz="1200" b="1" dirty="0" smtClean="0"/>
                  <a:t>필요한 패스워드</a:t>
                </a:r>
                <a:endParaRPr lang="ko-KR" altLang="en-US" sz="1200" b="1" dirty="0"/>
              </a:p>
            </p:txBody>
          </p:sp>
          <p:sp>
            <p:nvSpPr>
              <p:cNvPr id="21" name="순서도: 처리 20"/>
              <p:cNvSpPr/>
              <p:nvPr/>
            </p:nvSpPr>
            <p:spPr>
              <a:xfrm>
                <a:off x="361740" y="2645455"/>
                <a:ext cx="2244605" cy="163166"/>
              </a:xfrm>
              <a:prstGeom prst="flowChartProcess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8" name="그룹 27"/>
            <p:cNvGrpSpPr/>
            <p:nvPr/>
          </p:nvGrpSpPr>
          <p:grpSpPr>
            <a:xfrm>
              <a:off x="361740" y="4463328"/>
              <a:ext cx="5901360" cy="276999"/>
              <a:chOff x="378992" y="2610270"/>
              <a:chExt cx="5901360" cy="276999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3509529" y="2610270"/>
                <a:ext cx="27708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b="1" dirty="0"/>
                  <a:t>SSL </a:t>
                </a:r>
                <a:r>
                  <a:rPr lang="ko-KR" altLang="en-US" sz="1200" b="1" dirty="0" smtClean="0"/>
                  <a:t>연동 구분</a:t>
                </a:r>
                <a:r>
                  <a:rPr lang="en-US" altLang="ko-KR" sz="1200" b="1" dirty="0" smtClean="0"/>
                  <a:t>(SSL</a:t>
                </a:r>
                <a:r>
                  <a:rPr lang="ko-KR" altLang="en-US" sz="1200" b="1" dirty="0" smtClean="0"/>
                  <a:t>연동 일 경우 </a:t>
                </a:r>
                <a:r>
                  <a:rPr lang="en-US" altLang="ko-KR" sz="1200" b="1" dirty="0" smtClean="0"/>
                  <a:t>True)</a:t>
                </a:r>
                <a:endParaRPr lang="ko-KR" altLang="en-US" sz="1200" b="1" dirty="0"/>
              </a:p>
            </p:txBody>
          </p:sp>
          <p:sp>
            <p:nvSpPr>
              <p:cNvPr id="30" name="순서도: 처리 29"/>
              <p:cNvSpPr/>
              <p:nvPr/>
            </p:nvSpPr>
            <p:spPr>
              <a:xfrm>
                <a:off x="378992" y="2676148"/>
                <a:ext cx="2626481" cy="145244"/>
              </a:xfrm>
              <a:prstGeom prst="flowChartProcess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2861883" y="5589240"/>
            <a:ext cx="41822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/>
              <a:t>해당 설정 후</a:t>
            </a:r>
            <a:r>
              <a:rPr lang="en-US" altLang="ko-KR" sz="1400" b="1" dirty="0" smtClean="0"/>
              <a:t>, MTX_JCM</a:t>
            </a:r>
            <a:r>
              <a:rPr lang="ko-KR" altLang="en-US" sz="1400" b="1" dirty="0"/>
              <a:t> </a:t>
            </a:r>
            <a:r>
              <a:rPr lang="ko-KR" altLang="en-US" sz="1400" b="1" dirty="0" smtClean="0"/>
              <a:t>재기동해야 적용이 된다</a:t>
            </a:r>
            <a:r>
              <a:rPr lang="en-US" altLang="ko-KR" sz="1400" b="1" dirty="0" smtClean="0"/>
              <a:t>.</a:t>
            </a:r>
            <a:endParaRPr lang="ko-KR" altLang="en-US" sz="1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23925" y="50803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6. 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설정</a:t>
            </a:r>
            <a:endParaRPr lang="en-US" altLang="ko-KR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6748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925" y="50803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#. </a:t>
            </a:r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별첨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1014" y="1556792"/>
            <a:ext cx="1586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/>
              <a:t>*</a:t>
            </a:r>
            <a:r>
              <a:rPr lang="en-US" altLang="ko-KR" sz="1400" b="1" smtClean="0"/>
              <a:t> </a:t>
            </a:r>
            <a:r>
              <a:rPr lang="en-US" altLang="ko-KR" sz="1400" b="1" dirty="0" smtClean="0"/>
              <a:t>MTX_JCM </a:t>
            </a:r>
            <a:r>
              <a:rPr lang="ko-KR" altLang="en-US" sz="1400" b="1" dirty="0" smtClean="0"/>
              <a:t>로그</a:t>
            </a:r>
            <a:endParaRPr lang="ko-KR" altLang="en-US" sz="1400" b="1" dirty="0"/>
          </a:p>
        </p:txBody>
      </p:sp>
      <p:grpSp>
        <p:nvGrpSpPr>
          <p:cNvPr id="5" name="그룹 4"/>
          <p:cNvGrpSpPr/>
          <p:nvPr/>
        </p:nvGrpSpPr>
        <p:grpSpPr>
          <a:xfrm>
            <a:off x="560512" y="2030167"/>
            <a:ext cx="4106933" cy="1026734"/>
            <a:chOff x="1085849" y="3163130"/>
            <a:chExt cx="5595333" cy="1398834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5849" y="3163130"/>
              <a:ext cx="5595333" cy="139883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1" name="순서도: 처리 10"/>
            <p:cNvSpPr/>
            <p:nvPr/>
          </p:nvSpPr>
          <p:spPr>
            <a:xfrm>
              <a:off x="1756050" y="4273932"/>
              <a:ext cx="648072" cy="199494"/>
            </a:xfrm>
            <a:prstGeom prst="flowChartProcess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88504" y="3222499"/>
            <a:ext cx="42872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MTX_JCM</a:t>
            </a:r>
            <a:r>
              <a:rPr lang="ko-KR" altLang="en-US" sz="1400" b="1" dirty="0" smtClean="0"/>
              <a:t>로그는 </a:t>
            </a:r>
            <a:r>
              <a:rPr lang="en-US" altLang="ko-KR" sz="1400" b="1" smtClean="0"/>
              <a:t>Matrix Server</a:t>
            </a:r>
            <a:r>
              <a:rPr lang="ko-KR" altLang="en-US" sz="1400" b="1" smtClean="0"/>
              <a:t>에서 </a:t>
            </a:r>
            <a:r>
              <a:rPr lang="ko-KR" altLang="en-US" sz="1400" b="1" dirty="0" smtClean="0"/>
              <a:t>전달받은 스케줄 등록 정보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스케줄 실행 정보</a:t>
            </a:r>
            <a:r>
              <a:rPr lang="en-US" altLang="ko-KR" sz="1400" b="1" dirty="0"/>
              <a:t> </a:t>
            </a:r>
            <a:r>
              <a:rPr lang="ko-KR" altLang="en-US" sz="1400" b="1" smtClean="0"/>
              <a:t>뿐만 아니라 스케줄 동작 </a:t>
            </a:r>
            <a:r>
              <a:rPr lang="ko-KR" altLang="en-US" sz="1400" b="1" dirty="0" smtClean="0"/>
              <a:t>후</a:t>
            </a:r>
            <a:r>
              <a:rPr lang="en-US" altLang="ko-KR" sz="1400" b="1" smtClean="0"/>
              <a:t>, </a:t>
            </a:r>
            <a:r>
              <a:rPr lang="ko-KR" altLang="en-US" sz="1400" b="1" smtClean="0"/>
              <a:t>결과 메시지 또한 </a:t>
            </a:r>
            <a:r>
              <a:rPr lang="ko-KR" altLang="en-US" sz="1400" b="1" dirty="0" smtClean="0"/>
              <a:t>로그에 기록된다</a:t>
            </a:r>
            <a:r>
              <a:rPr lang="en-US" altLang="ko-KR" sz="1400" b="1" dirty="0" smtClean="0"/>
              <a:t>.</a:t>
            </a:r>
            <a:endParaRPr lang="ko-KR" alt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454066" y="1556792"/>
            <a:ext cx="1515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smtClean="0"/>
              <a:t>* </a:t>
            </a:r>
            <a:r>
              <a:rPr lang="ko-KR" altLang="en-US" sz="1400" b="1" smtClean="0"/>
              <a:t>오류코드 </a:t>
            </a:r>
            <a:r>
              <a:rPr lang="ko-KR" altLang="en-US" sz="1400" b="1" dirty="0" smtClean="0"/>
              <a:t>정의</a:t>
            </a:r>
            <a:r>
              <a:rPr lang="en-US" altLang="ko-KR" sz="1400" b="1" dirty="0" smtClean="0"/>
              <a:t>.</a:t>
            </a:r>
            <a:endParaRPr lang="ko-KR" altLang="en-US" sz="1400" b="1" dirty="0"/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147772"/>
              </p:ext>
            </p:extLst>
          </p:nvPr>
        </p:nvGraphicFramePr>
        <p:xfrm>
          <a:off x="5385048" y="2030166"/>
          <a:ext cx="3672408" cy="26549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139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오류코드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오류내용</a:t>
                      </a:r>
                      <a:endParaRPr lang="ko-KR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4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/>
                        <a:t>0</a:t>
                      </a:r>
                      <a:endParaRPr lang="ko-KR" alt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50" b="1" dirty="0" smtClean="0"/>
                        <a:t>작업 취소</a:t>
                      </a:r>
                      <a:endParaRPr lang="en-US" altLang="ko-KR" sz="1050" b="1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4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/>
                        <a:t>1</a:t>
                      </a:r>
                      <a:endParaRPr lang="ko-KR" alt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50" b="1" dirty="0" smtClean="0"/>
                        <a:t>정상</a:t>
                      </a:r>
                      <a:endParaRPr lang="ko-KR" altLang="en-US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4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/>
                        <a:t>2</a:t>
                      </a:r>
                      <a:endParaRPr lang="ko-KR" alt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50" b="1" dirty="0" smtClean="0"/>
                        <a:t>보고서 열기 오류</a:t>
                      </a:r>
                      <a:endParaRPr lang="ko-KR" altLang="en-US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4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/>
                        <a:t>3</a:t>
                      </a:r>
                      <a:endParaRPr lang="ko-KR" alt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50" b="1" dirty="0" smtClean="0"/>
                        <a:t>보고서 </a:t>
                      </a:r>
                      <a:r>
                        <a:rPr lang="en-US" altLang="ko-KR" sz="1050" b="1" dirty="0" smtClean="0"/>
                        <a:t>Refresh </a:t>
                      </a:r>
                      <a:r>
                        <a:rPr lang="ko-KR" altLang="en-US" sz="1050" b="1" dirty="0" smtClean="0"/>
                        <a:t>오류</a:t>
                      </a:r>
                      <a:endParaRPr lang="ko-KR" altLang="en-US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54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/>
                        <a:t>4</a:t>
                      </a:r>
                      <a:endParaRPr lang="ko-KR" alt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50" b="1" dirty="0" smtClean="0"/>
                        <a:t>보고서 저장 오류</a:t>
                      </a:r>
                      <a:endParaRPr lang="ko-KR" altLang="en-US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54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/>
                        <a:t>5</a:t>
                      </a:r>
                      <a:endParaRPr lang="ko-KR" alt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50" b="1" dirty="0" smtClean="0"/>
                        <a:t>보고서 기타 </a:t>
                      </a:r>
                      <a:r>
                        <a:rPr lang="ko-KR" altLang="en-US" sz="1050" b="1" baseline="0" dirty="0" smtClean="0"/>
                        <a:t>오류</a:t>
                      </a:r>
                      <a:endParaRPr lang="ko-KR" altLang="en-US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54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/>
                        <a:t>6</a:t>
                      </a:r>
                      <a:endParaRPr lang="ko-KR" alt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50" b="1" dirty="0" smtClean="0"/>
                        <a:t>타임아웃</a:t>
                      </a:r>
                      <a:endParaRPr lang="ko-KR" altLang="en-US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54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/>
                        <a:t>9</a:t>
                      </a:r>
                      <a:endParaRPr lang="ko-KR" alt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50" b="1" dirty="0" smtClean="0"/>
                        <a:t>기타</a:t>
                      </a:r>
                      <a:endParaRPr lang="ko-KR" altLang="en-US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345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925" y="50803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#. </a:t>
            </a:r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별첨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2480" y="889071"/>
            <a:ext cx="50120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* </a:t>
            </a:r>
            <a:r>
              <a:rPr lang="en-US" altLang="ko-KR" sz="1400" b="1" dirty="0" smtClean="0"/>
              <a:t>Template </a:t>
            </a:r>
            <a:r>
              <a:rPr lang="ko-KR" altLang="en-US" sz="1400" b="1" dirty="0" smtClean="0"/>
              <a:t>사용하지 않는 일반 보고서 스크립트 예제 </a:t>
            </a:r>
            <a:r>
              <a:rPr lang="en-US" altLang="ko-KR" sz="1400" b="1" dirty="0" smtClean="0"/>
              <a:t>(1/2)</a:t>
            </a:r>
            <a:endParaRPr lang="ko-KR" altLang="en-US" sz="1400" b="1" dirty="0"/>
          </a:p>
        </p:txBody>
      </p:sp>
      <p:sp>
        <p:nvSpPr>
          <p:cNvPr id="3" name="직사각형 2"/>
          <p:cNvSpPr/>
          <p:nvPr/>
        </p:nvSpPr>
        <p:spPr>
          <a:xfrm>
            <a:off x="323925" y="1196848"/>
            <a:ext cx="9217024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DataGrid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= null;</a:t>
            </a:r>
          </a:p>
          <a:p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imgProperties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= null;</a:t>
            </a:r>
          </a:p>
          <a:p>
            <a:endParaRPr lang="en-US" altLang="ko-KR" sz="8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LANGUAGE_EXPORT_REPORT_TITLE =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Matrix.getLanguage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("TEMPLATE.EXPORT_REPORT_NAME", "■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보고서 명 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:");</a:t>
            </a:r>
          </a:p>
          <a:p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LANGUAGE_EXPORT_USER_NAME =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Matrix.getLanguage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("TEMPLATE.EXPORT_USER_NAME", "■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작성자 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:");</a:t>
            </a:r>
          </a:p>
          <a:p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LANGUAGE_EXPORT_FILTER_TITLE =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Matrix.getLanguage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("TEMPLATE.EXPORT_FILTER_NAME", "■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필터 조건 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:");</a:t>
            </a:r>
          </a:p>
          <a:p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LANGUAGE_EXPORT_CREATE_DATE =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Matrix.getLanguage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("TEMPLATE.EXPORT_CREATE_DATE", "■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생성 일자 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:");</a:t>
            </a:r>
          </a:p>
          <a:p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LANGUAGE_EXPORT_FONT_NAME =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Matrix.getLanguage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("TEMPLATE.EXPORT_FONT_NAME", "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맑은 고딕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");</a:t>
            </a:r>
          </a:p>
          <a:p>
            <a:endParaRPr lang="en-US" altLang="ko-KR" sz="8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/*****************************************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*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문서 로드 된 후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AutoRefresh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수행 전에 발생합니다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.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* * arguments :  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*****************************************/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OnDocumentLoadComplete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= function(sender,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args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{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DataGrid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=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Matrix.getObject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("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DataGrid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");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imgProperties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=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Matrix.getObject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("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imgProperties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");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imgProperties.Visible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= _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AUD_.Mode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== 1;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};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/*****************************************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*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문서가 </a:t>
            </a:r>
            <a:r>
              <a:rPr lang="ko-KR" altLang="en-US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로드되고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AutoRefresh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가 완료되는 시점에 발생합니다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.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* * arguments :  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*         bool    Success (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Readonly:False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) :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성공여부 </a:t>
            </a:r>
          </a:p>
          <a:p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*         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string    Message (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Readonly:False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) :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에러 메시지 </a:t>
            </a:r>
          </a:p>
          <a:p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*****************************************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/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OnLoadComplete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= function(sender,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args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{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Matrix.SetScheduleParam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GetScheduleParam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};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/*****************************************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*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이미지 컨트롤이 </a:t>
            </a:r>
            <a:r>
              <a:rPr lang="ko-KR" altLang="en-US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클릭되는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 시점에 발생합니다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.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* * arguments :  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*         string    Id (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Readonly:False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) :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컨트롤 이름 </a:t>
            </a:r>
          </a:p>
          <a:p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*         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string    Text (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Readonly:False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) :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라벨 값 </a:t>
            </a:r>
          </a:p>
          <a:p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*****************************************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/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OnImageClick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= function(sender,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args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{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if (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args.Id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== "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imgProperties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") {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Matrix.ShowScheduleOptionDialog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();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}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};</a:t>
            </a:r>
            <a:endParaRPr lang="ko-KR" altLang="en-US" sz="800" dirty="0" smtClean="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80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925" y="50803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#. </a:t>
            </a:r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별첨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2480" y="889071"/>
            <a:ext cx="50120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* </a:t>
            </a:r>
            <a:r>
              <a:rPr lang="en-US" altLang="ko-KR" sz="1400" b="1" dirty="0" smtClean="0"/>
              <a:t>Template </a:t>
            </a:r>
            <a:r>
              <a:rPr lang="ko-KR" altLang="en-US" sz="1400" b="1" dirty="0" smtClean="0"/>
              <a:t>사용하지 않는 일반 보고서 스크립트 예제 </a:t>
            </a:r>
            <a:r>
              <a:rPr lang="en-US" altLang="ko-KR" sz="1400" b="1" dirty="0" smtClean="0"/>
              <a:t>(2/2)</a:t>
            </a:r>
            <a:endParaRPr lang="ko-KR" altLang="en-US" sz="1400" b="1" dirty="0"/>
          </a:p>
        </p:txBody>
      </p:sp>
      <p:sp>
        <p:nvSpPr>
          <p:cNvPr id="3" name="직사각형 2"/>
          <p:cNvSpPr/>
          <p:nvPr/>
        </p:nvSpPr>
        <p:spPr>
          <a:xfrm>
            <a:off x="323925" y="1196848"/>
            <a:ext cx="921702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/**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*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isCondition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: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스케줄 </a:t>
            </a:r>
            <a:r>
              <a:rPr lang="ko-KR" altLang="en-US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예약실행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/</a:t>
            </a:r>
            <a:r>
              <a:rPr lang="ko-KR" altLang="en-US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즉시실행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 여부 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(true: </a:t>
            </a:r>
            <a:r>
              <a:rPr lang="ko-KR" altLang="en-US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예약실행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, false: </a:t>
            </a:r>
            <a:r>
              <a:rPr lang="ko-KR" altLang="en-US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즉시실행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*/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GetScheduleParam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= function(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isCondition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) {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nowText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=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Matrix.GetDateTime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().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ToString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("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yyyy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-MM-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dd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HH:mm:ss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");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if(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isCondition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) {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nowText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= '_@NOW@_';    //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실행 시점의 시간을 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binding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}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colspan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= 5;     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WORKBOOK = {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"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FontName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":"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맑은 고딕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"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, "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FontSize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" : 11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, "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WorkSheets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": [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    {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        "Name":"Sheet1"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        , "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DisplayGridlines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":"false"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        , "Controls": []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        , "Ranges": [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             {"Range":"A1","ColSpan" :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colspan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,"Value": LANGUAGE_EXPORT_REPORT_TITLE + " " +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Matrix.GetReportInfo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().NAME}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            ,{"Range":"A2","ColSpan" :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colspan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,"Value": LANGUAGE_EXPORT_USER_NAME + " " +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Matrix.GetUserInfo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().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UserCode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}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            ,{"Range":"A3","ColSpan" :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colspan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,"Value": LANGUAGE_EXPORT_CREATE_DATE + " " +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nowText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}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            ,{"Range":"A4","ColSpan" :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colspan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,"Value": LANGUAGE_EXPORT_FILTER_TITLE}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        ]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    }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]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};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filterRows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=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Matrix.GetScheduleCondition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isCondition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for (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r=0; r&lt;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filterRows.length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; r++) {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filterValue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=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filterRows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[r].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Values.join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(",");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WORKBOOK.WorkSheets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[0].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Ranges.push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({"Range": "A" + (5+r), "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ColSpan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" :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colspan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, "Value":  "        [" +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filterRows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[r].Name + "] "+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filterRows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[r].Operator +"  : " + 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filterValue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});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}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return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Matrix.GetScheduleParam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(WORKBOOK ,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isCondition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}; </a:t>
            </a:r>
            <a:endParaRPr lang="ko-KR" altLang="en-US" sz="800" dirty="0" smtClean="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34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한쪽 모서리가 잘린 사각형 3"/>
          <p:cNvSpPr/>
          <p:nvPr/>
        </p:nvSpPr>
        <p:spPr>
          <a:xfrm>
            <a:off x="965723" y="5517232"/>
            <a:ext cx="7974554" cy="576064"/>
          </a:xfrm>
          <a:prstGeom prst="snip1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MATRIX Scheduler</a:t>
            </a:r>
            <a:r>
              <a:rPr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는 지정된 스케줄에 따라 </a:t>
            </a:r>
            <a:r>
              <a:rPr lang="ko-KR" altLang="en-US" sz="1400" b="1" dirty="0" smtClean="0">
                <a:solidFill>
                  <a:srgbClr val="C00000"/>
                </a:solidFill>
              </a:rPr>
              <a:t>보고서를 자동 실행</a:t>
            </a:r>
            <a:r>
              <a:rPr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시켜주는 기능을 제공합니다</a:t>
            </a:r>
            <a:r>
              <a:rPr lang="en-US" altLang="ko-KR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ko-KR" alt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925" y="508030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1. </a:t>
            </a:r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스케줄러 소개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971600" y="1772816"/>
            <a:ext cx="7200800" cy="1800200"/>
            <a:chOff x="971600" y="116632"/>
            <a:chExt cx="7200800" cy="1800200"/>
          </a:xfrm>
        </p:grpSpPr>
        <p:sp>
          <p:nvSpPr>
            <p:cNvPr id="9" name="오른쪽 화살표 21">
              <a:extLst>
                <a:ext uri="{FF2B5EF4-FFF2-40B4-BE49-F238E27FC236}">
                  <a16:creationId xmlns:a16="http://schemas.microsoft.com/office/drawing/2014/main" id="{6372EE5F-908E-4B48-B505-D9CC1601ABF3}"/>
                </a:ext>
              </a:extLst>
            </p:cNvPr>
            <p:cNvSpPr/>
            <p:nvPr/>
          </p:nvSpPr>
          <p:spPr bwMode="auto">
            <a:xfrm flipV="1">
              <a:off x="3285000" y="458805"/>
              <a:ext cx="430791" cy="1332408"/>
            </a:xfrm>
            <a:prstGeom prst="rightArrow">
              <a:avLst>
                <a:gd name="adj1" fmla="val 64989"/>
                <a:gd name="adj2" fmla="val 54745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FCAF17"/>
                </a:buClr>
              </a:pPr>
              <a:endParaRPr lang="en-US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10" name="오른쪽 화살표 22">
              <a:extLst>
                <a:ext uri="{FF2B5EF4-FFF2-40B4-BE49-F238E27FC236}">
                  <a16:creationId xmlns:a16="http://schemas.microsoft.com/office/drawing/2014/main" id="{505BC345-5B81-439D-A00C-32F66F4456CB}"/>
                </a:ext>
              </a:extLst>
            </p:cNvPr>
            <p:cNvSpPr/>
            <p:nvPr/>
          </p:nvSpPr>
          <p:spPr bwMode="auto">
            <a:xfrm flipV="1">
              <a:off x="5612231" y="439439"/>
              <a:ext cx="453650" cy="1332408"/>
            </a:xfrm>
            <a:prstGeom prst="rightArrow">
              <a:avLst>
                <a:gd name="adj1" fmla="val 64989"/>
                <a:gd name="adj2" fmla="val 54745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FCAF17"/>
                </a:buClr>
              </a:pPr>
              <a:endParaRPr lang="en-US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11" name="Freeform 26">
              <a:extLst>
                <a:ext uri="{FF2B5EF4-FFF2-40B4-BE49-F238E27FC236}">
                  <a16:creationId xmlns:a16="http://schemas.microsoft.com/office/drawing/2014/main" id="{06E13794-56DD-4D14-8C41-727B98D6BE70}"/>
                </a:ext>
              </a:extLst>
            </p:cNvPr>
            <p:cNvSpPr>
              <a:spLocks/>
            </p:cNvSpPr>
            <p:nvPr/>
          </p:nvSpPr>
          <p:spPr bwMode="gray">
            <a:xfrm rot="5400000" flipH="1">
              <a:off x="1724127" y="1110797"/>
              <a:ext cx="939722" cy="550232"/>
            </a:xfrm>
            <a:custGeom>
              <a:avLst/>
              <a:gdLst/>
              <a:ahLst/>
              <a:cxnLst>
                <a:cxn ang="0">
                  <a:pos x="64" y="408"/>
                </a:cxn>
                <a:cxn ang="0">
                  <a:pos x="70" y="406"/>
                </a:cxn>
                <a:cxn ang="0">
                  <a:pos x="86" y="398"/>
                </a:cxn>
                <a:cxn ang="0">
                  <a:pos x="110" y="388"/>
                </a:cxn>
                <a:cxn ang="0">
                  <a:pos x="144" y="370"/>
                </a:cxn>
                <a:cxn ang="0">
                  <a:pos x="184" y="350"/>
                </a:cxn>
                <a:cxn ang="0">
                  <a:pos x="230" y="324"/>
                </a:cxn>
                <a:cxn ang="0">
                  <a:pos x="282" y="292"/>
                </a:cxn>
                <a:cxn ang="0">
                  <a:pos x="338" y="256"/>
                </a:cxn>
                <a:cxn ang="0">
                  <a:pos x="396" y="216"/>
                </a:cxn>
                <a:cxn ang="0">
                  <a:pos x="458" y="170"/>
                </a:cxn>
                <a:cxn ang="0">
                  <a:pos x="518" y="118"/>
                </a:cxn>
                <a:cxn ang="0">
                  <a:pos x="580" y="62"/>
                </a:cxn>
                <a:cxn ang="0">
                  <a:pos x="640" y="0"/>
                </a:cxn>
                <a:cxn ang="0">
                  <a:pos x="644" y="4"/>
                </a:cxn>
                <a:cxn ang="0">
                  <a:pos x="654" y="14"/>
                </a:cxn>
                <a:cxn ang="0">
                  <a:pos x="672" y="30"/>
                </a:cxn>
                <a:cxn ang="0">
                  <a:pos x="698" y="52"/>
                </a:cxn>
                <a:cxn ang="0">
                  <a:pos x="730" y="80"/>
                </a:cxn>
                <a:cxn ang="0">
                  <a:pos x="768" y="110"/>
                </a:cxn>
                <a:cxn ang="0">
                  <a:pos x="814" y="146"/>
                </a:cxn>
                <a:cxn ang="0">
                  <a:pos x="866" y="184"/>
                </a:cxn>
                <a:cxn ang="0">
                  <a:pos x="926" y="224"/>
                </a:cxn>
                <a:cxn ang="0">
                  <a:pos x="992" y="268"/>
                </a:cxn>
                <a:cxn ang="0">
                  <a:pos x="1062" y="312"/>
                </a:cxn>
                <a:cxn ang="0">
                  <a:pos x="1140" y="356"/>
                </a:cxn>
                <a:cxn ang="0">
                  <a:pos x="1224" y="400"/>
                </a:cxn>
                <a:cxn ang="0">
                  <a:pos x="976" y="400"/>
                </a:cxn>
                <a:cxn ang="0">
                  <a:pos x="976" y="406"/>
                </a:cxn>
                <a:cxn ang="0">
                  <a:pos x="978" y="422"/>
                </a:cxn>
                <a:cxn ang="0">
                  <a:pos x="982" y="448"/>
                </a:cxn>
                <a:cxn ang="0">
                  <a:pos x="990" y="482"/>
                </a:cxn>
                <a:cxn ang="0">
                  <a:pos x="1002" y="526"/>
                </a:cxn>
                <a:cxn ang="0">
                  <a:pos x="1018" y="576"/>
                </a:cxn>
                <a:cxn ang="0">
                  <a:pos x="1042" y="634"/>
                </a:cxn>
                <a:cxn ang="0">
                  <a:pos x="1072" y="696"/>
                </a:cxn>
                <a:cxn ang="0">
                  <a:pos x="1112" y="764"/>
                </a:cxn>
                <a:cxn ang="0">
                  <a:pos x="1160" y="838"/>
                </a:cxn>
                <a:cxn ang="0">
                  <a:pos x="1218" y="914"/>
                </a:cxn>
                <a:cxn ang="0">
                  <a:pos x="1288" y="992"/>
                </a:cxn>
                <a:cxn ang="0">
                  <a:pos x="0" y="992"/>
                </a:cxn>
                <a:cxn ang="0">
                  <a:pos x="4" y="988"/>
                </a:cxn>
                <a:cxn ang="0">
                  <a:pos x="14" y="976"/>
                </a:cxn>
                <a:cxn ang="0">
                  <a:pos x="30" y="958"/>
                </a:cxn>
                <a:cxn ang="0">
                  <a:pos x="50" y="934"/>
                </a:cxn>
                <a:cxn ang="0">
                  <a:pos x="74" y="906"/>
                </a:cxn>
                <a:cxn ang="0">
                  <a:pos x="102" y="870"/>
                </a:cxn>
                <a:cxn ang="0">
                  <a:pos x="132" y="832"/>
                </a:cxn>
                <a:cxn ang="0">
                  <a:pos x="162" y="790"/>
                </a:cxn>
                <a:cxn ang="0">
                  <a:pos x="192" y="746"/>
                </a:cxn>
                <a:cxn ang="0">
                  <a:pos x="222" y="700"/>
                </a:cxn>
                <a:cxn ang="0">
                  <a:pos x="250" y="652"/>
                </a:cxn>
                <a:cxn ang="0">
                  <a:pos x="276" y="604"/>
                </a:cxn>
                <a:cxn ang="0">
                  <a:pos x="300" y="556"/>
                </a:cxn>
                <a:cxn ang="0">
                  <a:pos x="316" y="508"/>
                </a:cxn>
                <a:cxn ang="0">
                  <a:pos x="330" y="460"/>
                </a:cxn>
                <a:cxn ang="0">
                  <a:pos x="336" y="416"/>
                </a:cxn>
                <a:cxn ang="0">
                  <a:pos x="64" y="408"/>
                </a:cxn>
              </a:cxnLst>
              <a:rect l="0" t="0" r="r" b="b"/>
              <a:pathLst>
                <a:path w="1288" h="992">
                  <a:moveTo>
                    <a:pt x="64" y="408"/>
                  </a:moveTo>
                  <a:lnTo>
                    <a:pt x="70" y="406"/>
                  </a:lnTo>
                  <a:lnTo>
                    <a:pt x="86" y="398"/>
                  </a:lnTo>
                  <a:lnTo>
                    <a:pt x="110" y="388"/>
                  </a:lnTo>
                  <a:lnTo>
                    <a:pt x="144" y="370"/>
                  </a:lnTo>
                  <a:lnTo>
                    <a:pt x="184" y="350"/>
                  </a:lnTo>
                  <a:lnTo>
                    <a:pt x="230" y="324"/>
                  </a:lnTo>
                  <a:lnTo>
                    <a:pt x="282" y="292"/>
                  </a:lnTo>
                  <a:lnTo>
                    <a:pt x="338" y="256"/>
                  </a:lnTo>
                  <a:lnTo>
                    <a:pt x="396" y="216"/>
                  </a:lnTo>
                  <a:lnTo>
                    <a:pt x="458" y="170"/>
                  </a:lnTo>
                  <a:lnTo>
                    <a:pt x="518" y="118"/>
                  </a:lnTo>
                  <a:lnTo>
                    <a:pt x="580" y="62"/>
                  </a:lnTo>
                  <a:lnTo>
                    <a:pt x="640" y="0"/>
                  </a:lnTo>
                  <a:lnTo>
                    <a:pt x="644" y="4"/>
                  </a:lnTo>
                  <a:lnTo>
                    <a:pt x="654" y="14"/>
                  </a:lnTo>
                  <a:lnTo>
                    <a:pt x="672" y="30"/>
                  </a:lnTo>
                  <a:lnTo>
                    <a:pt x="698" y="52"/>
                  </a:lnTo>
                  <a:lnTo>
                    <a:pt x="730" y="80"/>
                  </a:lnTo>
                  <a:lnTo>
                    <a:pt x="768" y="110"/>
                  </a:lnTo>
                  <a:lnTo>
                    <a:pt x="814" y="146"/>
                  </a:lnTo>
                  <a:lnTo>
                    <a:pt x="866" y="184"/>
                  </a:lnTo>
                  <a:lnTo>
                    <a:pt x="926" y="224"/>
                  </a:lnTo>
                  <a:lnTo>
                    <a:pt x="992" y="268"/>
                  </a:lnTo>
                  <a:lnTo>
                    <a:pt x="1062" y="312"/>
                  </a:lnTo>
                  <a:lnTo>
                    <a:pt x="1140" y="356"/>
                  </a:lnTo>
                  <a:lnTo>
                    <a:pt x="1224" y="400"/>
                  </a:lnTo>
                  <a:lnTo>
                    <a:pt x="976" y="400"/>
                  </a:lnTo>
                  <a:lnTo>
                    <a:pt x="976" y="406"/>
                  </a:lnTo>
                  <a:lnTo>
                    <a:pt x="978" y="422"/>
                  </a:lnTo>
                  <a:lnTo>
                    <a:pt x="982" y="448"/>
                  </a:lnTo>
                  <a:lnTo>
                    <a:pt x="990" y="482"/>
                  </a:lnTo>
                  <a:lnTo>
                    <a:pt x="1002" y="526"/>
                  </a:lnTo>
                  <a:lnTo>
                    <a:pt x="1018" y="576"/>
                  </a:lnTo>
                  <a:lnTo>
                    <a:pt x="1042" y="634"/>
                  </a:lnTo>
                  <a:lnTo>
                    <a:pt x="1072" y="696"/>
                  </a:lnTo>
                  <a:lnTo>
                    <a:pt x="1112" y="764"/>
                  </a:lnTo>
                  <a:lnTo>
                    <a:pt x="1160" y="838"/>
                  </a:lnTo>
                  <a:lnTo>
                    <a:pt x="1218" y="914"/>
                  </a:lnTo>
                  <a:lnTo>
                    <a:pt x="1288" y="992"/>
                  </a:lnTo>
                  <a:lnTo>
                    <a:pt x="0" y="992"/>
                  </a:lnTo>
                  <a:lnTo>
                    <a:pt x="4" y="988"/>
                  </a:lnTo>
                  <a:lnTo>
                    <a:pt x="14" y="976"/>
                  </a:lnTo>
                  <a:lnTo>
                    <a:pt x="30" y="958"/>
                  </a:lnTo>
                  <a:lnTo>
                    <a:pt x="50" y="934"/>
                  </a:lnTo>
                  <a:lnTo>
                    <a:pt x="74" y="906"/>
                  </a:lnTo>
                  <a:lnTo>
                    <a:pt x="102" y="870"/>
                  </a:lnTo>
                  <a:lnTo>
                    <a:pt x="132" y="832"/>
                  </a:lnTo>
                  <a:lnTo>
                    <a:pt x="162" y="790"/>
                  </a:lnTo>
                  <a:lnTo>
                    <a:pt x="192" y="746"/>
                  </a:lnTo>
                  <a:lnTo>
                    <a:pt x="222" y="700"/>
                  </a:lnTo>
                  <a:lnTo>
                    <a:pt x="250" y="652"/>
                  </a:lnTo>
                  <a:lnTo>
                    <a:pt x="276" y="604"/>
                  </a:lnTo>
                  <a:lnTo>
                    <a:pt x="300" y="556"/>
                  </a:lnTo>
                  <a:lnTo>
                    <a:pt x="316" y="508"/>
                  </a:lnTo>
                  <a:lnTo>
                    <a:pt x="330" y="460"/>
                  </a:lnTo>
                  <a:lnTo>
                    <a:pt x="336" y="416"/>
                  </a:lnTo>
                  <a:lnTo>
                    <a:pt x="64" y="40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FCAF17"/>
                </a:buClr>
                <a:defRPr/>
              </a:pPr>
              <a:endParaRPr lang="ko-KR" altLang="en-US" dirty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27B321B4-C3CC-4863-B6A9-4EBE021E3D19}"/>
                </a:ext>
              </a:extLst>
            </p:cNvPr>
            <p:cNvSpPr/>
            <p:nvPr/>
          </p:nvSpPr>
          <p:spPr>
            <a:xfrm>
              <a:off x="971600" y="116632"/>
              <a:ext cx="2304256" cy="18002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ctr"/>
              <a:r>
                <a: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스케줄 </a:t>
              </a:r>
              <a:r>
                <a:rPr lang="ko-KR" altLang="en-US" sz="1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기능을 </a:t>
              </a:r>
              <a:r>
                <a: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통하여 </a:t>
              </a:r>
              <a:endParaRPr lang="en-US" altLang="ko-KR" sz="12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보고서 실행을 예약</a:t>
              </a:r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D9BC16CC-D678-4E53-8A32-D6BF24ED5107}"/>
                </a:ext>
              </a:extLst>
            </p:cNvPr>
            <p:cNvSpPr/>
            <p:nvPr/>
          </p:nvSpPr>
          <p:spPr>
            <a:xfrm>
              <a:off x="3729507" y="116632"/>
              <a:ext cx="1901011" cy="18002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ctr"/>
              <a:r>
                <a: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지정된 시점에 </a:t>
              </a:r>
              <a:endParaRPr lang="en-US" altLang="ko-KR" sz="12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데이터를 포함한 보고서가 자동으로 </a:t>
              </a:r>
              <a:r>
                <a:rPr lang="ko-KR" altLang="en-US" sz="1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실행</a:t>
              </a:r>
              <a:endParaRPr lang="ko-KR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9665D2D1-AC6C-4935-AC8F-90A4EA66287E}"/>
                </a:ext>
              </a:extLst>
            </p:cNvPr>
            <p:cNvSpPr/>
            <p:nvPr/>
          </p:nvSpPr>
          <p:spPr>
            <a:xfrm>
              <a:off x="6084168" y="116632"/>
              <a:ext cx="2088232" cy="18002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ctr"/>
              <a:r>
                <a: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지정된 수신자에게 </a:t>
              </a:r>
              <a:endParaRPr lang="en-US" altLang="ko-KR" sz="12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메일 발송 </a:t>
              </a:r>
              <a:endParaRPr lang="en-US" altLang="ko-KR" sz="12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15" name="Picture 3">
              <a:extLst>
                <a:ext uri="{FF2B5EF4-FFF2-40B4-BE49-F238E27FC236}">
                  <a16:creationId xmlns:a16="http://schemas.microsoft.com/office/drawing/2014/main" id="{F4185382-4FBE-418A-8F94-C421668E6B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8021" y="850305"/>
              <a:ext cx="1620776" cy="8505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92" descr="C:\LNK\VirtualLNK_Unzip\Finance Icons Vista\PNG\PNG\Regular\128x128\_Base Image\Accountant.png">
              <a:extLst>
                <a:ext uri="{FF2B5EF4-FFF2-40B4-BE49-F238E27FC236}">
                  <a16:creationId xmlns:a16="http://schemas.microsoft.com/office/drawing/2014/main" id="{1C831484-38AA-4C38-9F33-E11CCEA059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8304" y="874491"/>
              <a:ext cx="805067" cy="785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" descr="C:\Users\minji\AppData\Local\Microsoft\Windows\INetCache\IE\1KQ87AZK\E-mail[1].jpg">
              <a:extLst>
                <a:ext uri="{FF2B5EF4-FFF2-40B4-BE49-F238E27FC236}">
                  <a16:creationId xmlns:a16="http://schemas.microsoft.com/office/drawing/2014/main" id="{2001C84A-D6CF-4B00-B581-BECBBDEF13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5503" y="916052"/>
              <a:ext cx="715097" cy="8009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3">
              <a:extLst>
                <a:ext uri="{FF2B5EF4-FFF2-40B4-BE49-F238E27FC236}">
                  <a16:creationId xmlns:a16="http://schemas.microsoft.com/office/drawing/2014/main" id="{37AA0373-5833-44DA-A6F0-10088E695B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6566" y="1255087"/>
              <a:ext cx="810388" cy="425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AutoShape 18">
              <a:extLst>
                <a:ext uri="{FF2B5EF4-FFF2-40B4-BE49-F238E27FC236}">
                  <a16:creationId xmlns:a16="http://schemas.microsoft.com/office/drawing/2014/main" id="{EC3E5737-780B-4957-9E0B-AE1E46DB0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4326" y="1009068"/>
              <a:ext cx="731226" cy="679450"/>
            </a:xfrm>
            <a:prstGeom prst="can">
              <a:avLst>
                <a:gd name="adj" fmla="val 25000"/>
              </a:avLst>
            </a:prstGeom>
            <a:solidFill>
              <a:srgbClr val="EAEAEA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5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스케줄 등록</a:t>
              </a:r>
              <a:endParaRPr lang="en-US" altLang="ko-KR" sz="105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en-US" altLang="ko-KR" sz="105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Table</a:t>
              </a:r>
            </a:p>
          </p:txBody>
        </p:sp>
        <p:pic>
          <p:nvPicPr>
            <p:cNvPr id="20" name="Picture 3">
              <a:extLst>
                <a:ext uri="{FF2B5EF4-FFF2-40B4-BE49-F238E27FC236}">
                  <a16:creationId xmlns:a16="http://schemas.microsoft.com/office/drawing/2014/main" id="{75B543E0-FE67-43E2-B51E-7FE260623A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0801" y="1125009"/>
              <a:ext cx="992927" cy="5210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3" descr="C:\Users\minji\AppData\Local\Microsoft\Windows\INetCache\IE\5W1RM7EB\CLOCK01[1].png">
              <a:extLst>
                <a:ext uri="{FF2B5EF4-FFF2-40B4-BE49-F238E27FC236}">
                  <a16:creationId xmlns:a16="http://schemas.microsoft.com/office/drawing/2014/main" id="{80263EC7-9B65-4E1D-BF00-9140AA7EDE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1901" y="706193"/>
              <a:ext cx="419717" cy="4197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D4FA55F6-E437-4BCD-A6E7-276312F86035}"/>
              </a:ext>
            </a:extLst>
          </p:cNvPr>
          <p:cNvSpPr txBox="1"/>
          <p:nvPr/>
        </p:nvSpPr>
        <p:spPr>
          <a:xfrm>
            <a:off x="1492072" y="3933056"/>
            <a:ext cx="5981208" cy="1011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400" b="1" dirty="0">
                <a:solidFill>
                  <a:srgbClr val="C00000"/>
                </a:solidFill>
              </a:rPr>
              <a:t>주기적으로 </a:t>
            </a:r>
            <a:r>
              <a:rPr lang="ko-KR" altLang="en-US" sz="1400" b="1" dirty="0" smtClean="0">
                <a:solidFill>
                  <a:srgbClr val="C00000"/>
                </a:solidFill>
              </a:rPr>
              <a:t>실</a:t>
            </a:r>
            <a:r>
              <a:rPr lang="ko-KR" altLang="en-US" sz="1400" b="1" dirty="0">
                <a:solidFill>
                  <a:srgbClr val="C00000"/>
                </a:solidFill>
              </a:rPr>
              <a:t>행</a:t>
            </a:r>
            <a:r>
              <a:rPr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이 </a:t>
            </a:r>
            <a:r>
              <a: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필요한 보고서  </a:t>
            </a:r>
            <a:r>
              <a:rPr lang="en-US" altLang="ko-KR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ex) </a:t>
            </a:r>
            <a:r>
              <a: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일 속보</a:t>
            </a:r>
            <a:endParaRPr lang="en-US" altLang="ko-KR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400" b="1" dirty="0">
                <a:solidFill>
                  <a:srgbClr val="C00000"/>
                </a:solidFill>
              </a:rPr>
              <a:t>데이터 조회시간이 오래 걸리는 보고서</a:t>
            </a:r>
            <a:endParaRPr lang="en-US" altLang="ko-KR" sz="1400" b="1" dirty="0">
              <a:solidFill>
                <a:srgbClr val="C00000"/>
              </a:solidFill>
            </a:endParaRPr>
          </a:p>
          <a:p>
            <a:pPr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메일 서버와 연동하여 </a:t>
            </a:r>
            <a:r>
              <a:rPr lang="ko-KR" altLang="en-US" sz="1400" b="1" dirty="0">
                <a:solidFill>
                  <a:srgbClr val="C00000"/>
                </a:solidFill>
              </a:rPr>
              <a:t>메일 발송이 필요한 보고서</a:t>
            </a:r>
          </a:p>
        </p:txBody>
      </p:sp>
    </p:spTree>
    <p:extLst>
      <p:ext uri="{BB962C8B-B14F-4D97-AF65-F5344CB8AC3E}">
        <p14:creationId xmlns:p14="http://schemas.microsoft.com/office/powerpoint/2010/main" val="163000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그룹 58"/>
          <p:cNvGrpSpPr/>
          <p:nvPr/>
        </p:nvGrpSpPr>
        <p:grpSpPr>
          <a:xfrm>
            <a:off x="5529064" y="1700808"/>
            <a:ext cx="3024336" cy="3839300"/>
            <a:chOff x="5529064" y="1706114"/>
            <a:chExt cx="3024336" cy="3839300"/>
          </a:xfrm>
        </p:grpSpPr>
        <p:sp>
          <p:nvSpPr>
            <p:cNvPr id="63" name="직사각형 62"/>
            <p:cNvSpPr/>
            <p:nvPr/>
          </p:nvSpPr>
          <p:spPr>
            <a:xfrm>
              <a:off x="5529064" y="1706114"/>
              <a:ext cx="3024336" cy="366710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" name="한쪽 모서리가 잘린 사각형 4"/>
            <p:cNvSpPr/>
            <p:nvPr/>
          </p:nvSpPr>
          <p:spPr>
            <a:xfrm>
              <a:off x="6143530" y="5201017"/>
              <a:ext cx="2016223" cy="344397"/>
            </a:xfrm>
            <a:prstGeom prst="snip1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 smtClean="0"/>
                <a:t>MATRIX SERVER</a:t>
              </a:r>
              <a:endParaRPr lang="ko-KR" altLang="en-US" sz="1400" b="1" dirty="0"/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1854098" y="1922175"/>
            <a:ext cx="2234806" cy="14348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925" y="508030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1. 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스케줄러 소개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89314" y="5733256"/>
            <a:ext cx="6327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/>
              <a:t>사용자가 등록한 스케줄 정보는 스케줄러 제품 내 내장된 </a:t>
            </a:r>
            <a:r>
              <a:rPr lang="en-US" altLang="ko-KR" sz="1400" b="1" dirty="0" smtClean="0"/>
              <a:t>H2 DB</a:t>
            </a:r>
            <a:r>
              <a:rPr lang="ko-KR" altLang="en-US" sz="1400" b="1" dirty="0" smtClean="0"/>
              <a:t>에 저장되며</a:t>
            </a:r>
            <a:r>
              <a:rPr lang="en-US" altLang="ko-KR" sz="1400" b="1" dirty="0" smtClean="0"/>
              <a:t/>
            </a:r>
            <a:br>
              <a:rPr lang="en-US" altLang="ko-KR" sz="1400" b="1" dirty="0" smtClean="0"/>
            </a:br>
            <a:r>
              <a:rPr lang="en-US" altLang="ko-KR" sz="1400" b="1" dirty="0" smtClean="0">
                <a:solidFill>
                  <a:srgbClr val="FF0000"/>
                </a:solidFill>
              </a:rPr>
              <a:t>MATRIX SERVER 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양방향 통신이 되도록 방화벽이 </a:t>
            </a:r>
            <a:r>
              <a:rPr lang="ko-KR" altLang="en-US" sz="1400" b="1" dirty="0" err="1" smtClean="0">
                <a:solidFill>
                  <a:srgbClr val="FF0000"/>
                </a:solidFill>
              </a:rPr>
              <a:t>오픈</a:t>
            </a:r>
            <a:r>
              <a:rPr lang="ko-KR" altLang="en-US" sz="1400" b="1" dirty="0" err="1" smtClean="0"/>
              <a:t>되어</a:t>
            </a:r>
            <a:r>
              <a:rPr lang="ko-KR" altLang="en-US" sz="1400" b="1" dirty="0" smtClean="0"/>
              <a:t> 있어야 합니다</a:t>
            </a:r>
            <a:r>
              <a:rPr lang="en-US" altLang="ko-KR" sz="1400" b="1" dirty="0" smtClean="0"/>
              <a:t>.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305"/>
          <a:stretch/>
        </p:blipFill>
        <p:spPr bwMode="auto">
          <a:xfrm>
            <a:off x="5645309" y="1808489"/>
            <a:ext cx="2808312" cy="14044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30" name="직선 화살표 연결선 29"/>
          <p:cNvCxnSpPr/>
          <p:nvPr/>
        </p:nvCxnSpPr>
        <p:spPr>
          <a:xfrm flipH="1" flipV="1">
            <a:off x="3773821" y="2490279"/>
            <a:ext cx="1871488" cy="2617"/>
          </a:xfrm>
          <a:prstGeom prst="straightConnector1">
            <a:avLst/>
          </a:prstGeom>
          <a:noFill/>
          <a:ln>
            <a:solidFill>
              <a:srgbClr val="FF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2" name="한쪽 모서리가 잘린 사각형 21"/>
          <p:cNvSpPr/>
          <p:nvPr/>
        </p:nvSpPr>
        <p:spPr>
          <a:xfrm>
            <a:off x="2000672" y="3140968"/>
            <a:ext cx="2016223" cy="344397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/>
              <a:t>SCHEDULE SERVER</a:t>
            </a:r>
            <a:endParaRPr lang="ko-KR" altLang="en-US" sz="1400" b="1" dirty="0"/>
          </a:p>
        </p:txBody>
      </p:sp>
      <p:pic>
        <p:nvPicPr>
          <p:cNvPr id="23" name="Picture 2" descr="D:\011_designed_source\06_ahnlab_source\04_ICON\01_server\01_basic_server.png">
            <a:extLst>
              <a:ext uri="{FF2B5EF4-FFF2-40B4-BE49-F238E27FC236}">
                <a16:creationId xmlns:a16="http://schemas.microsoft.com/office/drawing/2014/main" id="{EADDFCB7-D90B-4A9B-BA06-D7F42ED579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96816" y="2064977"/>
            <a:ext cx="477005" cy="1003983"/>
          </a:xfrm>
          <a:prstGeom prst="rect">
            <a:avLst/>
          </a:prstGeom>
          <a:noFill/>
        </p:spPr>
      </p:pic>
      <p:grpSp>
        <p:nvGrpSpPr>
          <p:cNvPr id="36" name="그룹 35"/>
          <p:cNvGrpSpPr/>
          <p:nvPr/>
        </p:nvGrpSpPr>
        <p:grpSpPr>
          <a:xfrm>
            <a:off x="2000672" y="2122318"/>
            <a:ext cx="613568" cy="946642"/>
            <a:chOff x="2144688" y="2228830"/>
            <a:chExt cx="613568" cy="946642"/>
          </a:xfrm>
        </p:grpSpPr>
        <p:pic>
          <p:nvPicPr>
            <p:cNvPr id="35" name="Picture 5" descr="\\ahndisk\Dept\팀폴더\세일즈마케팅팀\AISF_2011_발표자료_최종전달본\디자인수정\ICON\General\Database.png">
              <a:extLst>
                <a:ext uri="{FF2B5EF4-FFF2-40B4-BE49-F238E27FC236}">
                  <a16:creationId xmlns:a16="http://schemas.microsoft.com/office/drawing/2014/main" id="{F14681BE-AB0A-4408-BCF7-9E46563414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144688" y="2228830"/>
              <a:ext cx="581453" cy="676275"/>
            </a:xfrm>
            <a:prstGeom prst="rect">
              <a:avLst/>
            </a:prstGeom>
            <a:noFill/>
          </p:spPr>
        </p:pic>
        <p:sp>
          <p:nvSpPr>
            <p:cNvPr id="34" name="TextBox 33"/>
            <p:cNvSpPr txBox="1"/>
            <p:nvPr/>
          </p:nvSpPr>
          <p:spPr>
            <a:xfrm>
              <a:off x="2254200" y="2898473"/>
              <a:ext cx="5040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 smtClean="0"/>
                <a:t>H2</a:t>
              </a:r>
              <a:endParaRPr lang="ko-KR" altLang="en-US" sz="1200" b="1" dirty="0"/>
            </a:p>
          </p:txBody>
        </p:sp>
      </p:grpSp>
      <p:cxnSp>
        <p:nvCxnSpPr>
          <p:cNvPr id="38" name="꺾인 연결선 37"/>
          <p:cNvCxnSpPr/>
          <p:nvPr/>
        </p:nvCxnSpPr>
        <p:spPr>
          <a:xfrm>
            <a:off x="2581584" y="2460455"/>
            <a:ext cx="701410" cy="106513"/>
          </a:xfrm>
          <a:prstGeom prst="bentConnector3">
            <a:avLst/>
          </a:prstGeom>
          <a:noFill/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8" name="TextBox 57"/>
          <p:cNvSpPr txBox="1"/>
          <p:nvPr/>
        </p:nvSpPr>
        <p:spPr>
          <a:xfrm>
            <a:off x="4304928" y="2204864"/>
            <a:ext cx="10150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1. </a:t>
            </a:r>
            <a:r>
              <a:rPr lang="ko-KR" altLang="en-US" sz="1000" b="1" dirty="0" smtClean="0"/>
              <a:t>스케줄 등록</a:t>
            </a:r>
            <a:endParaRPr lang="ko-KR" altLang="en-US" sz="10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2504728" y="2133197"/>
            <a:ext cx="8162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2</a:t>
            </a:r>
            <a:r>
              <a:rPr lang="en-US" altLang="ko-KR" sz="1000" b="1" smtClean="0"/>
              <a:t>. </a:t>
            </a:r>
            <a:r>
              <a:rPr lang="en-US" altLang="ko-KR" sz="1000" b="1" dirty="0" smtClean="0"/>
              <a:t>DB </a:t>
            </a:r>
            <a:r>
              <a:rPr lang="ko-KR" altLang="en-US" sz="1000" b="1" dirty="0" smtClean="0"/>
              <a:t>적재</a:t>
            </a:r>
            <a:endParaRPr lang="ko-KR" altLang="en-US" sz="10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4266421" y="4491535"/>
            <a:ext cx="10230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3. </a:t>
            </a:r>
            <a:r>
              <a:rPr lang="ko-KR" altLang="en-US" sz="1000" b="1" dirty="0" smtClean="0"/>
              <a:t>스케줄 실행</a:t>
            </a:r>
            <a:endParaRPr lang="ko-KR" altLang="en-US" sz="1000" b="1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5623" y="3736652"/>
            <a:ext cx="2818240" cy="12765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8196" name="꺾인 연결선 8195"/>
          <p:cNvCxnSpPr>
            <a:stCxn id="23" idx="3"/>
          </p:cNvCxnSpPr>
          <p:nvPr/>
        </p:nvCxnSpPr>
        <p:spPr>
          <a:xfrm>
            <a:off x="3773821" y="2566969"/>
            <a:ext cx="1871488" cy="1807945"/>
          </a:xfrm>
          <a:prstGeom prst="bentConnector3">
            <a:avLst/>
          </a:prstGeom>
          <a:noFill/>
          <a:ln>
            <a:solidFill>
              <a:srgbClr val="FF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21376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925" y="50803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설치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2560" y="1484784"/>
            <a:ext cx="12808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1. MTX_JCM.</a:t>
            </a:r>
            <a:endParaRPr lang="ko-KR" alt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600" y="2708920"/>
            <a:ext cx="720080" cy="823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꺾인 연결선 8"/>
          <p:cNvCxnSpPr>
            <a:stCxn id="1026" idx="3"/>
            <a:endCxn id="17" idx="1"/>
          </p:cNvCxnSpPr>
          <p:nvPr/>
        </p:nvCxnSpPr>
        <p:spPr>
          <a:xfrm flipV="1">
            <a:off x="2072680" y="2981803"/>
            <a:ext cx="1001120" cy="138943"/>
          </a:xfrm>
          <a:prstGeom prst="bentConnector3">
            <a:avLst/>
          </a:prstGeom>
          <a:noFill/>
          <a:ln>
            <a:solidFill>
              <a:srgbClr val="FF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6" name="그룹 15"/>
          <p:cNvGrpSpPr/>
          <p:nvPr/>
        </p:nvGrpSpPr>
        <p:grpSpPr>
          <a:xfrm>
            <a:off x="3073800" y="1837225"/>
            <a:ext cx="4831528" cy="2527879"/>
            <a:chOff x="704528" y="3717032"/>
            <a:chExt cx="4831528" cy="2527879"/>
          </a:xfrm>
        </p:grpSpPr>
        <p:pic>
          <p:nvPicPr>
            <p:cNvPr id="17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36" t="1230" r="28710" b="-1230"/>
            <a:stretch/>
          </p:blipFill>
          <p:spPr bwMode="auto">
            <a:xfrm>
              <a:off x="704528" y="4141530"/>
              <a:ext cx="2605382" cy="14401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20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8222" y="3717032"/>
              <a:ext cx="1907834" cy="25278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1" name="직사각형 20"/>
            <p:cNvSpPr/>
            <p:nvPr/>
          </p:nvSpPr>
          <p:spPr>
            <a:xfrm>
              <a:off x="963683" y="4558967"/>
              <a:ext cx="357480" cy="17727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3765849" y="5196132"/>
              <a:ext cx="937694" cy="17727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3" name="꺾인 연결선 22"/>
            <p:cNvCxnSpPr>
              <a:stCxn id="21" idx="3"/>
              <a:endCxn id="22" idx="1"/>
            </p:cNvCxnSpPr>
            <p:nvPr/>
          </p:nvCxnSpPr>
          <p:spPr>
            <a:xfrm>
              <a:off x="1321163" y="4647606"/>
              <a:ext cx="2444686" cy="637165"/>
            </a:xfrm>
            <a:prstGeom prst="bentConnector3">
              <a:avLst/>
            </a:prstGeom>
            <a:noFill/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1042282" y="4941168"/>
            <a:ext cx="786792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Window Server</a:t>
            </a:r>
            <a:r>
              <a:rPr lang="ko-KR" altLang="en-US" sz="1400" b="1" dirty="0" smtClean="0"/>
              <a:t>의 경우 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start.cmd</a:t>
            </a:r>
            <a:r>
              <a:rPr lang="ko-KR" altLang="en-US" sz="1400" b="1" dirty="0" smtClean="0"/>
              <a:t>를 통해 실행하며</a:t>
            </a:r>
            <a:r>
              <a:rPr lang="en-US" altLang="ko-KR" sz="1400" b="1" dirty="0" smtClean="0"/>
              <a:t>, </a:t>
            </a:r>
            <a:r>
              <a:rPr lang="ko-KR" altLang="en-US" sz="1400" b="1" dirty="0"/>
              <a:t>윈도우 서비스에 등록하여 사용할 수 </a:t>
            </a:r>
            <a:r>
              <a:rPr lang="ko-KR" altLang="en-US" sz="1400" b="1" dirty="0" smtClean="0"/>
              <a:t>있다</a:t>
            </a:r>
            <a:r>
              <a:rPr lang="en-US" altLang="ko-KR" sz="1400" b="1" dirty="0" smtClean="0"/>
              <a:t>.</a:t>
            </a:r>
          </a:p>
          <a:p>
            <a:r>
              <a:rPr lang="en-US" altLang="ko-KR" sz="1400" b="1" dirty="0" smtClean="0"/>
              <a:t>Linux Server</a:t>
            </a:r>
            <a:r>
              <a:rPr lang="ko-KR" altLang="en-US" sz="1400" b="1" dirty="0" smtClean="0"/>
              <a:t>의 경우 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start.sh</a:t>
            </a:r>
            <a:r>
              <a:rPr lang="ko-KR" altLang="en-US" sz="1400" b="1" dirty="0" smtClean="0"/>
              <a:t>를 통해 실행한다</a:t>
            </a:r>
            <a:r>
              <a:rPr lang="en-US" altLang="ko-KR" sz="1400" b="1" dirty="0"/>
              <a:t>. (Default Port: 9966)</a:t>
            </a:r>
            <a:endParaRPr lang="ko-KR" altLang="en-US" sz="1400" b="1" dirty="0"/>
          </a:p>
          <a:p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5339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925" y="50803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설치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1136576" y="1700808"/>
            <a:ext cx="7137725" cy="4032448"/>
            <a:chOff x="313551" y="1412776"/>
            <a:chExt cx="7137725" cy="4032448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925" y="1412776"/>
              <a:ext cx="7127351" cy="403244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4" name="직사각형 3"/>
            <p:cNvSpPr/>
            <p:nvPr/>
          </p:nvSpPr>
          <p:spPr>
            <a:xfrm>
              <a:off x="313551" y="2132856"/>
              <a:ext cx="1185965" cy="17727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6905003" y="2183036"/>
              <a:ext cx="542359" cy="14968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3174259" y="4126516"/>
              <a:ext cx="2687326" cy="12514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460444" y="5929535"/>
            <a:ext cx="40703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smtClean="0"/>
              <a:t>사용자에게 </a:t>
            </a:r>
            <a:r>
              <a:rPr lang="ko-KR" altLang="en-US" sz="1400" b="1"/>
              <a:t>스케줄 그룹 </a:t>
            </a:r>
            <a:r>
              <a:rPr lang="en-US" altLang="ko-KR" sz="1400" b="1" smtClean="0"/>
              <a:t>SU </a:t>
            </a:r>
            <a:r>
              <a:rPr lang="ko-KR" altLang="en-US" sz="1400" b="1" dirty="0" smtClean="0"/>
              <a:t>권한을 부여합니다</a:t>
            </a:r>
            <a:r>
              <a:rPr lang="en-US" altLang="ko-KR" sz="1400" b="1" dirty="0" smtClean="0"/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92560" y="1268760"/>
            <a:ext cx="1404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2. </a:t>
            </a:r>
            <a:r>
              <a:rPr lang="ko-KR" altLang="en-US" sz="1400" b="1" dirty="0" smtClean="0"/>
              <a:t>사용자 등록</a:t>
            </a:r>
            <a:r>
              <a:rPr lang="en-US" altLang="ko-KR" sz="1400" b="1" dirty="0" smtClean="0"/>
              <a:t>.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0458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925" y="50803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설치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1914622" y="1514625"/>
            <a:ext cx="5684134" cy="2778471"/>
            <a:chOff x="1914622" y="2204864"/>
            <a:chExt cx="5684134" cy="2778471"/>
          </a:xfrm>
        </p:grpSpPr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8664" y="2204864"/>
              <a:ext cx="5670092" cy="277847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5" name="직사각형 14"/>
            <p:cNvSpPr/>
            <p:nvPr/>
          </p:nvSpPr>
          <p:spPr>
            <a:xfrm>
              <a:off x="1914622" y="4540607"/>
              <a:ext cx="1453163" cy="15767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 flipV="1">
              <a:off x="3656856" y="4149080"/>
              <a:ext cx="3941900" cy="14401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070046" y="4993431"/>
            <a:ext cx="77659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/>
              <a:t>관리자페이지에서 </a:t>
            </a:r>
            <a:r>
              <a:rPr lang="en-US" altLang="ko-KR" sz="1400" b="1" dirty="0" smtClean="0"/>
              <a:t>[</a:t>
            </a:r>
            <a:r>
              <a:rPr lang="ko-KR" altLang="en-US" sz="1400" b="1" dirty="0" smtClean="0"/>
              <a:t>시스템 옵션</a:t>
            </a:r>
            <a:r>
              <a:rPr lang="en-US" altLang="ko-KR" sz="1400" b="1" dirty="0" smtClean="0"/>
              <a:t>]</a:t>
            </a:r>
            <a:r>
              <a:rPr lang="ko-KR" altLang="en-US" sz="1400" b="1" dirty="0" smtClean="0"/>
              <a:t>에서 </a:t>
            </a:r>
            <a:r>
              <a:rPr lang="en-US" altLang="ko-KR" sz="1400" b="1" dirty="0" smtClean="0"/>
              <a:t>MTX_JCM_URL</a:t>
            </a:r>
            <a:r>
              <a:rPr lang="ko-KR" altLang="en-US" sz="1400" b="1" dirty="0" smtClean="0"/>
              <a:t>에 설치한 스케줄러의</a:t>
            </a:r>
            <a:r>
              <a:rPr lang="en-US" altLang="ko-KR" sz="1400" b="1" dirty="0"/>
              <a:t> </a:t>
            </a:r>
            <a:r>
              <a:rPr lang="en-US" altLang="ko-KR" sz="1400" b="1" dirty="0" smtClean="0"/>
              <a:t>IP</a:t>
            </a:r>
            <a:r>
              <a:rPr lang="ko-KR" altLang="en-US" sz="1400" b="1" dirty="0" smtClean="0"/>
              <a:t>를 입력합니다</a:t>
            </a:r>
            <a:r>
              <a:rPr lang="en-US" altLang="ko-KR" sz="1400" b="1" dirty="0" smtClean="0"/>
              <a:t>.</a:t>
            </a:r>
            <a:br>
              <a:rPr lang="en-US" altLang="ko-KR" sz="1400" b="1" dirty="0" smtClean="0"/>
            </a:br>
            <a:r>
              <a:rPr lang="en-US" altLang="ko-KR" sz="1400" b="1" dirty="0"/>
              <a:t>(</a:t>
            </a:r>
            <a:r>
              <a:rPr lang="en-US" altLang="ko-KR" sz="1400" b="1" dirty="0">
                <a:solidFill>
                  <a:srgbClr val="FF0000"/>
                </a:solidFill>
              </a:rPr>
              <a:t>DEFAULT 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PORT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는 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9966</a:t>
            </a:r>
            <a:r>
              <a:rPr lang="ko-KR" altLang="en-US" sz="1400" b="1" dirty="0" smtClean="0"/>
              <a:t>이며</a:t>
            </a:r>
            <a:r>
              <a:rPr lang="en-US" altLang="ko-KR" sz="1400" b="1" dirty="0" smtClean="0"/>
              <a:t>, 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MATRIX SERVER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와 방화벽이 오픈</a:t>
            </a:r>
            <a:r>
              <a:rPr lang="ko-KR" altLang="en-US" sz="1400" b="1" dirty="0" smtClean="0"/>
              <a:t> 되어 있어야 합니다</a:t>
            </a:r>
            <a:r>
              <a:rPr lang="en-US" altLang="ko-KR" sz="1400" b="1" dirty="0" smtClean="0"/>
              <a:t>.) 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59678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925" y="50803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설치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0978" y="1556792"/>
            <a:ext cx="38646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smtClean="0"/>
              <a:t>* </a:t>
            </a:r>
            <a:r>
              <a:rPr lang="ko-KR" altLang="en-US" sz="1600" b="1" smtClean="0"/>
              <a:t>이메일</a:t>
            </a:r>
            <a:r>
              <a:rPr lang="ko-KR" altLang="en-US" sz="1400" b="1" smtClean="0"/>
              <a:t> </a:t>
            </a:r>
            <a:r>
              <a:rPr lang="ko-KR" altLang="en-US" sz="1400" b="1" dirty="0" smtClean="0"/>
              <a:t>사용 체크</a:t>
            </a:r>
            <a:endParaRPr lang="ko-KR" altLang="en-US" sz="1400" b="1" dirty="0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2"/>
          <a:srcRect r="44727"/>
          <a:stretch/>
        </p:blipFill>
        <p:spPr>
          <a:xfrm>
            <a:off x="1940792" y="2924944"/>
            <a:ext cx="6024416" cy="23595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632520" y="1988840"/>
            <a:ext cx="900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smtClean="0"/>
              <a:t>- </a:t>
            </a:r>
            <a:r>
              <a:rPr lang="ko-KR" altLang="en-US" sz="1400" b="1" smtClean="0"/>
              <a:t>스케줄 결과를 이메일로 받아보고자 하는 경우</a:t>
            </a:r>
            <a:endParaRPr lang="en-US" altLang="ko-KR" sz="1400" b="1" smtClean="0"/>
          </a:p>
          <a:p>
            <a:r>
              <a:rPr lang="en-US" altLang="ko-KR" sz="1400" b="1"/>
              <a:t> </a:t>
            </a:r>
            <a:r>
              <a:rPr lang="en-US" altLang="ko-KR" sz="1400" b="1" smtClean="0"/>
              <a:t>  MTX_USER_MAIL </a:t>
            </a:r>
            <a:r>
              <a:rPr lang="ko-KR" altLang="en-US" sz="1400" b="1" smtClean="0"/>
              <a:t>테이블에 메일주소</a:t>
            </a:r>
            <a:r>
              <a:rPr lang="en-US" altLang="ko-KR" sz="1400" b="1" smtClean="0"/>
              <a:t>(MAIL_ADDR)</a:t>
            </a:r>
            <a:r>
              <a:rPr lang="ko-KR" altLang="en-US" sz="1400" b="1" smtClean="0"/>
              <a:t> 및 </a:t>
            </a:r>
            <a:r>
              <a:rPr lang="en-US" altLang="ko-KR" sz="1400" b="1" smtClean="0"/>
              <a:t>MAIL </a:t>
            </a:r>
            <a:r>
              <a:rPr lang="ko-KR" altLang="en-US" sz="1400" b="1" smtClean="0"/>
              <a:t>사용유무 </a:t>
            </a:r>
            <a:r>
              <a:rPr lang="en-US" altLang="ko-KR" sz="1400" b="1" smtClean="0"/>
              <a:t>(MAILING_YN) </a:t>
            </a:r>
            <a:r>
              <a:rPr lang="ko-KR" altLang="en-US" sz="1400" b="1" smtClean="0"/>
              <a:t>을 입력하십시오</a:t>
            </a:r>
            <a:r>
              <a:rPr lang="en-US" altLang="ko-KR" sz="1400" b="1" smtClean="0"/>
              <a:t>.</a:t>
            </a:r>
            <a:endParaRPr lang="ko-KR" altLang="en-US" sz="1400" b="1" dirty="0" smtClean="0"/>
          </a:p>
        </p:txBody>
      </p:sp>
    </p:spTree>
    <p:extLst>
      <p:ext uri="{BB962C8B-B14F-4D97-AF65-F5344CB8AC3E}">
        <p14:creationId xmlns:p14="http://schemas.microsoft.com/office/powerpoint/2010/main" val="22393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925" y="508030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3. 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보고서 및 템플릿 추가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92560" y="1268760"/>
            <a:ext cx="2201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3. </a:t>
            </a:r>
            <a:r>
              <a:rPr lang="ko-KR" altLang="en-US" sz="1400" b="1" dirty="0" smtClean="0"/>
              <a:t>템플릿 및 보고서 추가</a:t>
            </a:r>
            <a:endParaRPr lang="ko-KR" altLang="en-US" sz="1400" dirty="0"/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6656" y="2276872"/>
            <a:ext cx="6124575" cy="6953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1334797" y="1910784"/>
            <a:ext cx="1565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err="1" smtClean="0"/>
              <a:t>Templete</a:t>
            </a: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보고서</a:t>
            </a:r>
            <a:endParaRPr lang="en-US" altLang="ko-KR" sz="1400" b="1" dirty="0" smtClean="0"/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6519" y="3876065"/>
            <a:ext cx="6096000" cy="5715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1334797" y="3518643"/>
            <a:ext cx="19255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/>
              <a:t>스케줄러 조회</a:t>
            </a: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보고서</a:t>
            </a:r>
            <a:endParaRPr lang="en-US" altLang="ko-KR" sz="1400" b="1" dirty="0" smtClean="0"/>
          </a:p>
        </p:txBody>
      </p:sp>
    </p:spTree>
    <p:extLst>
      <p:ext uri="{BB962C8B-B14F-4D97-AF65-F5344CB8AC3E}">
        <p14:creationId xmlns:p14="http://schemas.microsoft.com/office/powerpoint/2010/main" val="289335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noFill/>
        <a:ln>
          <a:solidFill>
            <a:srgbClr val="FF0000"/>
          </a:solidFill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10030</TotalTime>
  <Words>1298</Words>
  <Application>Microsoft Office PowerPoint</Application>
  <PresentationFormat>A4 용지(210x297mm)</PresentationFormat>
  <Paragraphs>213</Paragraphs>
  <Slides>25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31" baseType="lpstr">
      <vt:lpstr>HY견고딕</vt:lpstr>
      <vt:lpstr>나눔고딕 ExtraBold</vt:lpstr>
      <vt:lpstr>맑은 고딕</vt:lpstr>
      <vt:lpstr>Arial</vt:lpstr>
      <vt:lpstr>Courier New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이원희</dc:creator>
  <cp:lastModifiedBy>mkkim</cp:lastModifiedBy>
  <cp:revision>732</cp:revision>
  <dcterms:created xsi:type="dcterms:W3CDTF">2015-11-30T06:50:17Z</dcterms:created>
  <dcterms:modified xsi:type="dcterms:W3CDTF">2022-09-22T11:37:13Z</dcterms:modified>
</cp:coreProperties>
</file>