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</p:sldMasterIdLst>
  <p:notesMasterIdLst>
    <p:notesMasterId r:id="rId22"/>
  </p:notesMasterIdLst>
  <p:sldIdLst>
    <p:sldId id="257" r:id="rId2"/>
    <p:sldId id="258" r:id="rId3"/>
    <p:sldId id="264" r:id="rId4"/>
    <p:sldId id="270" r:id="rId5"/>
    <p:sldId id="271" r:id="rId6"/>
    <p:sldId id="273" r:id="rId7"/>
    <p:sldId id="272" r:id="rId8"/>
    <p:sldId id="274" r:id="rId9"/>
    <p:sldId id="275" r:id="rId10"/>
    <p:sldId id="276" r:id="rId11"/>
    <p:sldId id="288" r:id="rId12"/>
    <p:sldId id="277" r:id="rId13"/>
    <p:sldId id="278" r:id="rId14"/>
    <p:sldId id="280" r:id="rId15"/>
    <p:sldId id="279" r:id="rId16"/>
    <p:sldId id="281" r:id="rId17"/>
    <p:sldId id="282" r:id="rId18"/>
    <p:sldId id="283" r:id="rId19"/>
    <p:sldId id="284" r:id="rId20"/>
    <p:sldId id="26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C00000"/>
    <a:srgbClr val="000000"/>
    <a:srgbClr val="A91E24"/>
    <a:srgbClr val="7E20A8"/>
    <a:srgbClr val="79A100"/>
    <a:srgbClr val="00A4A9"/>
    <a:srgbClr val="AD1F25"/>
    <a:srgbClr val="005CA6"/>
    <a:srgbClr val="152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9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98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2024-02-06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2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BE8842F-C51A-4804-9AD4-EC5CCB747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985C3B4-A1A5-4C08-BCBC-71B1A0EA2B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1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audp.bimatrix.co.kr/pages/viewpage.action?pageId=79404727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 smtClean="0"/>
              <a:t>i</a:t>
            </a:r>
            <a:r>
              <a:rPr lang="en-US" altLang="ko-KR" dirty="0" smtClean="0"/>
              <a:t>-AUD </a:t>
            </a:r>
            <a:r>
              <a:rPr lang="ko-KR" altLang="en-US" dirty="0" smtClean="0"/>
              <a:t>스케줄러 </a:t>
            </a:r>
            <a:r>
              <a:rPr lang="ko-KR" altLang="en-US" dirty="0" smtClean="0"/>
              <a:t>등록 가이드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2024</a:t>
            </a:r>
            <a:r>
              <a:rPr lang="ko-KR" altLang="en-US" dirty="0" smtClean="0"/>
              <a:t>년 </a:t>
            </a:r>
            <a:r>
              <a:rPr lang="en-US" altLang="ko-KR" dirty="0"/>
              <a:t>1</a:t>
            </a:r>
            <a:r>
              <a:rPr lang="ko-KR" altLang="en-US" dirty="0"/>
              <a:t>월 </a:t>
            </a:r>
            <a:r>
              <a:rPr lang="ko-KR" altLang="en-US" dirty="0" smtClean="0"/>
              <a:t>배포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</a:t>
            </a:r>
            <a:r>
              <a:rPr lang="ko-KR" altLang="en-US" sz="1206" dirty="0" smtClean="0"/>
              <a:t>기술연구소</a:t>
            </a:r>
            <a:endParaRPr lang="en-US" altLang="ko-KR" sz="1206" dirty="0"/>
          </a:p>
          <a:p>
            <a:r>
              <a:rPr lang="en-US" altLang="ko-KR" sz="1206" dirty="0" smtClean="0"/>
              <a:t>2024. </a:t>
            </a:r>
            <a:r>
              <a:rPr lang="en-US" altLang="ko-KR" sz="1206" dirty="0"/>
              <a:t>01</a:t>
            </a:r>
            <a:endParaRPr lang="ko-KR" altLang="en-US" sz="1206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/>
          <a:srcRect r="44727"/>
          <a:stretch/>
        </p:blipFill>
        <p:spPr>
          <a:xfrm>
            <a:off x="457202" y="1874945"/>
            <a:ext cx="6024416" cy="2359530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tx1"/>
            </a:solidFill>
            <a:miter lim="800000"/>
          </a:ln>
          <a:effectLst/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이메일 사용 체크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메일 주소 등록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스케줄의 메일 발송 기능을 사용하고자 하는 경우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</a:p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MTX_USER_MAIL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테이블에 메일 주소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(MAIL_ADDR)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를 입력합니다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337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이메일 사용 체크 </a:t>
            </a:r>
            <a:r>
              <a:rPr lang="en-US" altLang="ko-KR" dirty="0"/>
              <a:t>– </a:t>
            </a:r>
            <a:r>
              <a:rPr lang="ko-KR" altLang="en-US" dirty="0" smtClean="0"/>
              <a:t>메일 서버 정보 설정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스케줄의 메일 발송 기능을 사용하고자 하는 경우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</a:p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MTX_USER_MAIL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테이블에 메일 주소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(MAIL_ADDR)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를 입력합니다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897222"/>
              </p:ext>
            </p:extLst>
          </p:nvPr>
        </p:nvGraphicFramePr>
        <p:xfrm>
          <a:off x="457201" y="3896224"/>
          <a:ext cx="8534444" cy="1501910"/>
        </p:xfrm>
        <a:graphic>
          <a:graphicData uri="http://schemas.openxmlformats.org/drawingml/2006/table">
            <a:tbl>
              <a:tblPr/>
              <a:tblGrid>
                <a:gridCol w="2788162">
                  <a:extLst>
                    <a:ext uri="{9D8B030D-6E8A-4147-A177-3AD203B41FA5}">
                      <a16:colId xmlns:a16="http://schemas.microsoft.com/office/drawing/2014/main" val="602439383"/>
                    </a:ext>
                  </a:extLst>
                </a:gridCol>
                <a:gridCol w="2238273">
                  <a:extLst>
                    <a:ext uri="{9D8B030D-6E8A-4147-A177-3AD203B41FA5}">
                      <a16:colId xmlns:a16="http://schemas.microsoft.com/office/drawing/2014/main" val="3048263956"/>
                    </a:ext>
                  </a:extLst>
                </a:gridCol>
                <a:gridCol w="3508009">
                  <a:extLst>
                    <a:ext uri="{9D8B030D-6E8A-4147-A177-3AD203B41FA5}">
                      <a16:colId xmlns:a16="http://schemas.microsoft.com/office/drawing/2014/main" val="1177858945"/>
                    </a:ext>
                  </a:extLst>
                </a:gridCol>
              </a:tblGrid>
              <a:tr h="30038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값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439481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MAIL_SMTP_PORT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서버 통신 포트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591947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MAIL_SMTP_PWD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연동 시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필요한 비밀번호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1306183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MAIL_SMTP_SERVER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서버 주소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056319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MAIL_SMTP_USER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연동 시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필요한 아이디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59147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74" y="1635307"/>
            <a:ext cx="10303133" cy="19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5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03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516962" y="2805270"/>
            <a:ext cx="5183479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smtClean="0">
                <a:solidFill>
                  <a:schemeClr val="bg1"/>
                </a:solidFill>
                <a:latin typeface="+mn-ea"/>
                <a:ea typeface="+mn-ea"/>
              </a:rPr>
              <a:t>보고서 및 템플릿 추가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331131" y="3663743"/>
            <a:ext cx="1555139" cy="83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템플릿 추가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보고서 추가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4510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템플릿 추가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보고서 및 템플릿 추가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공용 폴더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&gt; System Template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아래 해당 </a:t>
            </a:r>
            <a:r>
              <a:rPr lang="en-US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Templete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보고서를 열어 원하는 경로에 다른 이름으로 저장합니다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altLang="ko-KR" sz="1200" dirty="0" smtClean="0">
                <a:solidFill>
                  <a:srgbClr val="FF0000"/>
                </a:solidFill>
              </a:rPr>
              <a:t>(</a:t>
            </a:r>
            <a:r>
              <a:rPr lang="ko-KR" altLang="en-US" sz="1200" dirty="0">
                <a:solidFill>
                  <a:srgbClr val="FF0000"/>
                </a:solidFill>
              </a:rPr>
              <a:t>내 폴더 제외</a:t>
            </a:r>
            <a:r>
              <a:rPr lang="en-US" altLang="ko-KR" sz="12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ko-KR" altLang="en-US" sz="1200" dirty="0" smtClean="0">
                <a:solidFill>
                  <a:srgbClr val="FF0000"/>
                </a:solidFill>
              </a:rPr>
              <a:t>기본 포함 경로</a:t>
            </a:r>
            <a:r>
              <a:rPr lang="en-US" altLang="ko-KR" sz="1200" dirty="0" smtClean="0">
                <a:solidFill>
                  <a:srgbClr val="FF0000"/>
                </a:solidFill>
              </a:rPr>
              <a:t>: {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보고서경로</a:t>
            </a:r>
            <a:r>
              <a:rPr lang="en-US" altLang="ko-KR" sz="1200" dirty="0" smtClean="0">
                <a:solidFill>
                  <a:srgbClr val="FF0000"/>
                </a:solidFill>
              </a:rPr>
              <a:t>}/SYSTEM_TEMPLATE/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3919B2B-C194-7611-FDA3-8ECA06215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2449702"/>
            <a:ext cx="6305481" cy="34050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E3E97AB-C7CA-F6B7-5FE4-86CBFC641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553" y="2910085"/>
            <a:ext cx="4818902" cy="26144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5595553" y="2910085"/>
            <a:ext cx="988400" cy="1619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4"/>
          <a:srcRect t="5921" b="15174"/>
          <a:stretch/>
        </p:blipFill>
        <p:spPr>
          <a:xfrm>
            <a:off x="457202" y="1600624"/>
            <a:ext cx="6124575" cy="5486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48381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템플릿 추가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보고서 및 템플릿 추가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관리자 페이지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 [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템플릿 관리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]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에서 신규로 스케줄 템플릿을 추가합니다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641157"/>
            <a:ext cx="8401767" cy="44282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457202" y="3575103"/>
            <a:ext cx="1396536" cy="198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7135093" y="1956893"/>
            <a:ext cx="446114" cy="1711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521" y="2360765"/>
            <a:ext cx="5392939" cy="3708658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4658084" y="3790604"/>
            <a:ext cx="3954375" cy="3241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0120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보고서 추가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보고서 및 템플릿 추가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개인별 스케줄 목록 조회 보고서를 사용자가 권한을 가진 폴더에 저장합니다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z="1200" dirty="0" smtClean="0">
                <a:solidFill>
                  <a:srgbClr val="FF0000"/>
                </a:solidFill>
              </a:rPr>
              <a:t>기본 포함 경로</a:t>
            </a:r>
            <a:r>
              <a:rPr lang="en-US" altLang="ko-KR" sz="1200" dirty="0">
                <a:solidFill>
                  <a:srgbClr val="FF0000"/>
                </a:solidFill>
              </a:rPr>
              <a:t>: {</a:t>
            </a:r>
            <a:r>
              <a:rPr lang="ko-KR" altLang="en-US" sz="1200" dirty="0" err="1">
                <a:solidFill>
                  <a:srgbClr val="FF0000"/>
                </a:solidFill>
              </a:rPr>
              <a:t>보고서경로</a:t>
            </a:r>
            <a:r>
              <a:rPr lang="en-US" altLang="ko-KR" sz="1200" dirty="0">
                <a:solidFill>
                  <a:srgbClr val="FF0000"/>
                </a:solidFill>
              </a:rPr>
              <a:t>}/ADM_REPORTS/</a:t>
            </a:r>
            <a:r>
              <a:rPr lang="en-US" altLang="ko-KR" sz="1200" dirty="0" err="1">
                <a:solidFill>
                  <a:srgbClr val="FF0000"/>
                </a:solidFill>
              </a:rPr>
              <a:t>PORTAL_SCHE_LIST.mstd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2"/>
          <a:srcRect b="8346"/>
          <a:stretch/>
        </p:blipFill>
        <p:spPr>
          <a:xfrm>
            <a:off x="457202" y="1647552"/>
            <a:ext cx="6094712" cy="2474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3"/>
          <a:srcRect l="-50"/>
          <a:stretch/>
        </p:blipFill>
        <p:spPr>
          <a:xfrm>
            <a:off x="457202" y="2022804"/>
            <a:ext cx="7408968" cy="4427871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995647" y="3184915"/>
            <a:ext cx="4346964" cy="2359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6913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04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516962" y="2805270"/>
            <a:ext cx="5183479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스케줄 등록 및 조회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77380"/>
            <a:ext cx="3033714" cy="1200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스케줄 보고서 생성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스케줄 등록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스케줄 이력 조회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1577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스케줄 보고서 생성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>
          <a:xfrm>
            <a:off x="5729119" y="5007174"/>
            <a:ext cx="496126" cy="24938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스케줄 등록 및 조회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200" dirty="0">
                <a:solidFill>
                  <a:srgbClr val="595959"/>
                </a:solidFill>
              </a:rPr>
              <a:t>[</a:t>
            </a:r>
            <a:r>
              <a:rPr lang="en-US" altLang="ko-KR" sz="1200" dirty="0" err="1">
                <a:solidFill>
                  <a:srgbClr val="595959"/>
                </a:solidFill>
              </a:rPr>
              <a:t>i</a:t>
            </a:r>
            <a:r>
              <a:rPr lang="en-US" altLang="ko-KR" sz="1200" dirty="0">
                <a:solidFill>
                  <a:srgbClr val="595959"/>
                </a:solidFill>
              </a:rPr>
              <a:t>-META] </a:t>
            </a:r>
            <a:r>
              <a:rPr lang="en-US" altLang="ko-KR" sz="1200" dirty="0" smtClean="0">
                <a:solidFill>
                  <a:srgbClr val="595959"/>
                </a:solidFill>
              </a:rPr>
              <a:t>&gt; [</a:t>
            </a:r>
            <a:r>
              <a:rPr lang="ko-KR" altLang="en-US" sz="1200" dirty="0">
                <a:solidFill>
                  <a:srgbClr val="595959"/>
                </a:solidFill>
              </a:rPr>
              <a:t>데이터 가져오기</a:t>
            </a:r>
            <a:r>
              <a:rPr lang="en-US" altLang="ko-KR" sz="1200" dirty="0">
                <a:solidFill>
                  <a:srgbClr val="595959"/>
                </a:solidFill>
              </a:rPr>
              <a:t>]</a:t>
            </a:r>
            <a:r>
              <a:rPr lang="ko-KR" altLang="en-US" sz="1200" dirty="0">
                <a:solidFill>
                  <a:srgbClr val="595959"/>
                </a:solidFill>
              </a:rPr>
              <a:t> 에서 </a:t>
            </a:r>
            <a:r>
              <a:rPr lang="en-US" altLang="ko-KR" sz="1200" dirty="0">
                <a:solidFill>
                  <a:srgbClr val="595959"/>
                </a:solidFill>
              </a:rPr>
              <a:t>Schedule Template</a:t>
            </a:r>
            <a:r>
              <a:rPr lang="ko-KR" altLang="en-US" sz="1200" dirty="0">
                <a:solidFill>
                  <a:srgbClr val="595959"/>
                </a:solidFill>
              </a:rPr>
              <a:t>를 선택하여 배치한 후 </a:t>
            </a:r>
            <a:r>
              <a:rPr lang="en-US" altLang="ko-KR" sz="1200" dirty="0" smtClean="0">
                <a:solidFill>
                  <a:srgbClr val="595959"/>
                </a:solidFill>
              </a:rPr>
              <a:t>[</a:t>
            </a:r>
            <a:r>
              <a:rPr lang="ko-KR" altLang="en-US" sz="1200" dirty="0" smtClean="0">
                <a:solidFill>
                  <a:srgbClr val="595959"/>
                </a:solidFill>
              </a:rPr>
              <a:t>확인</a:t>
            </a:r>
            <a:r>
              <a:rPr lang="en-US" altLang="ko-KR" sz="1200" dirty="0" smtClean="0">
                <a:solidFill>
                  <a:srgbClr val="595959"/>
                </a:solidFill>
              </a:rPr>
              <a:t>]</a:t>
            </a:r>
            <a:r>
              <a:rPr lang="ko-KR" altLang="en-US" sz="1200" dirty="0" smtClean="0">
                <a:solidFill>
                  <a:srgbClr val="595959"/>
                </a:solidFill>
              </a:rPr>
              <a:t>을 </a:t>
            </a:r>
            <a:r>
              <a:rPr lang="ko-KR" altLang="en-US" sz="1200" dirty="0">
                <a:solidFill>
                  <a:srgbClr val="595959"/>
                </a:solidFill>
              </a:rPr>
              <a:t>클릭합니다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200" dirty="0">
                <a:solidFill>
                  <a:srgbClr val="595959"/>
                </a:solidFill>
              </a:rPr>
              <a:t>생성된 </a:t>
            </a:r>
            <a:r>
              <a:rPr lang="en-US" altLang="ko-KR" sz="1200" dirty="0" err="1">
                <a:solidFill>
                  <a:srgbClr val="595959"/>
                </a:solidFill>
              </a:rPr>
              <a:t>i</a:t>
            </a:r>
            <a:r>
              <a:rPr lang="en-US" altLang="ko-KR" sz="1200" dirty="0">
                <a:solidFill>
                  <a:srgbClr val="595959"/>
                </a:solidFill>
              </a:rPr>
              <a:t>-AUD </a:t>
            </a:r>
            <a:r>
              <a:rPr lang="ko-KR" altLang="en-US" sz="1200" dirty="0">
                <a:solidFill>
                  <a:srgbClr val="595959"/>
                </a:solidFill>
              </a:rPr>
              <a:t>보고서 우측 </a:t>
            </a:r>
            <a:r>
              <a:rPr lang="ko-KR" altLang="en-US" sz="1200" dirty="0" smtClean="0">
                <a:solidFill>
                  <a:srgbClr val="595959"/>
                </a:solidFill>
              </a:rPr>
              <a:t>상단 </a:t>
            </a:r>
            <a:r>
              <a:rPr lang="en-US" altLang="ko-KR" sz="1200" dirty="0">
                <a:solidFill>
                  <a:srgbClr val="595959"/>
                </a:solidFill>
              </a:rPr>
              <a:t>Schedule </a:t>
            </a:r>
            <a:r>
              <a:rPr lang="ko-KR" altLang="en-US" sz="1200" dirty="0">
                <a:solidFill>
                  <a:srgbClr val="595959"/>
                </a:solidFill>
              </a:rPr>
              <a:t>옵션 팝업 버튼을 </a:t>
            </a:r>
            <a:r>
              <a:rPr lang="ko-KR" altLang="en-US" sz="1200" dirty="0" smtClean="0">
                <a:solidFill>
                  <a:srgbClr val="595959"/>
                </a:solidFill>
              </a:rPr>
              <a:t>눌러 </a:t>
            </a:r>
            <a:r>
              <a:rPr lang="ko-KR" altLang="en-US" sz="1200" dirty="0">
                <a:solidFill>
                  <a:srgbClr val="595959"/>
                </a:solidFill>
              </a:rPr>
              <a:t>스케줄 등록 시 </a:t>
            </a:r>
            <a:r>
              <a:rPr lang="ko-KR" altLang="en-US" sz="1200" dirty="0" smtClean="0">
                <a:solidFill>
                  <a:srgbClr val="595959"/>
                </a:solidFill>
              </a:rPr>
              <a:t>조회 </a:t>
            </a:r>
            <a:r>
              <a:rPr lang="ko-KR" altLang="en-US" sz="1200" dirty="0">
                <a:solidFill>
                  <a:srgbClr val="595959"/>
                </a:solidFill>
              </a:rPr>
              <a:t>조건 및 그리드가 </a:t>
            </a:r>
            <a:r>
              <a:rPr lang="en-US" altLang="ko-KR" sz="1200" dirty="0">
                <a:solidFill>
                  <a:srgbClr val="595959"/>
                </a:solidFill>
              </a:rPr>
              <a:t>Excel</a:t>
            </a:r>
            <a:r>
              <a:rPr lang="ko-KR" altLang="en-US" sz="1200" dirty="0">
                <a:solidFill>
                  <a:srgbClr val="595959"/>
                </a:solidFill>
              </a:rPr>
              <a:t>로 </a:t>
            </a:r>
            <a:r>
              <a:rPr lang="ko-KR" altLang="en-US" sz="1200" dirty="0" smtClean="0">
                <a:solidFill>
                  <a:srgbClr val="595959"/>
                </a:solidFill>
              </a:rPr>
              <a:t>내보내기되는 </a:t>
            </a:r>
            <a:r>
              <a:rPr lang="ko-KR" altLang="en-US" sz="1200" dirty="0">
                <a:solidFill>
                  <a:srgbClr val="595959"/>
                </a:solidFill>
              </a:rPr>
              <a:t>위치를 지정합니다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  <a:r>
              <a:rPr lang="en-US" altLang="ko-KR" sz="1200" dirty="0"/>
              <a:t/>
            </a:r>
            <a:br>
              <a:rPr lang="en-US" altLang="ko-KR" sz="1200" dirty="0"/>
            </a:br>
            <a:r>
              <a:rPr lang="en-US" altLang="ko-KR" sz="1200" dirty="0">
                <a:solidFill>
                  <a:srgbClr val="595959"/>
                </a:solidFill>
              </a:rPr>
              <a:t>※</a:t>
            </a:r>
            <a:r>
              <a:rPr lang="en-US" altLang="ko-KR" sz="1200" dirty="0"/>
              <a:t> </a:t>
            </a:r>
            <a:r>
              <a:rPr lang="en-US" altLang="ko-KR" sz="1200" dirty="0" smtClean="0">
                <a:solidFill>
                  <a:srgbClr val="FF0000"/>
                </a:solidFill>
              </a:rPr>
              <a:t>Calendar</a:t>
            </a:r>
            <a:r>
              <a:rPr lang="ko-KR" altLang="en-US" sz="1200" dirty="0">
                <a:solidFill>
                  <a:srgbClr val="FF0000"/>
                </a:solidFill>
              </a:rPr>
              <a:t>만 등록이 가능</a:t>
            </a:r>
            <a:r>
              <a:rPr lang="ko-KR" altLang="en-US" sz="1200" dirty="0">
                <a:solidFill>
                  <a:srgbClr val="595959"/>
                </a:solidFill>
              </a:rPr>
              <a:t>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 (ex. </a:t>
            </a:r>
            <a:r>
              <a:rPr lang="ko-KR" altLang="en-US" sz="1200" dirty="0" err="1" smtClean="0">
                <a:solidFill>
                  <a:srgbClr val="595959"/>
                </a:solidFill>
              </a:rPr>
              <a:t>수불일자</a:t>
            </a:r>
            <a:r>
              <a:rPr lang="en-US" altLang="ko-KR" sz="1200" dirty="0" smtClean="0">
                <a:solidFill>
                  <a:srgbClr val="595959"/>
                </a:solidFill>
              </a:rPr>
              <a:t>)</a:t>
            </a:r>
            <a:endParaRPr lang="en-US" altLang="ko-KR" sz="1200" dirty="0">
              <a:solidFill>
                <a:srgbClr val="595959"/>
              </a:solidFill>
            </a:endParaRPr>
          </a:p>
          <a:p>
            <a:r>
              <a:rPr lang="en-US" altLang="ko-KR" sz="1200" dirty="0"/>
              <a:t>         </a:t>
            </a:r>
            <a:r>
              <a:rPr lang="ko-KR" altLang="en-US" sz="1200" dirty="0">
                <a:solidFill>
                  <a:srgbClr val="595959"/>
                </a:solidFill>
              </a:rPr>
              <a:t>이외 </a:t>
            </a:r>
            <a:r>
              <a:rPr lang="ko-KR" altLang="en-US" sz="1200" dirty="0" smtClean="0">
                <a:solidFill>
                  <a:srgbClr val="595959"/>
                </a:solidFill>
              </a:rPr>
              <a:t>조회 조건은 </a:t>
            </a:r>
            <a:r>
              <a:rPr lang="en-US" altLang="ko-KR" sz="1200" dirty="0" err="1">
                <a:solidFill>
                  <a:srgbClr val="595959"/>
                </a:solidFill>
              </a:rPr>
              <a:t>i</a:t>
            </a:r>
            <a:r>
              <a:rPr lang="en-US" altLang="ko-KR" sz="1200" dirty="0">
                <a:solidFill>
                  <a:srgbClr val="595959"/>
                </a:solidFill>
              </a:rPr>
              <a:t>-AUD </a:t>
            </a:r>
            <a:r>
              <a:rPr lang="ko-KR" altLang="en-US" sz="1200" dirty="0">
                <a:solidFill>
                  <a:srgbClr val="595959"/>
                </a:solidFill>
              </a:rPr>
              <a:t>스케줄을 등록할 때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입력된 </a:t>
            </a:r>
            <a:r>
              <a:rPr lang="ko-KR" altLang="en-US" sz="1200" dirty="0" smtClean="0">
                <a:solidFill>
                  <a:srgbClr val="595959"/>
                </a:solidFill>
              </a:rPr>
              <a:t>조회 조건 </a:t>
            </a:r>
            <a:r>
              <a:rPr lang="ko-KR" altLang="en-US" sz="1200" dirty="0">
                <a:solidFill>
                  <a:srgbClr val="595959"/>
                </a:solidFill>
              </a:rPr>
              <a:t>컨트롤의 값을 </a:t>
            </a:r>
            <a:r>
              <a:rPr lang="ko-KR" altLang="en-US" sz="1200" dirty="0" smtClean="0">
                <a:solidFill>
                  <a:srgbClr val="595959"/>
                </a:solidFill>
              </a:rPr>
              <a:t>기준으로 동작합니다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  <a:r>
              <a:rPr lang="en-US" altLang="ko-KR" sz="1200" dirty="0"/>
              <a:t/>
            </a:r>
            <a:br>
              <a:rPr lang="en-US" altLang="ko-KR" sz="1200" dirty="0"/>
            </a:br>
            <a:r>
              <a:rPr lang="en-US" altLang="ko-KR" sz="1200" dirty="0"/>
              <a:t>     </a:t>
            </a:r>
            <a:r>
              <a:rPr lang="en-US" altLang="ko-KR" sz="1200" dirty="0" smtClean="0"/>
              <a:t>    </a:t>
            </a:r>
            <a:r>
              <a:rPr lang="en-US" altLang="ko-KR" sz="1200" dirty="0" smtClean="0">
                <a:solidFill>
                  <a:srgbClr val="595959"/>
                </a:solidFill>
              </a:rPr>
              <a:t>※</a:t>
            </a:r>
            <a:r>
              <a:rPr lang="en-US" altLang="ko-KR" sz="1200" dirty="0" smtClean="0"/>
              <a:t> </a:t>
            </a:r>
            <a:r>
              <a:rPr lang="ko-KR" altLang="en-US" sz="1200" dirty="0" err="1">
                <a:solidFill>
                  <a:srgbClr val="FF0000"/>
                </a:solidFill>
              </a:rPr>
              <a:t>조회조건</a:t>
            </a:r>
            <a:r>
              <a:rPr lang="ko-KR" altLang="en-US" sz="1200" dirty="0">
                <a:solidFill>
                  <a:srgbClr val="FF0000"/>
                </a:solidFill>
              </a:rPr>
              <a:t> 및 내보내기 옵션을 사용하지 않는 경우에도</a:t>
            </a:r>
            <a:r>
              <a:rPr lang="en-US" altLang="ko-KR" sz="1200" dirty="0">
                <a:solidFill>
                  <a:srgbClr val="FF0000"/>
                </a:solidFill>
              </a:rPr>
              <a:t> </a:t>
            </a:r>
            <a:r>
              <a:rPr lang="ko-KR" altLang="en-US" sz="1200" dirty="0">
                <a:solidFill>
                  <a:srgbClr val="FF0000"/>
                </a:solidFill>
              </a:rPr>
              <a:t>최초 </a:t>
            </a:r>
            <a:r>
              <a:rPr lang="en-US" altLang="ko-KR" sz="1200" dirty="0">
                <a:solidFill>
                  <a:srgbClr val="FF0000"/>
                </a:solidFill>
              </a:rPr>
              <a:t>1</a:t>
            </a:r>
            <a:r>
              <a:rPr lang="ko-KR" altLang="en-US" sz="1200" dirty="0">
                <a:solidFill>
                  <a:srgbClr val="FF0000"/>
                </a:solidFill>
              </a:rPr>
              <a:t>회 팝업을 열어 적용을 클릭 후 보고서를 저장해야 합니다</a:t>
            </a:r>
            <a:r>
              <a:rPr lang="en-US" altLang="ko-KR" sz="1200" dirty="0" smtClean="0">
                <a:solidFill>
                  <a:srgbClr val="FF0000"/>
                </a:solidFill>
              </a:rPr>
              <a:t>.</a:t>
            </a:r>
            <a:endParaRPr lang="ko-KR" altLang="en-US" sz="12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79D5A54-E14B-C520-FC88-44CD57C16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99" y="2475188"/>
            <a:ext cx="4773091" cy="2950202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015DDC5C-4DD9-5D04-D798-CB06795F1F32}"/>
              </a:ext>
            </a:extLst>
          </p:cNvPr>
          <p:cNvSpPr/>
          <p:nvPr/>
        </p:nvSpPr>
        <p:spPr>
          <a:xfrm>
            <a:off x="4124279" y="2924819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B97977D-67C9-EE71-5074-0EBBC23FA729}"/>
              </a:ext>
            </a:extLst>
          </p:cNvPr>
          <p:cNvSpPr/>
          <p:nvPr/>
        </p:nvSpPr>
        <p:spPr>
          <a:xfrm>
            <a:off x="4403518" y="5187698"/>
            <a:ext cx="3600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0AFF0B66-B267-A080-3624-94EC726F8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122" y="2475188"/>
            <a:ext cx="4056450" cy="33843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69AE7254-B78D-EDC6-2CC5-A0EC5C202B0B}"/>
              </a:ext>
            </a:extLst>
          </p:cNvPr>
          <p:cNvSpPr/>
          <p:nvPr/>
        </p:nvSpPr>
        <p:spPr>
          <a:xfrm>
            <a:off x="8825062" y="2475188"/>
            <a:ext cx="267768" cy="2160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D7985CB8-0D31-737D-245B-04B251E107D0}"/>
              </a:ext>
            </a:extLst>
          </p:cNvPr>
          <p:cNvCxnSpPr>
            <a:cxnSpLocks/>
            <a:stCxn id="16" idx="1"/>
            <a:endCxn id="18" idx="0"/>
          </p:cNvCxnSpPr>
          <p:nvPr/>
        </p:nvCxnSpPr>
        <p:spPr>
          <a:xfrm flipH="1">
            <a:off x="7283838" y="2583200"/>
            <a:ext cx="1541224" cy="169556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9B3C6D0-CEA6-185F-3780-237A6D2A225E}"/>
              </a:ext>
            </a:extLst>
          </p:cNvPr>
          <p:cNvSpPr/>
          <p:nvPr/>
        </p:nvSpPr>
        <p:spPr>
          <a:xfrm>
            <a:off x="5474846" y="2752756"/>
            <a:ext cx="3617984" cy="2980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094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스케줄 등록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스케줄 등록 및 조회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200" dirty="0">
                <a:solidFill>
                  <a:srgbClr val="595959"/>
                </a:solidFill>
              </a:rPr>
              <a:t>Portal</a:t>
            </a:r>
            <a:r>
              <a:rPr lang="ko-KR" altLang="en-US" sz="1200" dirty="0">
                <a:solidFill>
                  <a:srgbClr val="595959"/>
                </a:solidFill>
              </a:rPr>
              <a:t>에서 저장된 </a:t>
            </a:r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</a:t>
            </a:r>
            <a:r>
              <a:rPr lang="en-US" altLang="ko-KR" sz="1200" dirty="0">
                <a:solidFill>
                  <a:srgbClr val="595959"/>
                </a:solidFill>
              </a:rPr>
              <a:t> </a:t>
            </a:r>
            <a:r>
              <a:rPr lang="ko-KR" altLang="en-US" sz="1200" dirty="0" smtClean="0">
                <a:solidFill>
                  <a:srgbClr val="595959"/>
                </a:solidFill>
              </a:rPr>
              <a:t>보고서를 열면 </a:t>
            </a:r>
            <a:r>
              <a:rPr lang="ko-KR" altLang="en-US" sz="1200" dirty="0">
                <a:solidFill>
                  <a:srgbClr val="595959"/>
                </a:solidFill>
              </a:rPr>
              <a:t>우측 상단에 스케줄 등록 </a:t>
            </a:r>
            <a:r>
              <a:rPr lang="ko-KR" altLang="en-US" sz="1200" dirty="0" smtClean="0">
                <a:solidFill>
                  <a:srgbClr val="595959"/>
                </a:solidFill>
              </a:rPr>
              <a:t>버튼이 자동 생성됩니다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  <a:endParaRPr lang="ko-KR" altLang="en-US" sz="1200" dirty="0">
              <a:solidFill>
                <a:srgbClr val="595959"/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sz="1200" dirty="0">
                <a:solidFill>
                  <a:srgbClr val="595959"/>
                </a:solidFill>
              </a:rPr>
              <a:t>보고서 스케줄 등록 팝업에 </a:t>
            </a:r>
            <a:r>
              <a:rPr lang="ko-KR" altLang="en-US" sz="1200" dirty="0" err="1">
                <a:solidFill>
                  <a:srgbClr val="595959"/>
                </a:solidFill>
              </a:rPr>
              <a:t>스케줄명</a:t>
            </a:r>
            <a:r>
              <a:rPr lang="en-US" altLang="ko-KR" sz="1200" dirty="0">
                <a:solidFill>
                  <a:srgbClr val="595959"/>
                </a:solidFill>
              </a:rPr>
              <a:t>(unique), </a:t>
            </a:r>
            <a:r>
              <a:rPr lang="ko-KR" altLang="en-US" sz="1200" dirty="0">
                <a:solidFill>
                  <a:srgbClr val="595959"/>
                </a:solidFill>
              </a:rPr>
              <a:t>사용여부 활성화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스케줄 시간 설정</a:t>
            </a:r>
            <a:r>
              <a:rPr lang="en-US" altLang="ko-KR" sz="1200" dirty="0">
                <a:solidFill>
                  <a:srgbClr val="595959"/>
                </a:solidFill>
              </a:rPr>
              <a:t>(</a:t>
            </a:r>
            <a:r>
              <a:rPr lang="ko-KR" altLang="en-US" sz="1200" dirty="0">
                <a:solidFill>
                  <a:srgbClr val="595959"/>
                </a:solidFill>
              </a:rPr>
              <a:t>현재 시간 이후</a:t>
            </a:r>
            <a:r>
              <a:rPr lang="en-US" altLang="ko-KR" sz="1200" dirty="0">
                <a:solidFill>
                  <a:srgbClr val="595959"/>
                </a:solidFill>
              </a:rPr>
              <a:t>), </a:t>
            </a:r>
            <a:r>
              <a:rPr lang="ko-KR" altLang="en-US" sz="1200" dirty="0">
                <a:solidFill>
                  <a:srgbClr val="595959"/>
                </a:solidFill>
              </a:rPr>
              <a:t>실행 조회 조건</a:t>
            </a:r>
            <a:r>
              <a:rPr lang="en-US" altLang="ko-KR" sz="1200" dirty="0">
                <a:solidFill>
                  <a:srgbClr val="595959"/>
                </a:solidFill>
              </a:rPr>
              <a:t>(</a:t>
            </a:r>
            <a:r>
              <a:rPr lang="ko-KR" altLang="en-US" sz="1200" dirty="0">
                <a:solidFill>
                  <a:srgbClr val="595959"/>
                </a:solidFill>
              </a:rPr>
              <a:t>현재 직접입력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당일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전일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전전일 </a:t>
            </a:r>
            <a:r>
              <a:rPr lang="ko-KR" altLang="en-US" sz="1200" dirty="0" err="1">
                <a:solidFill>
                  <a:srgbClr val="595959"/>
                </a:solidFill>
              </a:rPr>
              <a:t>입력가능</a:t>
            </a:r>
            <a:r>
              <a:rPr lang="en-US" altLang="ko-KR" sz="1200" dirty="0">
                <a:solidFill>
                  <a:srgbClr val="595959"/>
                </a:solidFill>
              </a:rPr>
              <a:t>), </a:t>
            </a:r>
            <a:r>
              <a:rPr lang="ko-KR" altLang="en-US" sz="1200" dirty="0">
                <a:solidFill>
                  <a:srgbClr val="595959"/>
                </a:solidFill>
              </a:rPr>
              <a:t>메일 설정 등을 </a:t>
            </a:r>
            <a:r>
              <a:rPr lang="ko-KR" altLang="en-US" sz="1200" dirty="0" smtClean="0">
                <a:solidFill>
                  <a:srgbClr val="595959"/>
                </a:solidFill>
              </a:rPr>
              <a:t>입력 </a:t>
            </a:r>
            <a:r>
              <a:rPr lang="ko-KR" altLang="en-US" sz="1200" dirty="0">
                <a:solidFill>
                  <a:srgbClr val="595959"/>
                </a:solidFill>
              </a:rPr>
              <a:t>후 </a:t>
            </a:r>
            <a:r>
              <a:rPr lang="ko-KR" altLang="en-US" sz="1200" dirty="0" smtClean="0">
                <a:solidFill>
                  <a:srgbClr val="595959"/>
                </a:solidFill>
              </a:rPr>
              <a:t>저장합니다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200" dirty="0" smtClean="0">
                <a:solidFill>
                  <a:srgbClr val="595959"/>
                </a:solidFill>
              </a:rPr>
              <a:t>스케줄 등록 가이드 참고</a:t>
            </a:r>
            <a:r>
              <a:rPr lang="en-US" altLang="ko-KR" sz="1200" dirty="0" smtClean="0">
                <a:solidFill>
                  <a:srgbClr val="595959"/>
                </a:solidFill>
              </a:rPr>
              <a:t>: </a:t>
            </a:r>
            <a:r>
              <a:rPr lang="en-US" altLang="ko-KR" sz="1200" dirty="0" smtClean="0">
                <a:hlinkClick r:id="rId2"/>
              </a:rPr>
              <a:t>https://audp.bimatrix.co.kr/pages/viewpage.action?pageId=79404727</a:t>
            </a:r>
            <a:endParaRPr lang="ko-KR" altLang="en-US" sz="1200" dirty="0">
              <a:solidFill>
                <a:srgbClr val="595959"/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2" y="1921190"/>
            <a:ext cx="7948028" cy="41803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7482" y="2694079"/>
            <a:ext cx="4403614" cy="2990788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90126893-463C-BFC6-3BE0-013FD0C84D20}"/>
              </a:ext>
            </a:extLst>
          </p:cNvPr>
          <p:cNvSpPr/>
          <p:nvPr/>
        </p:nvSpPr>
        <p:spPr>
          <a:xfrm>
            <a:off x="8198452" y="2342337"/>
            <a:ext cx="202738" cy="1974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FBC0093F-97CF-B801-3D61-86BC113347C4}"/>
              </a:ext>
            </a:extLst>
          </p:cNvPr>
          <p:cNvCxnSpPr>
            <a:cxnSpLocks/>
          </p:cNvCxnSpPr>
          <p:nvPr/>
        </p:nvCxnSpPr>
        <p:spPr>
          <a:xfrm flipH="1">
            <a:off x="7381097" y="2539804"/>
            <a:ext cx="813315" cy="303149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CA38828A-1D2A-3565-0584-DE696BD68B6F}"/>
              </a:ext>
            </a:extLst>
          </p:cNvPr>
          <p:cNvSpPr/>
          <p:nvPr/>
        </p:nvSpPr>
        <p:spPr>
          <a:xfrm>
            <a:off x="2977482" y="2694078"/>
            <a:ext cx="4403614" cy="29907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6469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스케줄 이력 조회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스케줄 등록 및 조회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rgbClr val="595959"/>
                </a:solidFill>
              </a:rPr>
              <a:t>[</a:t>
            </a:r>
            <a:r>
              <a:rPr lang="ko-KR" altLang="en-US" sz="1200" dirty="0">
                <a:solidFill>
                  <a:srgbClr val="595959"/>
                </a:solidFill>
              </a:rPr>
              <a:t>개인별 스케줄 목록</a:t>
            </a:r>
            <a:r>
              <a:rPr lang="en-US" altLang="ko-KR" sz="1200" dirty="0">
                <a:solidFill>
                  <a:srgbClr val="595959"/>
                </a:solidFill>
              </a:rPr>
              <a:t>] </a:t>
            </a:r>
            <a:r>
              <a:rPr lang="ko-KR" altLang="en-US" sz="1200" dirty="0">
                <a:solidFill>
                  <a:srgbClr val="595959"/>
                </a:solidFill>
              </a:rPr>
              <a:t>보고서를 </a:t>
            </a:r>
            <a:r>
              <a:rPr lang="ko-KR" altLang="en-US" sz="1200" dirty="0" smtClean="0">
                <a:solidFill>
                  <a:srgbClr val="595959"/>
                </a:solidFill>
              </a:rPr>
              <a:t>열면 현재 등록된 스케줄</a:t>
            </a:r>
            <a:r>
              <a:rPr lang="en-US" altLang="ko-KR" sz="1200" dirty="0" smtClean="0">
                <a:solidFill>
                  <a:srgbClr val="595959"/>
                </a:solidFill>
              </a:rPr>
              <a:t> </a:t>
            </a:r>
            <a:r>
              <a:rPr lang="ko-KR" altLang="en-US" sz="1200" dirty="0">
                <a:solidFill>
                  <a:srgbClr val="595959"/>
                </a:solidFill>
              </a:rPr>
              <a:t>및 </a:t>
            </a:r>
            <a:r>
              <a:rPr lang="ko-KR" altLang="en-US" sz="1200" dirty="0" smtClean="0">
                <a:solidFill>
                  <a:srgbClr val="595959"/>
                </a:solidFill>
              </a:rPr>
              <a:t>실행 이력을 </a:t>
            </a:r>
            <a:r>
              <a:rPr lang="ko-KR" altLang="en-US" sz="1200" dirty="0">
                <a:solidFill>
                  <a:srgbClr val="595959"/>
                </a:solidFill>
              </a:rPr>
              <a:t>확인할 수 있습니다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551858"/>
            <a:ext cx="8806934" cy="42126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2100136" y="2487962"/>
            <a:ext cx="7164000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8E96E2B8-3CDC-AB0E-9853-EEF2E9CB48C0}"/>
              </a:ext>
            </a:extLst>
          </p:cNvPr>
          <p:cNvSpPr/>
          <p:nvPr/>
        </p:nvSpPr>
        <p:spPr>
          <a:xfrm>
            <a:off x="2100136" y="4035773"/>
            <a:ext cx="7164000" cy="2523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2462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3468954"/>
            <a:chOff x="2855228" y="2781507"/>
            <a:chExt cx="6715125" cy="3468954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스케줄러 소개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15252" y="2270224"/>
                <a:ext cx="314311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P4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설치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611101" y="2766447"/>
                <a:ext cx="318462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P7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보고서 및 템플릿 추가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530863" y="3260824"/>
                <a:ext cx="398700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P13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80"/>
              <a:ext cx="6715125" cy="399902"/>
              <a:chOff x="1214438" y="3744397"/>
              <a:chExt cx="6715125" cy="399901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04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스케줄 등록 및 조회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530863" y="3757047"/>
                <a:ext cx="398700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P17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>
              <a:off x="2855228" y="4859958"/>
              <a:ext cx="6715125" cy="399900"/>
              <a:chOff x="1214438" y="4238776"/>
              <a:chExt cx="6715125" cy="399899"/>
            </a:xfrm>
          </p:grpSpPr>
          <p:cxnSp>
            <p:nvCxnSpPr>
              <p:cNvPr id="62" name="직선 연결선 61"/>
              <p:cNvCxnSpPr/>
              <p:nvPr/>
            </p:nvCxnSpPr>
            <p:spPr>
              <a:xfrm>
                <a:off x="1214438" y="46386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1295400" y="4251424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05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695450" y="4238776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7770139" y="4251424"/>
                <a:ext cx="159424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6" name="그룹 65"/>
            <p:cNvGrpSpPr/>
            <p:nvPr/>
          </p:nvGrpSpPr>
          <p:grpSpPr>
            <a:xfrm>
              <a:off x="2855228" y="5356180"/>
              <a:ext cx="6715125" cy="399902"/>
              <a:chOff x="1214438" y="4734997"/>
              <a:chExt cx="6715125" cy="399901"/>
            </a:xfrm>
          </p:grpSpPr>
          <p:cxnSp>
            <p:nvCxnSpPr>
              <p:cNvPr id="67" name="직선 연결선 66"/>
              <p:cNvCxnSpPr/>
              <p:nvPr/>
            </p:nvCxnSpPr>
            <p:spPr>
              <a:xfrm>
                <a:off x="1214438" y="51348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1295400" y="47476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06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695450" y="47349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70139" y="4747647"/>
                <a:ext cx="159424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1" name="그룹 70"/>
            <p:cNvGrpSpPr/>
            <p:nvPr/>
          </p:nvGrpSpPr>
          <p:grpSpPr>
            <a:xfrm>
              <a:off x="2855228" y="5850559"/>
              <a:ext cx="6715125" cy="399902"/>
              <a:chOff x="1214438" y="5229374"/>
              <a:chExt cx="6715125" cy="399901"/>
            </a:xfrm>
          </p:grpSpPr>
          <p:cxnSp>
            <p:nvCxnSpPr>
              <p:cNvPr id="72" name="직선 연결선 71"/>
              <p:cNvCxnSpPr/>
              <p:nvPr/>
            </p:nvCxnSpPr>
            <p:spPr>
              <a:xfrm>
                <a:off x="1214438" y="56292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295400" y="5242024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07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695450" y="52293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7770139" y="5242024"/>
                <a:ext cx="159424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>
                <a:solidFill>
                  <a:srgbClr val="000000"/>
                </a:solidFill>
                <a:latin typeface="+mn-ea"/>
                <a:ea typeface="+mn-ea"/>
              </a:rPr>
              <a:t>01</a:t>
            </a: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스케줄러 소개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177347" y="3885693"/>
            <a:ext cx="1862710" cy="461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스케줄러 소개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744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971600" y="1772816"/>
            <a:ext cx="7200800" cy="1800200"/>
            <a:chOff x="971600" y="116632"/>
            <a:chExt cx="7200800" cy="1800200"/>
          </a:xfrm>
        </p:grpSpPr>
        <p:sp>
          <p:nvSpPr>
            <p:cNvPr id="11" name="오른쪽 화살표 21">
              <a:extLst>
                <a:ext uri="{FF2B5EF4-FFF2-40B4-BE49-F238E27FC236}">
                  <a16:creationId xmlns:a16="http://schemas.microsoft.com/office/drawing/2014/main" id="{6372EE5F-908E-4B48-B505-D9CC1601ABF3}"/>
                </a:ext>
              </a:extLst>
            </p:cNvPr>
            <p:cNvSpPr/>
            <p:nvPr/>
          </p:nvSpPr>
          <p:spPr bwMode="auto">
            <a:xfrm flipV="1">
              <a:off x="3285000" y="458805"/>
              <a:ext cx="430791" cy="1332408"/>
            </a:xfrm>
            <a:prstGeom prst="rightArrow">
              <a:avLst>
                <a:gd name="adj1" fmla="val 64989"/>
                <a:gd name="adj2" fmla="val 54745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FCAF17"/>
                </a:buClr>
              </a:pPr>
              <a:endParaRPr lang="en-US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2" name="오른쪽 화살표 22">
              <a:extLst>
                <a:ext uri="{FF2B5EF4-FFF2-40B4-BE49-F238E27FC236}">
                  <a16:creationId xmlns:a16="http://schemas.microsoft.com/office/drawing/2014/main" id="{505BC345-5B81-439D-A00C-32F66F4456CB}"/>
                </a:ext>
              </a:extLst>
            </p:cNvPr>
            <p:cNvSpPr/>
            <p:nvPr/>
          </p:nvSpPr>
          <p:spPr bwMode="auto">
            <a:xfrm flipV="1">
              <a:off x="5612231" y="439439"/>
              <a:ext cx="453650" cy="1332408"/>
            </a:xfrm>
            <a:prstGeom prst="rightArrow">
              <a:avLst>
                <a:gd name="adj1" fmla="val 64989"/>
                <a:gd name="adj2" fmla="val 54745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FCAF17"/>
                </a:buClr>
              </a:pPr>
              <a:endParaRPr lang="en-US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06E13794-56DD-4D14-8C41-727B98D6BE70}"/>
                </a:ext>
              </a:extLst>
            </p:cNvPr>
            <p:cNvSpPr>
              <a:spLocks/>
            </p:cNvSpPr>
            <p:nvPr/>
          </p:nvSpPr>
          <p:spPr bwMode="gray">
            <a:xfrm rot="5400000" flipH="1">
              <a:off x="1724127" y="1110797"/>
              <a:ext cx="939722" cy="550232"/>
            </a:xfrm>
            <a:custGeom>
              <a:avLst/>
              <a:gdLst/>
              <a:ahLst/>
              <a:cxnLst>
                <a:cxn ang="0">
                  <a:pos x="64" y="408"/>
                </a:cxn>
                <a:cxn ang="0">
                  <a:pos x="70" y="406"/>
                </a:cxn>
                <a:cxn ang="0">
                  <a:pos x="86" y="398"/>
                </a:cxn>
                <a:cxn ang="0">
                  <a:pos x="110" y="388"/>
                </a:cxn>
                <a:cxn ang="0">
                  <a:pos x="144" y="370"/>
                </a:cxn>
                <a:cxn ang="0">
                  <a:pos x="184" y="350"/>
                </a:cxn>
                <a:cxn ang="0">
                  <a:pos x="230" y="324"/>
                </a:cxn>
                <a:cxn ang="0">
                  <a:pos x="282" y="292"/>
                </a:cxn>
                <a:cxn ang="0">
                  <a:pos x="338" y="256"/>
                </a:cxn>
                <a:cxn ang="0">
                  <a:pos x="396" y="216"/>
                </a:cxn>
                <a:cxn ang="0">
                  <a:pos x="458" y="170"/>
                </a:cxn>
                <a:cxn ang="0">
                  <a:pos x="518" y="118"/>
                </a:cxn>
                <a:cxn ang="0">
                  <a:pos x="580" y="62"/>
                </a:cxn>
                <a:cxn ang="0">
                  <a:pos x="640" y="0"/>
                </a:cxn>
                <a:cxn ang="0">
                  <a:pos x="644" y="4"/>
                </a:cxn>
                <a:cxn ang="0">
                  <a:pos x="654" y="14"/>
                </a:cxn>
                <a:cxn ang="0">
                  <a:pos x="672" y="30"/>
                </a:cxn>
                <a:cxn ang="0">
                  <a:pos x="698" y="52"/>
                </a:cxn>
                <a:cxn ang="0">
                  <a:pos x="730" y="80"/>
                </a:cxn>
                <a:cxn ang="0">
                  <a:pos x="768" y="110"/>
                </a:cxn>
                <a:cxn ang="0">
                  <a:pos x="814" y="146"/>
                </a:cxn>
                <a:cxn ang="0">
                  <a:pos x="866" y="184"/>
                </a:cxn>
                <a:cxn ang="0">
                  <a:pos x="926" y="224"/>
                </a:cxn>
                <a:cxn ang="0">
                  <a:pos x="992" y="268"/>
                </a:cxn>
                <a:cxn ang="0">
                  <a:pos x="1062" y="312"/>
                </a:cxn>
                <a:cxn ang="0">
                  <a:pos x="1140" y="356"/>
                </a:cxn>
                <a:cxn ang="0">
                  <a:pos x="1224" y="400"/>
                </a:cxn>
                <a:cxn ang="0">
                  <a:pos x="976" y="400"/>
                </a:cxn>
                <a:cxn ang="0">
                  <a:pos x="976" y="406"/>
                </a:cxn>
                <a:cxn ang="0">
                  <a:pos x="978" y="422"/>
                </a:cxn>
                <a:cxn ang="0">
                  <a:pos x="982" y="448"/>
                </a:cxn>
                <a:cxn ang="0">
                  <a:pos x="990" y="482"/>
                </a:cxn>
                <a:cxn ang="0">
                  <a:pos x="1002" y="526"/>
                </a:cxn>
                <a:cxn ang="0">
                  <a:pos x="1018" y="576"/>
                </a:cxn>
                <a:cxn ang="0">
                  <a:pos x="1042" y="634"/>
                </a:cxn>
                <a:cxn ang="0">
                  <a:pos x="1072" y="696"/>
                </a:cxn>
                <a:cxn ang="0">
                  <a:pos x="1112" y="764"/>
                </a:cxn>
                <a:cxn ang="0">
                  <a:pos x="1160" y="838"/>
                </a:cxn>
                <a:cxn ang="0">
                  <a:pos x="1218" y="914"/>
                </a:cxn>
                <a:cxn ang="0">
                  <a:pos x="1288" y="992"/>
                </a:cxn>
                <a:cxn ang="0">
                  <a:pos x="0" y="992"/>
                </a:cxn>
                <a:cxn ang="0">
                  <a:pos x="4" y="988"/>
                </a:cxn>
                <a:cxn ang="0">
                  <a:pos x="14" y="976"/>
                </a:cxn>
                <a:cxn ang="0">
                  <a:pos x="30" y="958"/>
                </a:cxn>
                <a:cxn ang="0">
                  <a:pos x="50" y="934"/>
                </a:cxn>
                <a:cxn ang="0">
                  <a:pos x="74" y="906"/>
                </a:cxn>
                <a:cxn ang="0">
                  <a:pos x="102" y="870"/>
                </a:cxn>
                <a:cxn ang="0">
                  <a:pos x="132" y="832"/>
                </a:cxn>
                <a:cxn ang="0">
                  <a:pos x="162" y="790"/>
                </a:cxn>
                <a:cxn ang="0">
                  <a:pos x="192" y="746"/>
                </a:cxn>
                <a:cxn ang="0">
                  <a:pos x="222" y="700"/>
                </a:cxn>
                <a:cxn ang="0">
                  <a:pos x="250" y="652"/>
                </a:cxn>
                <a:cxn ang="0">
                  <a:pos x="276" y="604"/>
                </a:cxn>
                <a:cxn ang="0">
                  <a:pos x="300" y="556"/>
                </a:cxn>
                <a:cxn ang="0">
                  <a:pos x="316" y="508"/>
                </a:cxn>
                <a:cxn ang="0">
                  <a:pos x="330" y="460"/>
                </a:cxn>
                <a:cxn ang="0">
                  <a:pos x="336" y="416"/>
                </a:cxn>
                <a:cxn ang="0">
                  <a:pos x="64" y="408"/>
                </a:cxn>
              </a:cxnLst>
              <a:rect l="0" t="0" r="r" b="b"/>
              <a:pathLst>
                <a:path w="1288" h="992">
                  <a:moveTo>
                    <a:pt x="64" y="408"/>
                  </a:moveTo>
                  <a:lnTo>
                    <a:pt x="70" y="406"/>
                  </a:lnTo>
                  <a:lnTo>
                    <a:pt x="86" y="398"/>
                  </a:lnTo>
                  <a:lnTo>
                    <a:pt x="110" y="388"/>
                  </a:lnTo>
                  <a:lnTo>
                    <a:pt x="144" y="370"/>
                  </a:lnTo>
                  <a:lnTo>
                    <a:pt x="184" y="350"/>
                  </a:lnTo>
                  <a:lnTo>
                    <a:pt x="230" y="324"/>
                  </a:lnTo>
                  <a:lnTo>
                    <a:pt x="282" y="292"/>
                  </a:lnTo>
                  <a:lnTo>
                    <a:pt x="338" y="256"/>
                  </a:lnTo>
                  <a:lnTo>
                    <a:pt x="396" y="216"/>
                  </a:lnTo>
                  <a:lnTo>
                    <a:pt x="458" y="170"/>
                  </a:lnTo>
                  <a:lnTo>
                    <a:pt x="518" y="118"/>
                  </a:lnTo>
                  <a:lnTo>
                    <a:pt x="580" y="62"/>
                  </a:lnTo>
                  <a:lnTo>
                    <a:pt x="640" y="0"/>
                  </a:lnTo>
                  <a:lnTo>
                    <a:pt x="644" y="4"/>
                  </a:lnTo>
                  <a:lnTo>
                    <a:pt x="654" y="14"/>
                  </a:lnTo>
                  <a:lnTo>
                    <a:pt x="672" y="30"/>
                  </a:lnTo>
                  <a:lnTo>
                    <a:pt x="698" y="52"/>
                  </a:lnTo>
                  <a:lnTo>
                    <a:pt x="730" y="80"/>
                  </a:lnTo>
                  <a:lnTo>
                    <a:pt x="768" y="110"/>
                  </a:lnTo>
                  <a:lnTo>
                    <a:pt x="814" y="146"/>
                  </a:lnTo>
                  <a:lnTo>
                    <a:pt x="866" y="184"/>
                  </a:lnTo>
                  <a:lnTo>
                    <a:pt x="926" y="224"/>
                  </a:lnTo>
                  <a:lnTo>
                    <a:pt x="992" y="268"/>
                  </a:lnTo>
                  <a:lnTo>
                    <a:pt x="1062" y="312"/>
                  </a:lnTo>
                  <a:lnTo>
                    <a:pt x="1140" y="356"/>
                  </a:lnTo>
                  <a:lnTo>
                    <a:pt x="1224" y="400"/>
                  </a:lnTo>
                  <a:lnTo>
                    <a:pt x="976" y="400"/>
                  </a:lnTo>
                  <a:lnTo>
                    <a:pt x="976" y="406"/>
                  </a:lnTo>
                  <a:lnTo>
                    <a:pt x="978" y="422"/>
                  </a:lnTo>
                  <a:lnTo>
                    <a:pt x="982" y="448"/>
                  </a:lnTo>
                  <a:lnTo>
                    <a:pt x="990" y="482"/>
                  </a:lnTo>
                  <a:lnTo>
                    <a:pt x="1002" y="526"/>
                  </a:lnTo>
                  <a:lnTo>
                    <a:pt x="1018" y="576"/>
                  </a:lnTo>
                  <a:lnTo>
                    <a:pt x="1042" y="634"/>
                  </a:lnTo>
                  <a:lnTo>
                    <a:pt x="1072" y="696"/>
                  </a:lnTo>
                  <a:lnTo>
                    <a:pt x="1112" y="764"/>
                  </a:lnTo>
                  <a:lnTo>
                    <a:pt x="1160" y="838"/>
                  </a:lnTo>
                  <a:lnTo>
                    <a:pt x="1218" y="914"/>
                  </a:lnTo>
                  <a:lnTo>
                    <a:pt x="1288" y="992"/>
                  </a:lnTo>
                  <a:lnTo>
                    <a:pt x="0" y="992"/>
                  </a:lnTo>
                  <a:lnTo>
                    <a:pt x="4" y="988"/>
                  </a:lnTo>
                  <a:lnTo>
                    <a:pt x="14" y="976"/>
                  </a:lnTo>
                  <a:lnTo>
                    <a:pt x="30" y="958"/>
                  </a:lnTo>
                  <a:lnTo>
                    <a:pt x="50" y="934"/>
                  </a:lnTo>
                  <a:lnTo>
                    <a:pt x="74" y="906"/>
                  </a:lnTo>
                  <a:lnTo>
                    <a:pt x="102" y="870"/>
                  </a:lnTo>
                  <a:lnTo>
                    <a:pt x="132" y="832"/>
                  </a:lnTo>
                  <a:lnTo>
                    <a:pt x="162" y="790"/>
                  </a:lnTo>
                  <a:lnTo>
                    <a:pt x="192" y="746"/>
                  </a:lnTo>
                  <a:lnTo>
                    <a:pt x="222" y="700"/>
                  </a:lnTo>
                  <a:lnTo>
                    <a:pt x="250" y="652"/>
                  </a:lnTo>
                  <a:lnTo>
                    <a:pt x="276" y="604"/>
                  </a:lnTo>
                  <a:lnTo>
                    <a:pt x="300" y="556"/>
                  </a:lnTo>
                  <a:lnTo>
                    <a:pt x="316" y="508"/>
                  </a:lnTo>
                  <a:lnTo>
                    <a:pt x="330" y="460"/>
                  </a:lnTo>
                  <a:lnTo>
                    <a:pt x="336" y="416"/>
                  </a:lnTo>
                  <a:lnTo>
                    <a:pt x="64" y="40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FCAF17"/>
                </a:buClr>
                <a:defRPr/>
              </a:pPr>
              <a:endParaRPr lang="ko-KR" altLang="en-US" dirty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27B321B4-C3CC-4863-B6A9-4EBE021E3D19}"/>
                </a:ext>
              </a:extLst>
            </p:cNvPr>
            <p:cNvSpPr/>
            <p:nvPr/>
          </p:nvSpPr>
          <p:spPr>
            <a:xfrm>
              <a:off x="971600" y="116632"/>
              <a:ext cx="2304256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스케줄 기능을 통하여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보고서 실행을 예약</a:t>
              </a: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D9BC16CC-D678-4E53-8A32-D6BF24ED5107}"/>
                </a:ext>
              </a:extLst>
            </p:cNvPr>
            <p:cNvSpPr/>
            <p:nvPr/>
          </p:nvSpPr>
          <p:spPr>
            <a:xfrm>
              <a:off x="3729507" y="116632"/>
              <a:ext cx="1901011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지정된 시점에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데이터를 포함한 보고서가 자동으로 실행</a:t>
              </a: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9665D2D1-AC6C-4935-AC8F-90A4EA66287E}"/>
                </a:ext>
              </a:extLst>
            </p:cNvPr>
            <p:cNvSpPr/>
            <p:nvPr/>
          </p:nvSpPr>
          <p:spPr>
            <a:xfrm>
              <a:off x="6084168" y="116632"/>
              <a:ext cx="2088232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지정된 수신자에게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메일 발송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F4185382-4FBE-418A-8F94-C421668E6B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021" y="850305"/>
              <a:ext cx="1620776" cy="850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92" descr="C:\LNK\VirtualLNK_Unzip\Finance Icons Vista\PNG\PNG\Regular\128x128\_Base Image\Accountant.png">
              <a:extLst>
                <a:ext uri="{FF2B5EF4-FFF2-40B4-BE49-F238E27FC236}">
                  <a16:creationId xmlns:a16="http://schemas.microsoft.com/office/drawing/2014/main" id="{1C831484-38AA-4C38-9F33-E11CCEA059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874491"/>
              <a:ext cx="805067" cy="785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C:\Users\minji\AppData\Local\Microsoft\Windows\INetCache\IE\1KQ87AZK\E-mail[1].jpg">
              <a:extLst>
                <a:ext uri="{FF2B5EF4-FFF2-40B4-BE49-F238E27FC236}">
                  <a16:creationId xmlns:a16="http://schemas.microsoft.com/office/drawing/2014/main" id="{2001C84A-D6CF-4B00-B581-BECBBDEF13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5503" y="916052"/>
              <a:ext cx="715097" cy="800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>
              <a:extLst>
                <a:ext uri="{FF2B5EF4-FFF2-40B4-BE49-F238E27FC236}">
                  <a16:creationId xmlns:a16="http://schemas.microsoft.com/office/drawing/2014/main" id="{37AA0373-5833-44DA-A6F0-10088E695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6566" y="1255087"/>
              <a:ext cx="810388" cy="425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AutoShape 18">
              <a:extLst>
                <a:ext uri="{FF2B5EF4-FFF2-40B4-BE49-F238E27FC236}">
                  <a16:creationId xmlns:a16="http://schemas.microsoft.com/office/drawing/2014/main" id="{EC3E5737-780B-4957-9E0B-AE1E46DB0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4326" y="1009068"/>
              <a:ext cx="731226" cy="679450"/>
            </a:xfrm>
            <a:prstGeom prst="can">
              <a:avLst>
                <a:gd name="adj" fmla="val 25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스케줄 등록</a:t>
              </a:r>
              <a:endParaRPr lang="en-US" altLang="ko-KR" sz="105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US" altLang="ko-KR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Table</a:t>
              </a:r>
            </a:p>
          </p:txBody>
        </p:sp>
        <p:pic>
          <p:nvPicPr>
            <p:cNvPr id="22" name="Picture 3">
              <a:extLst>
                <a:ext uri="{FF2B5EF4-FFF2-40B4-BE49-F238E27FC236}">
                  <a16:creationId xmlns:a16="http://schemas.microsoft.com/office/drawing/2014/main" id="{75B543E0-FE67-43E2-B51E-7FE260623A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0801" y="1125009"/>
              <a:ext cx="992927" cy="5210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3" descr="C:\Users\minji\AppData\Local\Microsoft\Windows\INetCache\IE\5W1RM7EB\CLOCK01[1].png">
              <a:extLst>
                <a:ext uri="{FF2B5EF4-FFF2-40B4-BE49-F238E27FC236}">
                  <a16:creationId xmlns:a16="http://schemas.microsoft.com/office/drawing/2014/main" id="{80263EC7-9B65-4E1D-BF00-9140AA7EDE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1901" y="706193"/>
              <a:ext cx="419717" cy="419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D4FA55F6-E437-4BCD-A6E7-276312F86035}"/>
              </a:ext>
            </a:extLst>
          </p:cNvPr>
          <p:cNvSpPr txBox="1"/>
          <p:nvPr/>
        </p:nvSpPr>
        <p:spPr>
          <a:xfrm>
            <a:off x="1492072" y="3933056"/>
            <a:ext cx="5981208" cy="1011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rgbClr val="C00000"/>
                </a:solidFill>
              </a:rPr>
              <a:t>주기적으로 실행</a:t>
            </a: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이 필요한 보고서  </a:t>
            </a:r>
            <a:r>
              <a:rPr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ex) </a:t>
            </a: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일 속보</a:t>
            </a:r>
            <a:endParaRPr lang="en-US" altLang="ko-KR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rgbClr val="C00000"/>
                </a:solidFill>
              </a:rPr>
              <a:t>데이터 조회시간이 오래 걸리는 보고서</a:t>
            </a:r>
            <a:endParaRPr lang="en-US" altLang="ko-KR" sz="1400" b="1" dirty="0">
              <a:solidFill>
                <a:srgbClr val="C00000"/>
              </a:solidFill>
            </a:endParaRPr>
          </a:p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메일 서버와 연동하여 </a:t>
            </a:r>
            <a:r>
              <a:rPr lang="ko-KR" altLang="en-US" sz="1400" b="1" dirty="0">
                <a:solidFill>
                  <a:srgbClr val="C00000"/>
                </a:solidFill>
              </a:rPr>
              <a:t>메일 발송이 필요한 보고서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 </a:t>
            </a:r>
            <a:r>
              <a:rPr lang="en-US" altLang="ko-KR" sz="1200" dirty="0">
                <a:solidFill>
                  <a:srgbClr val="595959"/>
                </a:solidFill>
              </a:rPr>
              <a:t>Scheduler</a:t>
            </a:r>
            <a:r>
              <a:rPr lang="ko-KR" altLang="en-US" sz="1200" dirty="0">
                <a:solidFill>
                  <a:srgbClr val="595959"/>
                </a:solidFill>
              </a:rPr>
              <a:t>는 지정된 스케줄에 따라 </a:t>
            </a:r>
            <a:r>
              <a:rPr lang="ko-KR" altLang="en-US" sz="1200" dirty="0">
                <a:solidFill>
                  <a:srgbClr val="FF0000"/>
                </a:solidFill>
              </a:rPr>
              <a:t>보고서를 자동 실행</a:t>
            </a:r>
            <a:r>
              <a:rPr lang="ko-KR" altLang="en-US" sz="1200" dirty="0">
                <a:solidFill>
                  <a:srgbClr val="595959"/>
                </a:solidFill>
              </a:rPr>
              <a:t> 시켜주는 기능을 제공합니다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0950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grpSp>
        <p:nvGrpSpPr>
          <p:cNvPr id="25" name="그룹 24"/>
          <p:cNvGrpSpPr/>
          <p:nvPr/>
        </p:nvGrpSpPr>
        <p:grpSpPr>
          <a:xfrm>
            <a:off x="5529064" y="1700808"/>
            <a:ext cx="3024336" cy="3839300"/>
            <a:chOff x="5529064" y="1706114"/>
            <a:chExt cx="3024336" cy="3839300"/>
          </a:xfrm>
        </p:grpSpPr>
        <p:sp>
          <p:nvSpPr>
            <p:cNvPr id="26" name="직사각형 25"/>
            <p:cNvSpPr/>
            <p:nvPr/>
          </p:nvSpPr>
          <p:spPr>
            <a:xfrm>
              <a:off x="5529064" y="1706114"/>
              <a:ext cx="3024336" cy="366710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한쪽 모서리가 잘린 사각형 26"/>
            <p:cNvSpPr/>
            <p:nvPr/>
          </p:nvSpPr>
          <p:spPr>
            <a:xfrm>
              <a:off x="6143530" y="5201017"/>
              <a:ext cx="2016223" cy="344397"/>
            </a:xfrm>
            <a:prstGeom prst="snip1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/>
                <a:t>AUD </a:t>
              </a:r>
              <a:r>
                <a:rPr lang="en-US" altLang="ko-KR" sz="1400" b="1" dirty="0"/>
                <a:t>SERVER</a:t>
              </a:r>
              <a:endParaRPr lang="ko-KR" altLang="en-US" sz="1400" b="1" dirty="0"/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1854098" y="1922175"/>
            <a:ext cx="2234806" cy="14348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305"/>
          <a:stretch/>
        </p:blipFill>
        <p:spPr bwMode="auto">
          <a:xfrm>
            <a:off x="5645309" y="1808489"/>
            <a:ext cx="2808312" cy="1404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1" name="직선 화살표 연결선 30"/>
          <p:cNvCxnSpPr/>
          <p:nvPr/>
        </p:nvCxnSpPr>
        <p:spPr>
          <a:xfrm flipH="1" flipV="1">
            <a:off x="3773821" y="2490279"/>
            <a:ext cx="1871488" cy="2617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한쪽 모서리가 잘린 사각형 31"/>
          <p:cNvSpPr/>
          <p:nvPr/>
        </p:nvSpPr>
        <p:spPr>
          <a:xfrm>
            <a:off x="2000672" y="3140968"/>
            <a:ext cx="2016223" cy="344397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SCHEDULE SERVER</a:t>
            </a:r>
            <a:endParaRPr lang="ko-KR" altLang="en-US" sz="1400" b="1" dirty="0"/>
          </a:p>
        </p:txBody>
      </p:sp>
      <p:pic>
        <p:nvPicPr>
          <p:cNvPr id="33" name="Picture 2" descr="D:\011_designed_source\06_ahnlab_source\04_ICON\01_server\01_basic_server.png">
            <a:extLst>
              <a:ext uri="{FF2B5EF4-FFF2-40B4-BE49-F238E27FC236}">
                <a16:creationId xmlns:a16="http://schemas.microsoft.com/office/drawing/2014/main" id="{EADDFCB7-D90B-4A9B-BA06-D7F42ED57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96816" y="2064977"/>
            <a:ext cx="477005" cy="1003983"/>
          </a:xfrm>
          <a:prstGeom prst="rect">
            <a:avLst/>
          </a:prstGeom>
          <a:noFill/>
        </p:spPr>
      </p:pic>
      <p:grpSp>
        <p:nvGrpSpPr>
          <p:cNvPr id="34" name="그룹 33"/>
          <p:cNvGrpSpPr/>
          <p:nvPr/>
        </p:nvGrpSpPr>
        <p:grpSpPr>
          <a:xfrm>
            <a:off x="2000672" y="2122318"/>
            <a:ext cx="613568" cy="946642"/>
            <a:chOff x="2144688" y="2228830"/>
            <a:chExt cx="613568" cy="946642"/>
          </a:xfrm>
        </p:grpSpPr>
        <p:pic>
          <p:nvPicPr>
            <p:cNvPr id="35" name="Picture 5" descr="\\ahndisk\Dept\팀폴더\세일즈마케팅팀\AISF_2011_발표자료_최종전달본\디자인수정\ICON\General\Database.png">
              <a:extLst>
                <a:ext uri="{FF2B5EF4-FFF2-40B4-BE49-F238E27FC236}">
                  <a16:creationId xmlns:a16="http://schemas.microsoft.com/office/drawing/2014/main" id="{F14681BE-AB0A-4408-BCF7-9E46563414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144688" y="2228830"/>
              <a:ext cx="581453" cy="676275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/>
          </p:nvSpPr>
          <p:spPr>
            <a:xfrm>
              <a:off x="2254200" y="2898473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/>
                <a:t>H2</a:t>
              </a:r>
              <a:endParaRPr lang="ko-KR" altLang="en-US" sz="1200" b="1" dirty="0"/>
            </a:p>
          </p:txBody>
        </p:sp>
      </p:grpSp>
      <p:cxnSp>
        <p:nvCxnSpPr>
          <p:cNvPr id="37" name="꺾인 연결선 36"/>
          <p:cNvCxnSpPr/>
          <p:nvPr/>
        </p:nvCxnSpPr>
        <p:spPr>
          <a:xfrm>
            <a:off x="2581584" y="2460455"/>
            <a:ext cx="701410" cy="106513"/>
          </a:xfrm>
          <a:prstGeom prst="bentConnector3">
            <a:avLst/>
          </a:prstGeom>
          <a:noFill/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TextBox 37"/>
          <p:cNvSpPr txBox="1"/>
          <p:nvPr/>
        </p:nvSpPr>
        <p:spPr>
          <a:xfrm>
            <a:off x="4304928" y="2204864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1. </a:t>
            </a:r>
            <a:r>
              <a:rPr lang="ko-KR" altLang="en-US" sz="1000" b="1" dirty="0"/>
              <a:t>스케줄 등록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04728" y="2133197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2</a:t>
            </a:r>
            <a:r>
              <a:rPr lang="en-US" altLang="ko-KR" sz="1000" b="1"/>
              <a:t>. </a:t>
            </a:r>
            <a:r>
              <a:rPr lang="en-US" altLang="ko-KR" sz="1000" b="1" dirty="0"/>
              <a:t>DB </a:t>
            </a:r>
            <a:r>
              <a:rPr lang="ko-KR" altLang="en-US" sz="1000" b="1" dirty="0"/>
              <a:t>적재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66421" y="4491535"/>
            <a:ext cx="1023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3. </a:t>
            </a:r>
            <a:r>
              <a:rPr lang="ko-KR" altLang="en-US" sz="1000" b="1" dirty="0"/>
              <a:t>스케줄 실행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623" y="3736652"/>
            <a:ext cx="2818240" cy="12765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2" name="꺾인 연결선 41"/>
          <p:cNvCxnSpPr>
            <a:stCxn id="33" idx="3"/>
          </p:cNvCxnSpPr>
          <p:nvPr/>
        </p:nvCxnSpPr>
        <p:spPr>
          <a:xfrm>
            <a:off x="3773821" y="2566969"/>
            <a:ext cx="1871488" cy="1807945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3" name="TextBox 42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595959"/>
                </a:solidFill>
              </a:rPr>
              <a:t>사용자가 등록한 스케줄 정보는 스케줄러 제품 내 내장된 </a:t>
            </a:r>
            <a:r>
              <a:rPr lang="en-US" altLang="ko-KR" sz="1200" dirty="0">
                <a:solidFill>
                  <a:srgbClr val="595959"/>
                </a:solidFill>
              </a:rPr>
              <a:t>H2 DB</a:t>
            </a:r>
            <a:r>
              <a:rPr lang="ko-KR" altLang="en-US" sz="1200" dirty="0">
                <a:solidFill>
                  <a:srgbClr val="595959"/>
                </a:solidFill>
              </a:rPr>
              <a:t>에 저장되며</a:t>
            </a: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>
                <a:solidFill>
                  <a:srgbClr val="FF0000"/>
                </a:solidFill>
              </a:rPr>
              <a:t>AUD SERVER </a:t>
            </a:r>
            <a:r>
              <a:rPr lang="ko-KR" altLang="en-US" sz="1200" b="1" dirty="0">
                <a:solidFill>
                  <a:srgbClr val="FF0000"/>
                </a:solidFill>
              </a:rPr>
              <a:t>양방향 통신이 되도록 방화벽이 </a:t>
            </a:r>
            <a:r>
              <a:rPr lang="ko-KR" altLang="en-US" sz="1200" b="1" dirty="0" err="1">
                <a:solidFill>
                  <a:srgbClr val="FF0000"/>
                </a:solidFill>
              </a:rPr>
              <a:t>오픈</a:t>
            </a:r>
            <a:r>
              <a:rPr lang="ko-KR" altLang="en-US" sz="1200" dirty="0" err="1">
                <a:solidFill>
                  <a:srgbClr val="595959"/>
                </a:solidFill>
              </a:rPr>
              <a:t>되어</a:t>
            </a:r>
            <a:r>
              <a:rPr lang="ko-KR" altLang="en-US" sz="1200" dirty="0">
                <a:solidFill>
                  <a:srgbClr val="595959"/>
                </a:solidFill>
              </a:rPr>
              <a:t> 있어야 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764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02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설치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85693"/>
            <a:ext cx="3033714" cy="156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MTX_JCM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설치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사용자 등록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시스템 옵션 설정</a:t>
            </a:r>
            <a:endParaRPr lang="en-US" altLang="ko-KR" sz="1846" dirty="0" smtClean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이메일 사용 체크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718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MTX_JCM </a:t>
            </a:r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600" y="2708920"/>
            <a:ext cx="720080" cy="82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꺾인 연결선 23"/>
          <p:cNvCxnSpPr>
            <a:stCxn id="23" idx="3"/>
            <a:endCxn id="44" idx="1"/>
          </p:cNvCxnSpPr>
          <p:nvPr/>
        </p:nvCxnSpPr>
        <p:spPr>
          <a:xfrm flipV="1">
            <a:off x="2072680" y="2981803"/>
            <a:ext cx="1001120" cy="138943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그룹 42"/>
          <p:cNvGrpSpPr/>
          <p:nvPr/>
        </p:nvGrpSpPr>
        <p:grpSpPr>
          <a:xfrm>
            <a:off x="3073800" y="1837225"/>
            <a:ext cx="4831528" cy="2527879"/>
            <a:chOff x="704528" y="3717032"/>
            <a:chExt cx="4831528" cy="2527879"/>
          </a:xfrm>
        </p:grpSpPr>
        <p:pic>
          <p:nvPicPr>
            <p:cNvPr id="44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6" t="1230" r="28710" b="-1230"/>
            <a:stretch/>
          </p:blipFill>
          <p:spPr bwMode="auto">
            <a:xfrm>
              <a:off x="704528" y="4141530"/>
              <a:ext cx="2605382" cy="1440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4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8222" y="3717032"/>
              <a:ext cx="1907834" cy="25278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6" name="직사각형 45"/>
            <p:cNvSpPr/>
            <p:nvPr/>
          </p:nvSpPr>
          <p:spPr>
            <a:xfrm>
              <a:off x="963683" y="4558967"/>
              <a:ext cx="357480" cy="1772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3765849" y="5196132"/>
              <a:ext cx="937694" cy="1772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8" name="꺾인 연결선 47"/>
            <p:cNvCxnSpPr>
              <a:stCxn id="46" idx="3"/>
              <a:endCxn id="47" idx="1"/>
            </p:cNvCxnSpPr>
            <p:nvPr/>
          </p:nvCxnSpPr>
          <p:spPr>
            <a:xfrm>
              <a:off x="1321163" y="4647606"/>
              <a:ext cx="2444686" cy="637165"/>
            </a:xfrm>
            <a:prstGeom prst="bentConnector3">
              <a:avLst/>
            </a:prstGeom>
            <a:noFill/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 </a:t>
            </a:r>
            <a:r>
              <a:rPr lang="en-US" altLang="ko-KR" sz="1200" dirty="0">
                <a:solidFill>
                  <a:srgbClr val="FF0000"/>
                </a:solidFill>
              </a:rPr>
              <a:t>start.cmd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를 통해 실행하며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윈도우 서비스에 등록하여 사용할 수 있다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Linux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 </a:t>
            </a:r>
            <a:r>
              <a:rPr lang="en-US" altLang="ko-KR" sz="1200" dirty="0">
                <a:solidFill>
                  <a:srgbClr val="FF0000"/>
                </a:solidFill>
              </a:rPr>
              <a:t>start.sh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를 통해 실행한다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(Default Port: 9966)</a:t>
            </a:r>
          </a:p>
        </p:txBody>
      </p:sp>
    </p:spTree>
    <p:extLst>
      <p:ext uri="{BB962C8B-B14F-4D97-AF65-F5344CB8AC3E}">
        <p14:creationId xmlns:p14="http://schemas.microsoft.com/office/powerpoint/2010/main" val="119356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사용자 등록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사용자에게 스케줄 그룹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권한을 부여합니다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617779"/>
            <a:ext cx="9728198" cy="46356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334" y="2473239"/>
            <a:ext cx="4064000" cy="334046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4697019" y="5074948"/>
            <a:ext cx="3752714" cy="191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57202" y="2336799"/>
            <a:ext cx="1269998" cy="1608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9660466" y="2290863"/>
            <a:ext cx="524933" cy="2660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4259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09" y="1706366"/>
            <a:ext cx="9382557" cy="2182557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시스템 옵션 설정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관리자 페이지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 [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시스템 옵션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]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에서 아래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개 옵션을 설정합니다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MTX_JCM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의 기본 포트는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9966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AUD Server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와 방화벽이 </a:t>
            </a:r>
            <a:r>
              <a:rPr lang="ko-KR" alt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오픈되어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있어야 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57201" y="2279662"/>
            <a:ext cx="1479663" cy="1788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562626"/>
              </p:ext>
            </p:extLst>
          </p:nvPr>
        </p:nvGraphicFramePr>
        <p:xfrm>
          <a:off x="423335" y="4283898"/>
          <a:ext cx="8534444" cy="1501910"/>
        </p:xfrm>
        <a:graphic>
          <a:graphicData uri="http://schemas.openxmlformats.org/drawingml/2006/table">
            <a:tbl>
              <a:tblPr/>
              <a:tblGrid>
                <a:gridCol w="2788162">
                  <a:extLst>
                    <a:ext uri="{9D8B030D-6E8A-4147-A177-3AD203B41FA5}">
                      <a16:colId xmlns:a16="http://schemas.microsoft.com/office/drawing/2014/main" val="602439383"/>
                    </a:ext>
                  </a:extLst>
                </a:gridCol>
                <a:gridCol w="2238273">
                  <a:extLst>
                    <a:ext uri="{9D8B030D-6E8A-4147-A177-3AD203B41FA5}">
                      <a16:colId xmlns:a16="http://schemas.microsoft.com/office/drawing/2014/main" val="3048263956"/>
                    </a:ext>
                  </a:extLst>
                </a:gridCol>
                <a:gridCol w="3508009">
                  <a:extLst>
                    <a:ext uri="{9D8B030D-6E8A-4147-A177-3AD203B41FA5}">
                      <a16:colId xmlns:a16="http://schemas.microsoft.com/office/drawing/2014/main" val="1177858945"/>
                    </a:ext>
                  </a:extLst>
                </a:gridCol>
              </a:tblGrid>
              <a:tr h="30038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값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439481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MTX_JCM_URL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MTX_JCM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설치 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URL</a:t>
                      </a:r>
                      <a:endParaRPr lang="ko-KR" alt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MTX_JCM URL (ex:http://127.0.0.1:9966)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591947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SCHEDULE_ADD_REPORT_CODE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SCH_ADD_PORTAL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스케줄 등록 보고서 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1306183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SCHEDULE_MAIL_REPORT_CODE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SCH_MAIL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스케줄러 메일 발송용 보고서 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056319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SCHEDULE_MAIL_SERVER_SCRIPT_NAME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@SEND_MAIL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스케줄러 메일 발송용 서버스크립트명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591471"/>
                  </a:ext>
                </a:extLst>
              </a:tr>
            </a:tbl>
          </a:graphicData>
        </a:graphic>
      </p:graphicFrame>
      <p:sp>
        <p:nvSpPr>
          <p:cNvPr id="17" name="직사각형 16"/>
          <p:cNvSpPr/>
          <p:nvPr/>
        </p:nvSpPr>
        <p:spPr>
          <a:xfrm>
            <a:off x="2101785" y="2418738"/>
            <a:ext cx="3559181" cy="7411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039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1190</TotalTime>
  <Words>684</Words>
  <Application>Microsoft Office PowerPoint</Application>
  <PresentationFormat>와이드스크린</PresentationFormat>
  <Paragraphs>141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7" baseType="lpstr">
      <vt:lpstr>나눔고딕 ExtraBold</vt:lpstr>
      <vt:lpstr>나눔바른고딕</vt:lpstr>
      <vt:lpstr>나눔스퀘어</vt:lpstr>
      <vt:lpstr>나눔스퀘어 ExtraBold</vt:lpstr>
      <vt:lpstr>맑은 고딕</vt:lpstr>
      <vt:lpstr>Arial</vt:lpstr>
      <vt:lpstr>Office 테마</vt:lpstr>
      <vt:lpstr>i-AUD 스케줄러 등록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LeeSeola</cp:lastModifiedBy>
  <cp:revision>110</cp:revision>
  <dcterms:created xsi:type="dcterms:W3CDTF">2018-04-10T05:56:39Z</dcterms:created>
  <dcterms:modified xsi:type="dcterms:W3CDTF">2024-02-06T08:32:50Z</dcterms:modified>
</cp:coreProperties>
</file>