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9" r:id="rId1"/>
  </p:sldMasterIdLst>
  <p:notesMasterIdLst>
    <p:notesMasterId r:id="rId12"/>
  </p:notesMasterIdLst>
  <p:sldIdLst>
    <p:sldId id="257" r:id="rId2"/>
    <p:sldId id="282" r:id="rId3"/>
    <p:sldId id="274" r:id="rId4"/>
    <p:sldId id="273" r:id="rId5"/>
    <p:sldId id="276" r:id="rId6"/>
    <p:sldId id="277" r:id="rId7"/>
    <p:sldId id="278" r:id="rId8"/>
    <p:sldId id="279" r:id="rId9"/>
    <p:sldId id="281" r:id="rId10"/>
    <p:sldId id="267" r:id="rId11"/>
  </p:sldIdLst>
  <p:sldSz cx="9906000" cy="6858000" type="A4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oungsang" initials="y" lastIdx="1" clrIdx="0">
    <p:extLst>
      <p:ext uri="{19B8F6BF-5375-455C-9EA6-DF929625EA0E}">
        <p15:presenceInfo xmlns:p15="http://schemas.microsoft.com/office/powerpoint/2012/main" userId="youngs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79A100"/>
    <a:srgbClr val="00A4A9"/>
    <a:srgbClr val="AD1F25"/>
    <a:srgbClr val="A91E24"/>
    <a:srgbClr val="005CA6"/>
    <a:srgbClr val="152C4F"/>
    <a:srgbClr val="FFFFFF"/>
    <a:srgbClr val="E6E6E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1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6" y="108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6BE0B-8591-40AC-99DB-0F6CF7496D71}" type="datetimeFigureOut">
              <a:rPr lang="ko-KR" altLang="en-US" smtClean="0"/>
              <a:t>2023-02-03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BB64F-07FF-42E6-A0D5-EA203FF693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102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bimatrix.co.kr/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299C893-ED45-404D-98CE-99465CDD20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906000" cy="686528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681038" y="3856037"/>
            <a:ext cx="8543925" cy="746890"/>
          </a:xfrm>
        </p:spPr>
        <p:txBody>
          <a:bodyPr/>
          <a:lstStyle>
            <a:lvl1pPr>
              <a:lnSpc>
                <a:spcPct val="100000"/>
              </a:lnSpc>
              <a:defRPr b="1" spc="-122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681038" y="5247751"/>
            <a:ext cx="8543925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63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1038" y="5892264"/>
            <a:ext cx="3076737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975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78407" y="4579253"/>
            <a:ext cx="8543925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350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093BCB38-3452-4770-9C95-93EACA234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502" y="379562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48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9D0AE884-0AD7-4549-B5FF-8789395AD1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348" y="-1"/>
            <a:ext cx="5174652" cy="1897794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319882" y="351445"/>
            <a:ext cx="9073157" cy="489926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3200" b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cxnSp>
        <p:nvCxnSpPr>
          <p:cNvPr id="11" name="직선 연결선 10"/>
          <p:cNvCxnSpPr/>
          <p:nvPr userDrawn="1"/>
        </p:nvCxnSpPr>
        <p:spPr>
          <a:xfrm>
            <a:off x="319881" y="898518"/>
            <a:ext cx="9163050" cy="0"/>
          </a:xfrm>
          <a:prstGeom prst="line">
            <a:avLst/>
          </a:prstGeom>
          <a:ln w="1905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텍스트 개체 틀 19"/>
          <p:cNvSpPr>
            <a:spLocks noGrp="1"/>
          </p:cNvSpPr>
          <p:nvPr>
            <p:ph type="body" sz="quarter" idx="12" hasCustomPrompt="1"/>
          </p:nvPr>
        </p:nvSpPr>
        <p:spPr>
          <a:xfrm>
            <a:off x="7301705" y="470201"/>
            <a:ext cx="2181226" cy="252413"/>
          </a:xfrm>
          <a:solidFill>
            <a:srgbClr val="000000"/>
          </a:solidFill>
        </p:spPr>
        <p:txBody>
          <a:bodyPr>
            <a:noAutofit/>
          </a:bodyPr>
          <a:lstStyle>
            <a:lvl1pPr marL="0" indent="0" algn="ctr">
              <a:buFontTx/>
              <a:buNone/>
              <a:defRPr sz="1100" b="1">
                <a:solidFill>
                  <a:schemeClr val="bg1"/>
                </a:solidFill>
                <a:latin typeface="+mn-ea"/>
                <a:ea typeface="+mn-ea"/>
              </a:defRPr>
            </a:lvl1pPr>
            <a:lvl2pPr marL="37147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2pPr>
            <a:lvl3pPr marL="74295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3pPr>
            <a:lvl4pPr marL="1114425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4pPr>
            <a:lvl5pPr marL="1485900" indent="0">
              <a:buFontTx/>
              <a:buNone/>
              <a:defRPr sz="813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r>
              <a:rPr lang="ko-KR" altLang="en-US" dirty="0" err="1"/>
              <a:t>비아이매트릭스</a:t>
            </a:r>
            <a:r>
              <a:rPr lang="ko-KR" altLang="en-US" dirty="0"/>
              <a:t> </a:t>
            </a:r>
            <a:r>
              <a:rPr lang="en-US" altLang="ko-KR" dirty="0"/>
              <a:t>PPT </a:t>
            </a:r>
            <a:r>
              <a:rPr lang="ko-KR" altLang="en-US" dirty="0" err="1"/>
              <a:t>공통양식</a:t>
            </a:r>
            <a:r>
              <a:rPr lang="ko-KR" altLang="en-US" dirty="0"/>
              <a:t> </a:t>
            </a:r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4654909" y="6546197"/>
            <a:ext cx="403102" cy="249385"/>
          </a:xfrm>
        </p:spPr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>
              <a:latin typeface="+mn-ea"/>
            </a:endParaRPr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7E48665C-3AEC-4994-95DF-38201CBD82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6546197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70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마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D4A87AB-1C78-44CB-912D-B1C1080881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" y="0"/>
            <a:ext cx="9895483" cy="6858000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7B4B936F-3239-4E87-92ED-F4436526D5F7}"/>
              </a:ext>
            </a:extLst>
          </p:cNvPr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 dirty="0">
              <a:latin typeface="+mn-ea"/>
              <a:ea typeface="+mn-ea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B61B669D-5E4A-4DD1-BDB2-F6B0629BF8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283" y="367521"/>
            <a:ext cx="985751" cy="299369"/>
          </a:xfrm>
          <a:prstGeom prst="rect">
            <a:avLst/>
          </a:prstGeom>
        </p:spPr>
      </p:pic>
      <p:sp>
        <p:nvSpPr>
          <p:cNvPr id="3" name="직사각형 2"/>
          <p:cNvSpPr/>
          <p:nvPr userDrawn="1"/>
        </p:nvSpPr>
        <p:spPr>
          <a:xfrm>
            <a:off x="3565087" y="2920546"/>
            <a:ext cx="2775824" cy="718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감사합니다</a:t>
            </a:r>
            <a:r>
              <a:rPr lang="en-US" altLang="ko-KR" sz="4400" b="1" spc="-122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cs typeface="+mj-cs"/>
              </a:rPr>
              <a:t>.</a:t>
            </a:r>
            <a:endParaRPr lang="ko-KR" altLang="en-US" sz="4400" b="1" spc="-122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  <a:cs typeface="+mj-cs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1179381" y="6351980"/>
            <a:ext cx="7547235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(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주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)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비아이매트릭스 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www.bimatrix.co.kr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 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서울시 강남구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선릉로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433 </a:t>
            </a:r>
            <a:r>
              <a:rPr lang="ko-KR" alt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세방빌딩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신관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17</a:t>
            </a:r>
            <a:r>
              <a:rPr lang="ko-KR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층 </a:t>
            </a:r>
            <a:r>
              <a:rPr lang="en-US" altLang="ko-K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| 02-561-4475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|</a:t>
            </a:r>
            <a:r>
              <a:rPr lang="ko-KR" altLang="en-US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9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rPr>
              <a:t>sales@bimatrix.co.kr</a:t>
            </a:r>
            <a:endParaRPr lang="ko-KR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2617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719-CA3D-4514-AAC7-1705D30F75E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769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5" r:id="rId2"/>
    <p:sldLayoutId id="2147483716" r:id="rId3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cheduler/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Matrix Worker </a:t>
            </a:r>
            <a:r>
              <a:rPr lang="en-US" altLang="ko-KR" b="0"/>
              <a:t>Installer Guide(v400)</a:t>
            </a:r>
            <a:endParaRPr lang="ko-KR" altLang="en-US" b="0" dirty="0"/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>
          <a:xfrm>
            <a:off x="681038" y="5247751"/>
            <a:ext cx="8543925" cy="348659"/>
          </a:xfrm>
        </p:spPr>
        <p:txBody>
          <a:bodyPr/>
          <a:lstStyle/>
          <a:p>
            <a:r>
              <a:rPr lang="en-US" altLang="ko-KR" dirty="0"/>
              <a:t>| 2023</a:t>
            </a:r>
            <a:r>
              <a:rPr lang="ko-KR" altLang="en-US" dirty="0"/>
              <a:t>년 </a:t>
            </a:r>
            <a:r>
              <a:rPr lang="en-US" altLang="ko-KR"/>
              <a:t>02</a:t>
            </a:r>
            <a:r>
              <a:rPr lang="ko-KR" altLang="en-US"/>
              <a:t>월 </a:t>
            </a:r>
            <a:r>
              <a:rPr lang="ko-KR" altLang="en-US" dirty="0"/>
              <a:t>배포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980" dirty="0"/>
              <a:t>비아이매트릭스 기술연구소 연구 </a:t>
            </a:r>
            <a:r>
              <a:rPr lang="en-US" altLang="ko-KR" sz="980" dirty="0"/>
              <a:t>2</a:t>
            </a:r>
            <a:r>
              <a:rPr lang="ko-KR" altLang="en-US" sz="980" dirty="0"/>
              <a:t>팀</a:t>
            </a:r>
            <a:endParaRPr lang="en-US" altLang="ko-KR" sz="98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11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설치 전 확인사항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63B07F-5F52-CD58-BA13-957A3E4962DF}"/>
              </a:ext>
            </a:extLst>
          </p:cNvPr>
          <p:cNvSpPr txBox="1"/>
          <p:nvPr/>
        </p:nvSpPr>
        <p:spPr>
          <a:xfrm>
            <a:off x="494950" y="1063484"/>
            <a:ext cx="5663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※ 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해당 가이드는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Release No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가 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400</a:t>
            </a:r>
            <a:r>
              <a:rPr lang="ko-KR" alt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의 가이드입니다</a:t>
            </a:r>
            <a:r>
              <a:rPr lang="en-US" altLang="ko-K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ko-KR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F5C293BA-61DF-F915-54A1-02DD8E03B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766" y="1754227"/>
            <a:ext cx="6305550" cy="42005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31227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개요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490984-8BEC-1833-9BE9-4484378DB73D}"/>
              </a:ext>
            </a:extLst>
          </p:cNvPr>
          <p:cNvSpPr txBox="1"/>
          <p:nvPr/>
        </p:nvSpPr>
        <p:spPr>
          <a:xfrm>
            <a:off x="1167588" y="4745372"/>
            <a:ext cx="757082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altLang="ko-KR" sz="1400" dirty="0"/>
              <a:t>Scheduler Worker</a:t>
            </a:r>
            <a:r>
              <a:rPr lang="ko-KR" altLang="en-US" sz="1400" dirty="0"/>
              <a:t> </a:t>
            </a:r>
            <a:r>
              <a:rPr lang="en-US" altLang="ko-KR" sz="1400" dirty="0" err="1"/>
              <a:t>i</a:t>
            </a:r>
            <a:r>
              <a:rPr lang="en-US" altLang="ko-KR" sz="1400" dirty="0"/>
              <a:t>-MATRIX </a:t>
            </a:r>
            <a:r>
              <a:rPr lang="ko-KR" altLang="en-US" sz="1400" dirty="0"/>
              <a:t>보고서를 열고 저장하는 작업을 진행하기 때문에</a:t>
            </a:r>
            <a:br>
              <a:rPr lang="en-US" altLang="ko-KR" sz="1400" dirty="0"/>
            </a:br>
            <a:r>
              <a:rPr lang="ko-KR" altLang="en-US" sz="1400" dirty="0"/>
              <a:t>서버는 </a:t>
            </a:r>
            <a:r>
              <a:rPr lang="en-US" altLang="ko-KR" sz="1400" b="1" dirty="0">
                <a:solidFill>
                  <a:srgbClr val="FF0000"/>
                </a:solidFill>
              </a:rPr>
              <a:t>Window NT Server</a:t>
            </a:r>
            <a:r>
              <a:rPr lang="en-US" altLang="ko-KR" sz="1400" b="1" dirty="0"/>
              <a:t> , </a:t>
            </a:r>
            <a:r>
              <a:rPr lang="en-US" altLang="ko-KR" sz="1400" b="1" dirty="0">
                <a:solidFill>
                  <a:srgbClr val="FF0000"/>
                </a:solidFill>
              </a:rPr>
              <a:t>Excel (</a:t>
            </a:r>
            <a:r>
              <a:rPr lang="ko-KR" altLang="en-US" sz="1400" b="1" dirty="0">
                <a:solidFill>
                  <a:srgbClr val="FF0000"/>
                </a:solidFill>
              </a:rPr>
              <a:t>정품 인증</a:t>
            </a:r>
            <a:r>
              <a:rPr lang="en-US" altLang="ko-KR" sz="1400" b="1" dirty="0">
                <a:solidFill>
                  <a:srgbClr val="FF0000"/>
                </a:solidFill>
              </a:rPr>
              <a:t>)</a:t>
            </a:r>
            <a:r>
              <a:rPr lang="ko-KR" altLang="en-US" sz="1400" dirty="0"/>
              <a:t>이 반드시 필요합니다</a:t>
            </a:r>
            <a:r>
              <a:rPr lang="en-US" altLang="ko-KR" sz="1400" dirty="0"/>
              <a:t>.</a:t>
            </a:r>
          </a:p>
          <a:p>
            <a:pPr marL="342900" indent="-342900">
              <a:buFont typeface="+mj-lt"/>
              <a:buAutoNum type="arabicPeriod"/>
            </a:pPr>
            <a:endParaRPr lang="en-US" altLang="ko-KR" sz="1400" dirty="0"/>
          </a:p>
          <a:p>
            <a:pPr marL="342900" indent="-342900">
              <a:buFont typeface="+mj-lt"/>
              <a:buAutoNum type="arabicPeriod"/>
            </a:pPr>
            <a:r>
              <a:rPr lang="en-US" altLang="ko-KR" sz="1400" b="1" dirty="0">
                <a:solidFill>
                  <a:srgbClr val="FF0000"/>
                </a:solidFill>
              </a:rPr>
              <a:t>Server</a:t>
            </a:r>
            <a:r>
              <a:rPr lang="ko-KR" altLang="en-US" sz="1400" b="1" dirty="0">
                <a:solidFill>
                  <a:srgbClr val="FF0000"/>
                </a:solidFill>
              </a:rPr>
              <a:t>의 </a:t>
            </a:r>
            <a:r>
              <a:rPr lang="en-US" altLang="ko-KR" sz="1400" b="1" dirty="0">
                <a:solidFill>
                  <a:srgbClr val="FF0000"/>
                </a:solidFill>
              </a:rPr>
              <a:t>Excel </a:t>
            </a:r>
            <a:r>
              <a:rPr lang="ko-KR" altLang="en-US" sz="1400" b="1" dirty="0">
                <a:solidFill>
                  <a:srgbClr val="FF0000"/>
                </a:solidFill>
              </a:rPr>
              <a:t>버전은 사용자의 </a:t>
            </a:r>
            <a:r>
              <a:rPr lang="en-US" altLang="ko-KR" sz="1400" b="1" dirty="0">
                <a:solidFill>
                  <a:srgbClr val="FF0000"/>
                </a:solidFill>
              </a:rPr>
              <a:t>Excel </a:t>
            </a:r>
            <a:r>
              <a:rPr lang="ko-KR" altLang="en-US" sz="1400" b="1" dirty="0">
                <a:solidFill>
                  <a:srgbClr val="FF0000"/>
                </a:solidFill>
              </a:rPr>
              <a:t>버전과 동일</a:t>
            </a:r>
            <a:r>
              <a:rPr lang="ko-KR" altLang="en-US" sz="1400" dirty="0"/>
              <a:t>해야 하며</a:t>
            </a:r>
            <a:r>
              <a:rPr lang="en-US" altLang="ko-KR" sz="1400" dirty="0"/>
              <a:t>, </a:t>
            </a:r>
            <a:r>
              <a:rPr lang="en-US" altLang="ko-KR" sz="1400" b="1" dirty="0">
                <a:solidFill>
                  <a:srgbClr val="FF0000"/>
                </a:solidFill>
              </a:rPr>
              <a:t>Scheduler server</a:t>
            </a:r>
            <a:r>
              <a:rPr lang="ko-KR" altLang="en-US" sz="1400" b="1" dirty="0">
                <a:solidFill>
                  <a:srgbClr val="FF0000"/>
                </a:solidFill>
              </a:rPr>
              <a:t>에서 </a:t>
            </a:r>
            <a:r>
              <a:rPr lang="en-US" altLang="ko-KR" sz="1400" b="1" dirty="0">
                <a:solidFill>
                  <a:srgbClr val="FF0000"/>
                </a:solidFill>
              </a:rPr>
              <a:t>Matrix Server</a:t>
            </a:r>
            <a:r>
              <a:rPr lang="ko-KR" altLang="en-US" sz="1400" b="1" dirty="0">
                <a:solidFill>
                  <a:srgbClr val="FF0000"/>
                </a:solidFill>
              </a:rPr>
              <a:t>로 접속하여 </a:t>
            </a:r>
            <a:r>
              <a:rPr lang="en-US" altLang="ko-KR" sz="1400" b="1" dirty="0">
                <a:solidFill>
                  <a:srgbClr val="FF0000"/>
                </a:solidFill>
              </a:rPr>
              <a:t>Schedule </a:t>
            </a:r>
            <a:r>
              <a:rPr lang="ko-KR" altLang="en-US" sz="1400" b="1" dirty="0">
                <a:solidFill>
                  <a:srgbClr val="FF0000"/>
                </a:solidFill>
              </a:rPr>
              <a:t>등록할 보고서의 조회가 정상적으로 동작해야 </a:t>
            </a:r>
            <a:r>
              <a:rPr lang="en-US" altLang="ko-KR" sz="1400" b="1" dirty="0">
                <a:solidFill>
                  <a:srgbClr val="FF0000"/>
                </a:solidFill>
              </a:rPr>
              <a:t>Schedule </a:t>
            </a:r>
            <a:r>
              <a:rPr lang="ko-KR" altLang="en-US" sz="1400" b="1" dirty="0">
                <a:solidFill>
                  <a:srgbClr val="FF0000"/>
                </a:solidFill>
              </a:rPr>
              <a:t>시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문제 없이 정상 동작</a:t>
            </a:r>
            <a:r>
              <a:rPr lang="ko-KR" altLang="en-US" sz="1400" dirty="0"/>
              <a:t>합니다</a:t>
            </a:r>
            <a:r>
              <a:rPr lang="en-US" altLang="ko-KR" sz="1400" dirty="0"/>
              <a:t>.</a:t>
            </a:r>
          </a:p>
          <a:p>
            <a:endParaRPr lang="en-US" altLang="ko-KR" sz="1400" b="1" dirty="0"/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id="{597EE880-95DF-48F9-9F1F-5B4007335BD4}"/>
              </a:ext>
            </a:extLst>
          </p:cNvPr>
          <p:cNvGrpSpPr/>
          <p:nvPr/>
        </p:nvGrpSpPr>
        <p:grpSpPr>
          <a:xfrm>
            <a:off x="1019223" y="1592590"/>
            <a:ext cx="7867554" cy="2811633"/>
            <a:chOff x="1995317" y="1726814"/>
            <a:chExt cx="7867554" cy="2811633"/>
          </a:xfrm>
        </p:grpSpPr>
        <p:grpSp>
          <p:nvGrpSpPr>
            <p:cNvPr id="21" name="그룹 20">
              <a:extLst>
                <a:ext uri="{FF2B5EF4-FFF2-40B4-BE49-F238E27FC236}">
                  <a16:creationId xmlns:a16="http://schemas.microsoft.com/office/drawing/2014/main" id="{BE1616D0-44A2-7DE9-62A6-AA00DA4B58C0}"/>
                </a:ext>
              </a:extLst>
            </p:cNvPr>
            <p:cNvGrpSpPr/>
            <p:nvPr/>
          </p:nvGrpSpPr>
          <p:grpSpPr>
            <a:xfrm>
              <a:off x="1995317" y="1758731"/>
              <a:ext cx="6230154" cy="1237566"/>
              <a:chOff x="434963" y="1758731"/>
              <a:chExt cx="6230154" cy="1237566"/>
            </a:xfrm>
          </p:grpSpPr>
          <p:pic>
            <p:nvPicPr>
              <p:cNvPr id="6" name="그래픽 5" descr="랩톱">
                <a:extLst>
                  <a:ext uri="{FF2B5EF4-FFF2-40B4-BE49-F238E27FC236}">
                    <a16:creationId xmlns:a16="http://schemas.microsoft.com/office/drawing/2014/main" id="{CE55E31E-CF62-41DB-E76C-0779C81AA7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569752" y="1758732"/>
                <a:ext cx="914400" cy="914400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F3F7261-5CD9-99FC-957C-EE4E71B25E40}"/>
                  </a:ext>
                </a:extLst>
              </p:cNvPr>
              <p:cNvSpPr txBox="1"/>
              <p:nvPr/>
            </p:nvSpPr>
            <p:spPr>
              <a:xfrm>
                <a:off x="434963" y="2534632"/>
                <a:ext cx="11839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Matrix Server</a:t>
                </a:r>
                <a:br>
                  <a:rPr lang="en-US" altLang="ko-KR" sz="1200" b="1" dirty="0"/>
                </a:br>
                <a:r>
                  <a:rPr lang="en-US" altLang="ko-KR" sz="1200" b="1" dirty="0"/>
                  <a:t>(WAS)</a:t>
                </a:r>
                <a:endParaRPr lang="ko-KR" altLang="en-US" sz="1200" b="1" dirty="0"/>
              </a:p>
            </p:txBody>
          </p:sp>
          <p:cxnSp>
            <p:nvCxnSpPr>
              <p:cNvPr id="9" name="직선 화살표 연결선 8">
                <a:extLst>
                  <a:ext uri="{FF2B5EF4-FFF2-40B4-BE49-F238E27FC236}">
                    <a16:creationId xmlns:a16="http://schemas.microsoft.com/office/drawing/2014/main" id="{864091F5-FE27-F4F5-25CB-04CD22574CA6}"/>
                  </a:ext>
                </a:extLst>
              </p:cNvPr>
              <p:cNvCxnSpPr/>
              <p:nvPr/>
            </p:nvCxnSpPr>
            <p:spPr>
              <a:xfrm>
                <a:off x="1753299" y="2088859"/>
                <a:ext cx="9144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1" name="그래픽 10" descr="모니터">
                <a:extLst>
                  <a:ext uri="{FF2B5EF4-FFF2-40B4-BE49-F238E27FC236}">
                    <a16:creationId xmlns:a16="http://schemas.microsoft.com/office/drawing/2014/main" id="{9BE325C9-10BC-50A0-17DF-3B37043E39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948758" y="1765024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B30C886-CC1C-8A57-0409-89D02429BAB3}"/>
                  </a:ext>
                </a:extLst>
              </p:cNvPr>
              <p:cNvSpPr txBox="1"/>
              <p:nvPr/>
            </p:nvSpPr>
            <p:spPr>
              <a:xfrm>
                <a:off x="2694802" y="2519600"/>
                <a:ext cx="14223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Scheduler Server</a:t>
                </a:r>
                <a:br>
                  <a:rPr lang="en-US" altLang="ko-KR" sz="1200" b="1" dirty="0"/>
                </a:br>
                <a:r>
                  <a:rPr lang="en-US" altLang="ko-KR" sz="1200" b="1" dirty="0"/>
                  <a:t>(MTX_JCM)</a:t>
                </a:r>
                <a:endParaRPr lang="ko-KR" altLang="en-US" sz="1200" b="1" dirty="0"/>
              </a:p>
            </p:txBody>
          </p:sp>
          <p:pic>
            <p:nvPicPr>
              <p:cNvPr id="14" name="그래픽 13" descr="인터넷">
                <a:extLst>
                  <a:ext uri="{FF2B5EF4-FFF2-40B4-BE49-F238E27FC236}">
                    <a16:creationId xmlns:a16="http://schemas.microsoft.com/office/drawing/2014/main" id="{25EE8F2E-6487-0CDC-96B5-0D9CC28015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5581720" y="1758731"/>
                <a:ext cx="914400" cy="91440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A0CC0B-0218-E54C-510A-8D734C539555}"/>
                  </a:ext>
                </a:extLst>
              </p:cNvPr>
              <p:cNvSpPr txBox="1"/>
              <p:nvPr/>
            </p:nvSpPr>
            <p:spPr>
              <a:xfrm>
                <a:off x="5412722" y="2534632"/>
                <a:ext cx="125239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/>
                  <a:t>Matrix Worker</a:t>
                </a:r>
                <a:br>
                  <a:rPr lang="en-US" altLang="ko-KR" sz="1200" b="1" dirty="0"/>
                </a:br>
                <a:r>
                  <a:rPr lang="en-US" altLang="ko-KR" sz="1200" b="1" dirty="0"/>
                  <a:t>(</a:t>
                </a:r>
                <a:r>
                  <a:rPr lang="en-US" altLang="ko-KR" sz="1200" b="1" dirty="0" err="1"/>
                  <a:t>MXService</a:t>
                </a:r>
                <a:r>
                  <a:rPr lang="en-US" altLang="ko-KR" sz="1200" b="1" dirty="0"/>
                  <a:t>)</a:t>
                </a:r>
                <a:endParaRPr lang="ko-KR" altLang="en-US" sz="1200" b="1" dirty="0"/>
              </a:p>
            </p:txBody>
          </p:sp>
          <p:cxnSp>
            <p:nvCxnSpPr>
              <p:cNvPr id="16" name="직선 화살표 연결선 15">
                <a:extLst>
                  <a:ext uri="{FF2B5EF4-FFF2-40B4-BE49-F238E27FC236}">
                    <a16:creationId xmlns:a16="http://schemas.microsoft.com/office/drawing/2014/main" id="{797C4F03-2B0D-CB67-9040-0BBB502276FF}"/>
                  </a:ext>
                </a:extLst>
              </p:cNvPr>
              <p:cNvCxnSpPr/>
              <p:nvPr/>
            </p:nvCxnSpPr>
            <p:spPr>
              <a:xfrm>
                <a:off x="4399260" y="2056701"/>
                <a:ext cx="914400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화살표 연결선 17">
                <a:extLst>
                  <a:ext uri="{FF2B5EF4-FFF2-40B4-BE49-F238E27FC236}">
                    <a16:creationId xmlns:a16="http://schemas.microsoft.com/office/drawing/2014/main" id="{7A5BA689-2FCA-4942-295D-77B3277D7DB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99260" y="2215931"/>
                <a:ext cx="9144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직선 화살표 연결선 19">
                <a:extLst>
                  <a:ext uri="{FF2B5EF4-FFF2-40B4-BE49-F238E27FC236}">
                    <a16:creationId xmlns:a16="http://schemas.microsoft.com/office/drawing/2014/main" id="{E35369BD-40B7-89B9-891B-07FB4FAA13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753299" y="2225557"/>
                <a:ext cx="914400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그래픽 23" descr="프레젠테이션 조직도">
              <a:extLst>
                <a:ext uri="{FF2B5EF4-FFF2-40B4-BE49-F238E27FC236}">
                  <a16:creationId xmlns:a16="http://schemas.microsoft.com/office/drawing/2014/main" id="{D0673364-E135-25C4-AE71-4279F7ABD3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142074" y="3404504"/>
              <a:ext cx="914400" cy="914400"/>
            </a:xfrm>
            <a:prstGeom prst="rect">
              <a:avLst/>
            </a:prstGeom>
          </p:spPr>
        </p:pic>
        <p:cxnSp>
          <p:nvCxnSpPr>
            <p:cNvPr id="26" name="연결선: 구부러짐 25">
              <a:extLst>
                <a:ext uri="{FF2B5EF4-FFF2-40B4-BE49-F238E27FC236}">
                  <a16:creationId xmlns:a16="http://schemas.microsoft.com/office/drawing/2014/main" id="{4DB4E4BF-E701-C7CF-9E2A-E72F5899603F}"/>
                </a:ext>
              </a:extLst>
            </p:cNvPr>
            <p:cNvCxnSpPr>
              <a:cxnSpLocks/>
              <a:stCxn id="15" idx="3"/>
              <a:endCxn id="24" idx="3"/>
            </p:cNvCxnSpPr>
            <p:nvPr/>
          </p:nvCxnSpPr>
          <p:spPr>
            <a:xfrm flipH="1">
              <a:off x="8056474" y="2765465"/>
              <a:ext cx="168997" cy="1096239"/>
            </a:xfrm>
            <a:prstGeom prst="curvedConnector3">
              <a:avLst>
                <a:gd name="adj1" fmla="val -135269"/>
              </a:avLst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8E5E324-CEBD-AABE-81CF-C5C23973CA02}"/>
                </a:ext>
              </a:extLst>
            </p:cNvPr>
            <p:cNvSpPr txBox="1"/>
            <p:nvPr/>
          </p:nvSpPr>
          <p:spPr>
            <a:xfrm>
              <a:off x="8521595" y="3127505"/>
              <a:ext cx="13412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Report Download</a:t>
              </a:r>
              <a:endParaRPr lang="ko-KR" altLang="en-US" sz="1200" b="1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363D20D-5D2A-8C42-7E81-97E59D7DD33F}"/>
                </a:ext>
              </a:extLst>
            </p:cNvPr>
            <p:cNvSpPr txBox="1"/>
            <p:nvPr/>
          </p:nvSpPr>
          <p:spPr>
            <a:xfrm>
              <a:off x="6735689" y="4261448"/>
              <a:ext cx="17395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Report Open/Refresh</a:t>
              </a:r>
              <a:endParaRPr lang="ko-KR" altLang="en-US" sz="1200" b="1" dirty="0"/>
            </a:p>
          </p:txBody>
        </p:sp>
        <p:cxnSp>
          <p:nvCxnSpPr>
            <p:cNvPr id="31" name="연결선: 구부러짐 30">
              <a:extLst>
                <a:ext uri="{FF2B5EF4-FFF2-40B4-BE49-F238E27FC236}">
                  <a16:creationId xmlns:a16="http://schemas.microsoft.com/office/drawing/2014/main" id="{0AA24E42-53A5-8A17-4271-97B68825283F}"/>
                </a:ext>
              </a:extLst>
            </p:cNvPr>
            <p:cNvCxnSpPr>
              <a:cxnSpLocks/>
              <a:stCxn id="24" idx="1"/>
              <a:endCxn id="15" idx="1"/>
            </p:cNvCxnSpPr>
            <p:nvPr/>
          </p:nvCxnSpPr>
          <p:spPr>
            <a:xfrm rot="10800000">
              <a:off x="6973076" y="2765466"/>
              <a:ext cx="168998" cy="1096239"/>
            </a:xfrm>
            <a:prstGeom prst="curvedConnector3">
              <a:avLst>
                <a:gd name="adj1" fmla="val 235268"/>
              </a:avLst>
            </a:prstGeom>
            <a:ln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8C08396-6DAB-BCF4-44B0-809C2529DB80}"/>
                </a:ext>
              </a:extLst>
            </p:cNvPr>
            <p:cNvSpPr txBox="1"/>
            <p:nvPr/>
          </p:nvSpPr>
          <p:spPr>
            <a:xfrm>
              <a:off x="5014958" y="3152671"/>
              <a:ext cx="16628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200" b="1" dirty="0"/>
                <a:t>Report Upload/Save</a:t>
              </a:r>
              <a:br>
                <a:rPr lang="en-US" altLang="ko-KR" sz="1200" b="1" dirty="0"/>
              </a:br>
              <a:r>
                <a:rPr lang="en-US" altLang="ko-KR" sz="1200" b="1" dirty="0"/>
                <a:t>(Worker Option)</a:t>
              </a:r>
              <a:endParaRPr lang="ko-KR" altLang="en-US" sz="1200" b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C9681BC-10B5-941D-88B7-A83601CECDD2}"/>
                </a:ext>
              </a:extLst>
            </p:cNvPr>
            <p:cNvSpPr txBox="1"/>
            <p:nvPr/>
          </p:nvSpPr>
          <p:spPr>
            <a:xfrm>
              <a:off x="3196717" y="1726814"/>
              <a:ext cx="119616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Schedule Add</a:t>
              </a:r>
              <a:endParaRPr lang="ko-KR" altLang="en-US" sz="1200" b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0E3E259-D865-4F4C-95D9-C48BA4504663}"/>
                </a:ext>
              </a:extLst>
            </p:cNvPr>
            <p:cNvSpPr txBox="1"/>
            <p:nvPr/>
          </p:nvSpPr>
          <p:spPr>
            <a:xfrm>
              <a:off x="5706598" y="1727754"/>
              <a:ext cx="14556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Schedule Execute</a:t>
              </a:r>
              <a:endParaRPr lang="ko-KR" altLang="en-US" sz="1200" b="1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5D61FAB-D34E-87A0-1B7F-6CD2435144F1}"/>
                </a:ext>
              </a:extLst>
            </p:cNvPr>
            <p:cNvSpPr txBox="1"/>
            <p:nvPr/>
          </p:nvSpPr>
          <p:spPr>
            <a:xfrm>
              <a:off x="7326603" y="4136826"/>
              <a:ext cx="54534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>
                  <a:solidFill>
                    <a:srgbClr val="FF0000"/>
                  </a:solidFill>
                </a:rPr>
                <a:t>(Excel)</a:t>
              </a:r>
              <a:endParaRPr lang="ko-KR" altLang="en-US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EB8B380-19AC-F96A-905E-2C8530B92E29}"/>
                </a:ext>
              </a:extLst>
            </p:cNvPr>
            <p:cNvSpPr txBox="1"/>
            <p:nvPr/>
          </p:nvSpPr>
          <p:spPr>
            <a:xfrm>
              <a:off x="3146620" y="2242331"/>
              <a:ext cx="12184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Status Update</a:t>
              </a:r>
              <a:endParaRPr lang="ko-KR" altLang="en-US" sz="1200" b="1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CA467479-1812-0C52-E284-1B2B62863CA3}"/>
                </a:ext>
              </a:extLst>
            </p:cNvPr>
            <p:cNvSpPr txBox="1"/>
            <p:nvPr/>
          </p:nvSpPr>
          <p:spPr>
            <a:xfrm>
              <a:off x="5779581" y="2218542"/>
              <a:ext cx="13768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b="1" dirty="0"/>
                <a:t>Result Response</a:t>
              </a:r>
              <a:endParaRPr lang="ko-KR" alt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60239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B4F09736-71DE-37AA-5070-B58237EC9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675" y="3172437"/>
            <a:ext cx="6076950" cy="289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첨부파일 목록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3949" y="1189025"/>
            <a:ext cx="67844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Scheduler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에서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Matrix Server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로 접속하여 설치 경로에 프로그램을 다운로드 받습니다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b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경로 </a:t>
            </a: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fr-FR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C:\Program Files (x86)\BIMATRIX\iMatrixBin6.2.200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MXService7.exe.config</a:t>
            </a:r>
            <a:b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Matrix Worker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설정 파일</a:t>
            </a:r>
            <a:b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일반적인 경우 변경할 필요 없음</a:t>
            </a:r>
            <a:b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altLang="ko-KR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ko-KR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위 설치 파일이 설치된 경로로 복사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F4211D4B-0D2F-C3BC-8297-EB839C7E7AE5}"/>
              </a:ext>
            </a:extLst>
          </p:cNvPr>
          <p:cNvSpPr/>
          <p:nvPr/>
        </p:nvSpPr>
        <p:spPr>
          <a:xfrm>
            <a:off x="704674" y="4418901"/>
            <a:ext cx="1476463" cy="1950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8262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C4F72A7E-822F-77CE-29EA-8DBD0F4B9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837" y="1266091"/>
            <a:ext cx="4278072" cy="3329802"/>
          </a:xfrm>
          <a:prstGeom prst="rect">
            <a:avLst/>
          </a:prstGeom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설정 파일 설명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146BF2D-2413-44E6-CBFB-56CF2C3C8FEB}"/>
              </a:ext>
            </a:extLst>
          </p:cNvPr>
          <p:cNvSpPr/>
          <p:nvPr/>
        </p:nvSpPr>
        <p:spPr>
          <a:xfrm>
            <a:off x="642721" y="2210847"/>
            <a:ext cx="1969485" cy="3055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사각형: 잘린 한쪽 모서리 8">
            <a:extLst>
              <a:ext uri="{FF2B5EF4-FFF2-40B4-BE49-F238E27FC236}">
                <a16:creationId xmlns:a16="http://schemas.microsoft.com/office/drawing/2014/main" id="{07595A0A-ED9B-E5FD-C0EE-AC9737D72993}"/>
              </a:ext>
            </a:extLst>
          </p:cNvPr>
          <p:cNvSpPr/>
          <p:nvPr/>
        </p:nvSpPr>
        <p:spPr>
          <a:xfrm>
            <a:off x="2360803" y="1971412"/>
            <a:ext cx="1565246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보고서 저장</a:t>
            </a:r>
            <a:r>
              <a:rPr lang="en-US" altLang="ko-KR" sz="1200" b="1" dirty="0"/>
              <a:t> </a:t>
            </a:r>
            <a:r>
              <a:rPr lang="ko-KR" altLang="en-US" sz="1200" b="1" dirty="0"/>
              <a:t>옵션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A2C7887-1798-9594-6490-76A257411EB2}"/>
              </a:ext>
            </a:extLst>
          </p:cNvPr>
          <p:cNvSpPr/>
          <p:nvPr/>
        </p:nvSpPr>
        <p:spPr>
          <a:xfrm>
            <a:off x="642935" y="2520077"/>
            <a:ext cx="2746218" cy="3921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4D209BF-8470-777C-2C70-FB7D93890FDB}"/>
              </a:ext>
            </a:extLst>
          </p:cNvPr>
          <p:cNvSpPr/>
          <p:nvPr/>
        </p:nvSpPr>
        <p:spPr>
          <a:xfrm>
            <a:off x="2993878" y="2395177"/>
            <a:ext cx="2202707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화면 캡처 사이즈 제한 옵션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65C6DB-5642-7BB9-5F9F-B20037AA9DBA}"/>
              </a:ext>
            </a:extLst>
          </p:cNvPr>
          <p:cNvSpPr txBox="1"/>
          <p:nvPr/>
        </p:nvSpPr>
        <p:spPr>
          <a:xfrm>
            <a:off x="4754556" y="1438599"/>
            <a:ext cx="5266891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b="1" dirty="0"/>
              <a:t>보고서 저장 옵션</a:t>
            </a:r>
            <a:r>
              <a:rPr lang="en-US" altLang="ko-KR" sz="1200" b="1" dirty="0"/>
              <a:t>: </a:t>
            </a:r>
            <a:r>
              <a:rPr lang="ko-KR" altLang="en-US" sz="1200" dirty="0"/>
              <a:t>스케줄러 동작 후</a:t>
            </a:r>
            <a:r>
              <a:rPr lang="en-US" altLang="ko-KR" sz="1200" dirty="0"/>
              <a:t>, Refresh </a:t>
            </a:r>
            <a:r>
              <a:rPr lang="ko-KR" altLang="en-US" sz="1200" dirty="0"/>
              <a:t>된 보고서를 저장합니다</a:t>
            </a:r>
            <a:r>
              <a:rPr lang="en-US" altLang="ko-KR" sz="1200" dirty="0"/>
              <a:t>.</a:t>
            </a:r>
          </a:p>
          <a:p>
            <a:endParaRPr lang="en-US" altLang="ko-KR" sz="1200" b="1" dirty="0"/>
          </a:p>
          <a:p>
            <a:r>
              <a:rPr lang="ko-KR" altLang="en-US" sz="1200" b="1" dirty="0"/>
              <a:t>화면 캡처 사이즈 제한 옵션</a:t>
            </a:r>
            <a:r>
              <a:rPr lang="en-US" altLang="ko-KR" sz="1200" b="1" dirty="0"/>
              <a:t>: </a:t>
            </a:r>
            <a:r>
              <a:rPr lang="ko-KR" altLang="en-US" sz="1200" dirty="0"/>
              <a:t>화면 캡처 시 제한 사이즈 이상으로 캡처가</a:t>
            </a:r>
            <a:br>
              <a:rPr lang="en-US" altLang="ko-KR" sz="1200" dirty="0"/>
            </a:br>
            <a:r>
              <a:rPr lang="ko-KR" altLang="en-US" sz="1200" dirty="0"/>
              <a:t>되지 않도록 합니다</a:t>
            </a:r>
            <a:r>
              <a:rPr lang="en-US" altLang="ko-KR" sz="1200" dirty="0"/>
              <a:t>.</a:t>
            </a:r>
            <a:br>
              <a:rPr lang="en-US" altLang="ko-KR" sz="1200" dirty="0"/>
            </a:br>
            <a:br>
              <a:rPr lang="en-US" altLang="ko-KR" sz="1200" dirty="0"/>
            </a:br>
            <a:br>
              <a:rPr lang="en-US" altLang="ko-KR" sz="1200" dirty="0"/>
            </a:br>
            <a:br>
              <a:rPr lang="en-US" altLang="ko-KR" sz="1200" dirty="0"/>
            </a:br>
            <a:br>
              <a:rPr lang="en-US" altLang="ko-KR" sz="1200" dirty="0"/>
            </a:br>
            <a:br>
              <a:rPr lang="en-US" altLang="ko-KR" sz="1200" dirty="0"/>
            </a:br>
            <a:br>
              <a:rPr lang="en-US" altLang="ko-KR" sz="1200" dirty="0"/>
            </a:br>
            <a:r>
              <a:rPr lang="ko-KR" altLang="en-US" sz="1200" b="1" dirty="0"/>
              <a:t>데이터셋 직렬화 옵션</a:t>
            </a:r>
            <a:r>
              <a:rPr lang="en-US" altLang="ko-KR" sz="1200" dirty="0"/>
              <a:t>: </a:t>
            </a:r>
            <a:r>
              <a:rPr lang="ko-KR" altLang="en-US" sz="1200" dirty="0"/>
              <a:t>보고서 </a:t>
            </a:r>
            <a:r>
              <a:rPr lang="en-US" altLang="ko-KR" sz="1200" dirty="0"/>
              <a:t>Refresh </a:t>
            </a:r>
            <a:r>
              <a:rPr lang="ko-KR" altLang="en-US" sz="1200" dirty="0"/>
              <a:t>시</a:t>
            </a:r>
            <a:r>
              <a:rPr lang="en-US" altLang="ko-KR" sz="1200" dirty="0"/>
              <a:t>, </a:t>
            </a:r>
            <a:r>
              <a:rPr lang="ko-KR" altLang="en-US" sz="1200" dirty="0"/>
              <a:t>데이터를 병렬 처리 </a:t>
            </a:r>
            <a:r>
              <a:rPr lang="ko-KR" altLang="en-US" sz="1200" dirty="0" err="1"/>
              <a:t>해놓은</a:t>
            </a:r>
            <a:r>
              <a:rPr lang="ko-KR" altLang="en-US" sz="1200" dirty="0"/>
              <a:t> 것</a:t>
            </a:r>
            <a:br>
              <a:rPr lang="en-US" altLang="ko-KR" sz="1200" dirty="0"/>
            </a:br>
            <a:r>
              <a:rPr lang="ko-KR" altLang="en-US" sz="1200" dirty="0"/>
              <a:t>을 모두 직렬로 처리합니다</a:t>
            </a:r>
            <a:r>
              <a:rPr lang="en-US" altLang="ko-KR" sz="1200" dirty="0"/>
              <a:t>.</a:t>
            </a:r>
            <a:br>
              <a:rPr lang="en-US" altLang="ko-KR" sz="1200" dirty="0"/>
            </a:br>
            <a:br>
              <a:rPr lang="en-US" altLang="ko-KR" sz="1200" dirty="0"/>
            </a:br>
            <a:r>
              <a:rPr lang="ko-KR" altLang="en-US" sz="1200" b="1" dirty="0"/>
              <a:t>스케줄 서버 증설 옵션</a:t>
            </a:r>
            <a:r>
              <a:rPr lang="en-US" altLang="ko-KR" sz="1200" dirty="0"/>
              <a:t>: </a:t>
            </a:r>
            <a:r>
              <a:rPr lang="ko-KR" altLang="en-US" sz="1200" dirty="0"/>
              <a:t>서버를 여러 대 설치 할 경우 </a:t>
            </a:r>
            <a:r>
              <a:rPr lang="en-US" altLang="ko-KR" sz="1200" dirty="0" err="1"/>
              <a:t>Woker</a:t>
            </a:r>
            <a:r>
              <a:rPr lang="ko-KR" altLang="en-US" sz="1200" dirty="0"/>
              <a:t>만 추가적으로</a:t>
            </a:r>
            <a:br>
              <a:rPr lang="en-US" altLang="ko-KR" sz="1200" dirty="0"/>
            </a:br>
            <a:r>
              <a:rPr lang="ko-KR" altLang="en-US" sz="1200" dirty="0"/>
              <a:t>설치하여 </a:t>
            </a:r>
            <a:r>
              <a:rPr lang="en-US" altLang="ko-KR" sz="1200" dirty="0"/>
              <a:t>Scheduler(Balancer) </a:t>
            </a:r>
            <a:r>
              <a:rPr lang="ko-KR" altLang="en-US" sz="1200" dirty="0"/>
              <a:t>서버와 연결되도록 하는 설정입니다</a:t>
            </a:r>
            <a:r>
              <a:rPr lang="en-US" altLang="ko-KR" sz="1200" dirty="0"/>
              <a:t>.</a:t>
            </a:r>
            <a:br>
              <a:rPr lang="en-US" altLang="ko-KR" sz="1200" b="1" dirty="0"/>
            </a:br>
            <a:r>
              <a:rPr lang="ko-KR" altLang="en-US" sz="1200" dirty="0"/>
              <a:t>해당 주소의 </a:t>
            </a:r>
            <a:r>
              <a:rPr lang="en-US" altLang="ko-KR" sz="1200" dirty="0"/>
              <a:t>IP</a:t>
            </a:r>
            <a:r>
              <a:rPr lang="ko-KR" altLang="en-US" sz="1200" dirty="0"/>
              <a:t>는 </a:t>
            </a:r>
            <a:r>
              <a:rPr lang="en-US" altLang="ko-KR" sz="1200" dirty="0"/>
              <a:t>MTX_JCM </a:t>
            </a:r>
            <a:r>
              <a:rPr lang="ko-KR" altLang="en-US" sz="1200" dirty="0"/>
              <a:t>설치 시 등록한 </a:t>
            </a:r>
            <a:r>
              <a:rPr lang="en-US" altLang="ko-KR" sz="1200" dirty="0"/>
              <a:t>IMATRIX_SCHE_BALANCER</a:t>
            </a:r>
            <a:r>
              <a:rPr lang="ko-KR" altLang="en-US" sz="1200" dirty="0"/>
              <a:t>의</a:t>
            </a:r>
            <a:br>
              <a:rPr lang="en-US" altLang="ko-KR" sz="1200" dirty="0"/>
            </a:br>
            <a:r>
              <a:rPr lang="en-US" altLang="ko-KR" sz="1200" dirty="0"/>
              <a:t>IP</a:t>
            </a:r>
            <a:r>
              <a:rPr lang="ko-KR" altLang="en-US" sz="1200" dirty="0"/>
              <a:t>와 </a:t>
            </a:r>
            <a:r>
              <a:rPr lang="en-US" altLang="ko-KR" sz="1200" dirty="0"/>
              <a:t>PORT</a:t>
            </a:r>
            <a:r>
              <a:rPr lang="ko-KR" altLang="en-US" sz="1200" dirty="0"/>
              <a:t>로 변경합니다</a:t>
            </a:r>
            <a:r>
              <a:rPr lang="en-US" altLang="ko-KR" sz="1200" dirty="0"/>
              <a:t>. </a:t>
            </a:r>
            <a:r>
              <a:rPr lang="en-US" altLang="ko-KR" sz="1200" dirty="0">
                <a:solidFill>
                  <a:srgbClr val="FF0000"/>
                </a:solidFill>
              </a:rPr>
              <a:t>ex) ws://192.168.11.14:7708/balancer</a:t>
            </a:r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0C6AAA89-BD05-3B9D-73E5-2372ADF9F04C}"/>
              </a:ext>
            </a:extLst>
          </p:cNvPr>
          <p:cNvSpPr/>
          <p:nvPr/>
        </p:nvSpPr>
        <p:spPr>
          <a:xfrm>
            <a:off x="642935" y="2907609"/>
            <a:ext cx="2746218" cy="2946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사각형: 잘린 한쪽 모서리 19">
            <a:extLst>
              <a:ext uri="{FF2B5EF4-FFF2-40B4-BE49-F238E27FC236}">
                <a16:creationId xmlns:a16="http://schemas.microsoft.com/office/drawing/2014/main" id="{3463173F-E05C-61B9-5E0F-D50CCE6346F2}"/>
              </a:ext>
            </a:extLst>
          </p:cNvPr>
          <p:cNvSpPr/>
          <p:nvPr/>
        </p:nvSpPr>
        <p:spPr>
          <a:xfrm>
            <a:off x="3244092" y="2810079"/>
            <a:ext cx="1809267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데이터셋 직렬화 옵션</a:t>
            </a:r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42EDA5B8-541F-CFE8-11B7-59440B86F3A7}"/>
              </a:ext>
            </a:extLst>
          </p:cNvPr>
          <p:cNvSpPr/>
          <p:nvPr/>
        </p:nvSpPr>
        <p:spPr>
          <a:xfrm>
            <a:off x="648851" y="3328564"/>
            <a:ext cx="3461226" cy="4237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사각형: 잘린 한쪽 모서리 21">
            <a:extLst>
              <a:ext uri="{FF2B5EF4-FFF2-40B4-BE49-F238E27FC236}">
                <a16:creationId xmlns:a16="http://schemas.microsoft.com/office/drawing/2014/main" id="{3C17AF2E-0F07-4309-3149-5F1C6CA80543}"/>
              </a:ext>
            </a:extLst>
          </p:cNvPr>
          <p:cNvSpPr/>
          <p:nvPr/>
        </p:nvSpPr>
        <p:spPr>
          <a:xfrm>
            <a:off x="2933216" y="3231860"/>
            <a:ext cx="1809267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스케줄 서버 증설 옵션</a:t>
            </a:r>
          </a:p>
        </p:txBody>
      </p:sp>
      <p:grpSp>
        <p:nvGrpSpPr>
          <p:cNvPr id="26" name="그룹 25">
            <a:extLst>
              <a:ext uri="{FF2B5EF4-FFF2-40B4-BE49-F238E27FC236}">
                <a16:creationId xmlns:a16="http://schemas.microsoft.com/office/drawing/2014/main" id="{61364175-E5DC-A09A-A828-5B33DCE4B560}"/>
              </a:ext>
            </a:extLst>
          </p:cNvPr>
          <p:cNvGrpSpPr/>
          <p:nvPr/>
        </p:nvGrpSpPr>
        <p:grpSpPr>
          <a:xfrm>
            <a:off x="6657720" y="4670253"/>
            <a:ext cx="3037230" cy="1697099"/>
            <a:chOff x="2194330" y="4315277"/>
            <a:chExt cx="3879299" cy="2208247"/>
          </a:xfrm>
        </p:grpSpPr>
        <p:pic>
          <p:nvPicPr>
            <p:cNvPr id="24" name="그림 23">
              <a:extLst>
                <a:ext uri="{FF2B5EF4-FFF2-40B4-BE49-F238E27FC236}">
                  <a16:creationId xmlns:a16="http://schemas.microsoft.com/office/drawing/2014/main" id="{4731DCBB-26CD-651E-33E4-026F045650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29689"/>
            <a:stretch/>
          </p:blipFill>
          <p:spPr>
            <a:xfrm>
              <a:off x="2194330" y="4315277"/>
              <a:ext cx="3879299" cy="2208247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sp>
          <p:nvSpPr>
            <p:cNvPr id="25" name="직사각형 24">
              <a:extLst>
                <a:ext uri="{FF2B5EF4-FFF2-40B4-BE49-F238E27FC236}">
                  <a16:creationId xmlns:a16="http://schemas.microsoft.com/office/drawing/2014/main" id="{D37DEDE0-AB05-54C6-5F45-6810907F5D38}"/>
                </a:ext>
              </a:extLst>
            </p:cNvPr>
            <p:cNvSpPr/>
            <p:nvPr/>
          </p:nvSpPr>
          <p:spPr>
            <a:xfrm>
              <a:off x="4196123" y="6087431"/>
              <a:ext cx="721691" cy="16226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9621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F2D4B3A1-DE31-730A-F77F-EBAD9429F1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0134"/>
          <a:stretch/>
        </p:blipFill>
        <p:spPr>
          <a:xfrm>
            <a:off x="431314" y="1340009"/>
            <a:ext cx="7629875" cy="343332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9146BF2D-2413-44E6-CBFB-56CF2C3C8FEB}"/>
              </a:ext>
            </a:extLst>
          </p:cNvPr>
          <p:cNvSpPr/>
          <p:nvPr/>
        </p:nvSpPr>
        <p:spPr>
          <a:xfrm>
            <a:off x="683526" y="3741392"/>
            <a:ext cx="6321281" cy="2246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사각형: 잘린 한쪽 모서리 10">
            <a:extLst>
              <a:ext uri="{FF2B5EF4-FFF2-40B4-BE49-F238E27FC236}">
                <a16:creationId xmlns:a16="http://schemas.microsoft.com/office/drawing/2014/main" id="{54D209BF-8470-777C-2C70-FB7D93890FDB}"/>
              </a:ext>
            </a:extLst>
          </p:cNvPr>
          <p:cNvSpPr/>
          <p:nvPr/>
        </p:nvSpPr>
        <p:spPr>
          <a:xfrm>
            <a:off x="-79129" y="3116608"/>
            <a:ext cx="2592198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/>
              <a:t>IMATRIX_SCHE_BALANCER</a:t>
            </a:r>
            <a:endParaRPr lang="ko-KR" altLang="en-US" sz="1200" b="1" dirty="0"/>
          </a:p>
        </p:txBody>
      </p:sp>
      <p:sp>
        <p:nvSpPr>
          <p:cNvPr id="7" name="사각형: 잘린 한쪽 모서리 6">
            <a:extLst>
              <a:ext uri="{FF2B5EF4-FFF2-40B4-BE49-F238E27FC236}">
                <a16:creationId xmlns:a16="http://schemas.microsoft.com/office/drawing/2014/main" id="{CFD10E3C-A972-EA9C-566B-6C41B586A679}"/>
              </a:ext>
            </a:extLst>
          </p:cNvPr>
          <p:cNvSpPr/>
          <p:nvPr/>
        </p:nvSpPr>
        <p:spPr>
          <a:xfrm>
            <a:off x="2939009" y="3118099"/>
            <a:ext cx="4428755" cy="392185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>
                <a:hlinkClick r:id="rId3"/>
              </a:rPr>
              <a:t>http://Scheduler</a:t>
            </a:r>
            <a:r>
              <a:rPr lang="en-US" altLang="ko-KR" sz="1200" b="1" dirty="0"/>
              <a:t> Worker Server IP:7708/scheduler</a:t>
            </a:r>
            <a:endParaRPr lang="ko-KR" altLang="en-US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56C0A1-C1E2-1046-9F25-C8461B380CF0}"/>
              </a:ext>
            </a:extLst>
          </p:cNvPr>
          <p:cNvSpPr txBox="1"/>
          <p:nvPr/>
        </p:nvSpPr>
        <p:spPr>
          <a:xfrm>
            <a:off x="2513069" y="5041596"/>
            <a:ext cx="4700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시스템 옵션에 해당 </a:t>
            </a:r>
            <a:r>
              <a:rPr lang="ko-KR" altLang="en-US" sz="1400" b="1" dirty="0" err="1"/>
              <a:t>코드값과</a:t>
            </a:r>
            <a:r>
              <a:rPr lang="ko-KR" altLang="en-US" sz="1400" b="1" dirty="0"/>
              <a:t> 값을 입력 </a:t>
            </a:r>
            <a:r>
              <a:rPr lang="en-US" altLang="ko-KR" sz="1400" b="1" dirty="0"/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대소문자 주의</a:t>
            </a:r>
            <a:r>
              <a:rPr lang="en-US" altLang="ko-KR" sz="1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43423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설정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2</a:t>
            </a:r>
            <a:endParaRPr lang="ko-KR" altLang="en-US" dirty="0"/>
          </a:p>
        </p:txBody>
      </p:sp>
      <p:grpSp>
        <p:nvGrpSpPr>
          <p:cNvPr id="12" name="그룹 11">
            <a:extLst>
              <a:ext uri="{FF2B5EF4-FFF2-40B4-BE49-F238E27FC236}">
                <a16:creationId xmlns:a16="http://schemas.microsoft.com/office/drawing/2014/main" id="{1487AFB7-A391-B816-13AD-DF8A4A59BF24}"/>
              </a:ext>
            </a:extLst>
          </p:cNvPr>
          <p:cNvGrpSpPr/>
          <p:nvPr/>
        </p:nvGrpSpPr>
        <p:grpSpPr>
          <a:xfrm>
            <a:off x="539275" y="1894613"/>
            <a:ext cx="7379932" cy="3876826"/>
            <a:chOff x="539275" y="1164770"/>
            <a:chExt cx="7379932" cy="3876826"/>
          </a:xfrm>
        </p:grpSpPr>
        <p:pic>
          <p:nvPicPr>
            <p:cNvPr id="9" name="그림 8">
              <a:extLst>
                <a:ext uri="{FF2B5EF4-FFF2-40B4-BE49-F238E27FC236}">
                  <a16:creationId xmlns:a16="http://schemas.microsoft.com/office/drawing/2014/main" id="{EDE5936F-20E7-C890-0390-CF9AC511BF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9275" y="1164770"/>
              <a:ext cx="6309769" cy="38768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9146BF2D-2413-44E6-CBFB-56CF2C3C8FEB}"/>
                </a:ext>
              </a:extLst>
            </p:cNvPr>
            <p:cNvSpPr/>
            <p:nvPr/>
          </p:nvSpPr>
          <p:spPr>
            <a:xfrm>
              <a:off x="2513069" y="2159438"/>
              <a:ext cx="4335975" cy="63409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id="{5A2C7887-1798-9594-6490-76A257411EB2}"/>
                </a:ext>
              </a:extLst>
            </p:cNvPr>
            <p:cNvSpPr/>
            <p:nvPr/>
          </p:nvSpPr>
          <p:spPr>
            <a:xfrm>
              <a:off x="539275" y="4611361"/>
              <a:ext cx="1675419" cy="2246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사각형: 잘린 한쪽 모서리 10">
              <a:extLst>
                <a:ext uri="{FF2B5EF4-FFF2-40B4-BE49-F238E27FC236}">
                  <a16:creationId xmlns:a16="http://schemas.microsoft.com/office/drawing/2014/main" id="{54D209BF-8470-777C-2C70-FB7D93890FDB}"/>
                </a:ext>
              </a:extLst>
            </p:cNvPr>
            <p:cNvSpPr/>
            <p:nvPr/>
          </p:nvSpPr>
          <p:spPr>
            <a:xfrm>
              <a:off x="3656901" y="3036815"/>
              <a:ext cx="4262306" cy="392185"/>
            </a:xfrm>
            <a:prstGeom prst="snip1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200" b="1" dirty="0"/>
                <a:t>해당 정보는 사이트의 메일 </a:t>
              </a:r>
              <a:r>
                <a:rPr lang="en-US" altLang="ko-KR" sz="1200" b="1" dirty="0"/>
                <a:t>SMTP </a:t>
              </a:r>
              <a:r>
                <a:rPr lang="ko-KR" altLang="en-US" sz="1200" b="1" dirty="0"/>
                <a:t>정보를 받아 작성합니다</a:t>
              </a:r>
              <a:r>
                <a:rPr lang="en-US" altLang="ko-KR" sz="1200" b="1" dirty="0"/>
                <a:t>.</a:t>
              </a:r>
              <a:r>
                <a:rPr lang="ko-KR" altLang="en-US" sz="1200" b="1" dirty="0"/>
                <a:t> 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D56C0A1-C1E2-1046-9F25-C8461B380CF0}"/>
              </a:ext>
            </a:extLst>
          </p:cNvPr>
          <p:cNvSpPr txBox="1"/>
          <p:nvPr/>
        </p:nvSpPr>
        <p:spPr>
          <a:xfrm>
            <a:off x="436942" y="1292142"/>
            <a:ext cx="6133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b="1" dirty="0"/>
              <a:t>해당 설정을 스케줄 실행 된 보고서의 메일링이 필요한 경우에 추가합니다</a:t>
            </a:r>
            <a:r>
              <a:rPr lang="en-US" altLang="ko-KR" sz="1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80218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7286CA5B-FA57-7B49-3133-6E658CAAA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40" y="1745028"/>
            <a:ext cx="6257925" cy="18192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AD6597F8-75D6-0EAB-0E73-094BDEB219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057" y="1868616"/>
            <a:ext cx="1810003" cy="16956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기동</a:t>
            </a:r>
            <a:r>
              <a:rPr lang="en-US" altLang="ko-KR" dirty="0"/>
              <a:t>/</a:t>
            </a:r>
            <a:r>
              <a:rPr lang="ko-KR" altLang="en-US" dirty="0"/>
              <a:t>종료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1C2E34E6-FD3E-A450-E2A2-DD174D345B56}"/>
              </a:ext>
            </a:extLst>
          </p:cNvPr>
          <p:cNvSpPr/>
          <p:nvPr/>
        </p:nvSpPr>
        <p:spPr>
          <a:xfrm>
            <a:off x="662730" y="2363307"/>
            <a:ext cx="1149292" cy="176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5034DB7C-9FA2-1591-780D-69E0F6A2090A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1828800" y="2226083"/>
            <a:ext cx="3011647" cy="2672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22BD0F6-7773-D62F-BFF8-9E36D185777B}"/>
              </a:ext>
            </a:extLst>
          </p:cNvPr>
          <p:cNvSpPr txBox="1"/>
          <p:nvPr/>
        </p:nvSpPr>
        <p:spPr>
          <a:xfrm>
            <a:off x="423949" y="1155469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기동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E723E6-FD34-CF67-96D1-A269E8BBFED8}"/>
              </a:ext>
            </a:extLst>
          </p:cNvPr>
          <p:cNvSpPr txBox="1"/>
          <p:nvPr/>
        </p:nvSpPr>
        <p:spPr>
          <a:xfrm>
            <a:off x="423948" y="4143598"/>
            <a:ext cx="7232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ko-KR" altLang="en-US" sz="1200">
                <a:solidFill>
                  <a:schemeClr val="tx1">
                    <a:lumMod val="65000"/>
                    <a:lumOff val="35000"/>
                  </a:schemeClr>
                </a:solidFill>
              </a:rPr>
              <a:t>종료</a:t>
            </a:r>
            <a:endParaRPr lang="en-US" altLang="ko-K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E97C1D0-EFE6-1D58-05FB-F0364129B86D}"/>
              </a:ext>
            </a:extLst>
          </p:cNvPr>
          <p:cNvSpPr/>
          <p:nvPr/>
        </p:nvSpPr>
        <p:spPr>
          <a:xfrm>
            <a:off x="4840447" y="2105637"/>
            <a:ext cx="276837" cy="240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D6CB5AF8-6642-037F-D889-32FD195A35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388" y="4734695"/>
            <a:ext cx="2629267" cy="14765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직사각형 23">
            <a:extLst>
              <a:ext uri="{FF2B5EF4-FFF2-40B4-BE49-F238E27FC236}">
                <a16:creationId xmlns:a16="http://schemas.microsoft.com/office/drawing/2014/main" id="{DA10D0B9-6706-BE25-D47E-5A14B29D2CF5}"/>
              </a:ext>
            </a:extLst>
          </p:cNvPr>
          <p:cNvSpPr/>
          <p:nvPr/>
        </p:nvSpPr>
        <p:spPr>
          <a:xfrm>
            <a:off x="524311" y="5695046"/>
            <a:ext cx="1178654" cy="240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1451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ko-KR" altLang="en-US" dirty="0"/>
              <a:t>로그</a:t>
            </a: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altLang="ko-KR" dirty="0"/>
              <a:t>1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098FABF-31EB-467E-D7D6-7CCCB06E4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04" y="1117134"/>
            <a:ext cx="6619875" cy="289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E4662C01-4E56-4AF3-E827-39B3D6B6C9CE}"/>
              </a:ext>
            </a:extLst>
          </p:cNvPr>
          <p:cNvSpPr/>
          <p:nvPr/>
        </p:nvSpPr>
        <p:spPr>
          <a:xfrm>
            <a:off x="2602968" y="1117134"/>
            <a:ext cx="551294" cy="2246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말풍선: 사각형 8">
            <a:extLst>
              <a:ext uri="{FF2B5EF4-FFF2-40B4-BE49-F238E27FC236}">
                <a16:creationId xmlns:a16="http://schemas.microsoft.com/office/drawing/2014/main" id="{228DC39E-18B6-5BDE-80A0-EB68D9882947}"/>
              </a:ext>
            </a:extLst>
          </p:cNvPr>
          <p:cNvSpPr/>
          <p:nvPr/>
        </p:nvSpPr>
        <p:spPr>
          <a:xfrm>
            <a:off x="3506598" y="1451296"/>
            <a:ext cx="1040235" cy="285226"/>
          </a:xfrm>
          <a:prstGeom prst="wedgeRectCallout">
            <a:avLst>
              <a:gd name="adj1" fmla="val -34713"/>
              <a:gd name="adj2" fmla="val -886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/>
              <a:t>숨김 폴더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DDE0D3-F25C-C3D5-4C2B-B179BA7740B9}"/>
              </a:ext>
            </a:extLst>
          </p:cNvPr>
          <p:cNvSpPr txBox="1"/>
          <p:nvPr/>
        </p:nvSpPr>
        <p:spPr>
          <a:xfrm>
            <a:off x="720304" y="4378710"/>
            <a:ext cx="6790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dirty="0"/>
              <a:t>설치</a:t>
            </a:r>
            <a:r>
              <a:rPr lang="en-US" altLang="ko-KR" sz="1200" dirty="0"/>
              <a:t>/</a:t>
            </a:r>
            <a:r>
              <a:rPr lang="ko-KR" altLang="en-US" sz="1200" dirty="0"/>
              <a:t>테스트 시</a:t>
            </a:r>
            <a:r>
              <a:rPr lang="en-US" altLang="ko-KR" sz="1200" dirty="0"/>
              <a:t> </a:t>
            </a:r>
            <a:r>
              <a:rPr lang="ko-KR" altLang="en-US" sz="1200" dirty="0"/>
              <a:t>방화벽</a:t>
            </a:r>
            <a:r>
              <a:rPr lang="en-US" altLang="ko-KR" sz="1200" dirty="0"/>
              <a:t>, </a:t>
            </a:r>
            <a:r>
              <a:rPr lang="ko-KR" altLang="en-US" sz="1200" dirty="0"/>
              <a:t>권한 문제 등 발생할 수 있어 문제가 생겼을 때 해당 로그를 보면 됩니다</a:t>
            </a:r>
            <a:r>
              <a:rPr lang="en-US" altLang="ko-KR" sz="1200" dirty="0"/>
              <a:t>.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6578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스퀘어 ExtraBold"/>
        <a:ea typeface="나눔스퀘어 ExtraBold"/>
        <a:cs typeface=""/>
      </a:majorFont>
      <a:minorFont>
        <a:latin typeface="나눔스퀘어"/>
        <a:ea typeface="나눔스퀘어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2615</TotalTime>
  <Words>405</Words>
  <Application>Microsoft Office PowerPoint</Application>
  <PresentationFormat>A4 용지(210x297mm)</PresentationFormat>
  <Paragraphs>53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나눔스퀘어</vt:lpstr>
      <vt:lpstr>나눔스퀘어 ExtraBold</vt:lpstr>
      <vt:lpstr>맑은 고딕</vt:lpstr>
      <vt:lpstr>Arial</vt:lpstr>
      <vt:lpstr>Office 테마</vt:lpstr>
      <vt:lpstr>Matrix Worker Installer Guide(v400)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youngsang</cp:lastModifiedBy>
  <cp:revision>148</cp:revision>
  <dcterms:created xsi:type="dcterms:W3CDTF">2018-04-10T05:56:39Z</dcterms:created>
  <dcterms:modified xsi:type="dcterms:W3CDTF">2023-02-03T02:37:36Z</dcterms:modified>
</cp:coreProperties>
</file>