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2"/>
  </p:notesMasterIdLst>
  <p:sldIdLst>
    <p:sldId id="257" r:id="rId2"/>
    <p:sldId id="282" r:id="rId3"/>
    <p:sldId id="274" r:id="rId4"/>
    <p:sldId id="273" r:id="rId5"/>
    <p:sldId id="276" r:id="rId6"/>
    <p:sldId id="277" r:id="rId7"/>
    <p:sldId id="278" r:id="rId8"/>
    <p:sldId id="279" r:id="rId9"/>
    <p:sldId id="281" r:id="rId10"/>
    <p:sldId id="267" r:id="rId11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sang" initials="y" lastIdx="1" clrIdx="0">
    <p:extLst>
      <p:ext uri="{19B8F6BF-5375-455C-9EA6-DF929625EA0E}">
        <p15:presenceInfo xmlns:p15="http://schemas.microsoft.com/office/powerpoint/2012/main" userId="youngs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uler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Matrix Worker Installer Guide(v300)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2023</a:t>
            </a:r>
            <a:r>
              <a:rPr lang="ko-KR" altLang="en-US" dirty="0"/>
              <a:t>년 </a:t>
            </a:r>
            <a:r>
              <a:rPr lang="en-US" altLang="ko-KR"/>
              <a:t>01</a:t>
            </a:r>
            <a:r>
              <a:rPr lang="ko-KR" altLang="en-US"/>
              <a:t>월 </a:t>
            </a:r>
            <a:r>
              <a:rPr lang="ko-KR" altLang="en-US" dirty="0"/>
              <a:t>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설치 전 확인사항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3B07F-5F52-CD58-BA13-957A3E4962DF}"/>
              </a:ext>
            </a:extLst>
          </p:cNvPr>
          <p:cNvSpPr txBox="1"/>
          <p:nvPr/>
        </p:nvSpPr>
        <p:spPr>
          <a:xfrm>
            <a:off x="494950" y="1063484"/>
            <a:ext cx="566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해당 가이드는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Release No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가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가이드입니다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DC7DB2F-B870-2D9E-F40F-295F08BA1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0" y="1654929"/>
            <a:ext cx="6305550" cy="48196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31227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개요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490984-8BEC-1833-9BE9-4484378DB73D}"/>
              </a:ext>
            </a:extLst>
          </p:cNvPr>
          <p:cNvSpPr txBox="1"/>
          <p:nvPr/>
        </p:nvSpPr>
        <p:spPr>
          <a:xfrm>
            <a:off x="1167588" y="4745372"/>
            <a:ext cx="75708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Scheduler Worker</a:t>
            </a:r>
            <a:r>
              <a:rPr lang="ko-KR" altLang="en-US" sz="1400" dirty="0"/>
              <a:t> </a:t>
            </a:r>
            <a:r>
              <a:rPr lang="en-US" altLang="ko-KR" sz="1400" dirty="0" err="1"/>
              <a:t>i</a:t>
            </a:r>
            <a:r>
              <a:rPr lang="en-US" altLang="ko-KR" sz="1400" dirty="0"/>
              <a:t>-MATRIX </a:t>
            </a:r>
            <a:r>
              <a:rPr lang="ko-KR" altLang="en-US" sz="1400" dirty="0"/>
              <a:t>보고서를 열고 저장하는 작업을 진행하기 때문에</a:t>
            </a:r>
            <a:br>
              <a:rPr lang="en-US" altLang="ko-KR" sz="1400" dirty="0"/>
            </a:br>
            <a:r>
              <a:rPr lang="ko-KR" altLang="en-US" sz="1400" dirty="0"/>
              <a:t>서버는 </a:t>
            </a:r>
            <a:r>
              <a:rPr lang="en-US" altLang="ko-KR" sz="1400" b="1" dirty="0">
                <a:solidFill>
                  <a:srgbClr val="FF0000"/>
                </a:solidFill>
              </a:rPr>
              <a:t>Window NT Server</a:t>
            </a:r>
            <a:r>
              <a:rPr lang="en-US" altLang="ko-KR" sz="1400" b="1" dirty="0"/>
              <a:t> , </a:t>
            </a:r>
            <a:r>
              <a:rPr lang="en-US" altLang="ko-KR" sz="1400" b="1" dirty="0">
                <a:solidFill>
                  <a:srgbClr val="FF0000"/>
                </a:solidFill>
              </a:rPr>
              <a:t>Excel (</a:t>
            </a:r>
            <a:r>
              <a:rPr lang="ko-KR" altLang="en-US" sz="1400" b="1" dirty="0">
                <a:solidFill>
                  <a:srgbClr val="FF0000"/>
                </a:solidFill>
              </a:rPr>
              <a:t>정품 인증</a:t>
            </a:r>
            <a:r>
              <a:rPr lang="en-US" altLang="ko-KR" sz="1400" b="1" dirty="0">
                <a:solidFill>
                  <a:srgbClr val="FF0000"/>
                </a:solidFill>
              </a:rPr>
              <a:t>)</a:t>
            </a:r>
            <a:r>
              <a:rPr lang="ko-KR" altLang="en-US" sz="1400" dirty="0"/>
              <a:t>이 반드시 필요합니다</a:t>
            </a:r>
            <a:r>
              <a:rPr lang="en-US" altLang="ko-KR" sz="1400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altLang="ko-KR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ko-KR" sz="1400" b="1" dirty="0">
                <a:solidFill>
                  <a:srgbClr val="FF0000"/>
                </a:solidFill>
              </a:rPr>
              <a:t>Server</a:t>
            </a:r>
            <a:r>
              <a:rPr lang="ko-KR" altLang="en-US" sz="1400" b="1" dirty="0">
                <a:solidFill>
                  <a:srgbClr val="FF0000"/>
                </a:solidFill>
              </a:rPr>
              <a:t>의 </a:t>
            </a:r>
            <a:r>
              <a:rPr lang="en-US" altLang="ko-KR" sz="1400" b="1" dirty="0">
                <a:solidFill>
                  <a:srgbClr val="FF0000"/>
                </a:solidFill>
              </a:rPr>
              <a:t>Excel </a:t>
            </a:r>
            <a:r>
              <a:rPr lang="ko-KR" altLang="en-US" sz="1400" b="1" dirty="0">
                <a:solidFill>
                  <a:srgbClr val="FF0000"/>
                </a:solidFill>
              </a:rPr>
              <a:t>버전은 사용자의 </a:t>
            </a:r>
            <a:r>
              <a:rPr lang="en-US" altLang="ko-KR" sz="1400" b="1" dirty="0">
                <a:solidFill>
                  <a:srgbClr val="FF0000"/>
                </a:solidFill>
              </a:rPr>
              <a:t>Excel </a:t>
            </a:r>
            <a:r>
              <a:rPr lang="ko-KR" altLang="en-US" sz="1400" b="1" dirty="0">
                <a:solidFill>
                  <a:srgbClr val="FF0000"/>
                </a:solidFill>
              </a:rPr>
              <a:t>버전과 동일</a:t>
            </a:r>
            <a:r>
              <a:rPr lang="ko-KR" altLang="en-US" sz="1400" dirty="0"/>
              <a:t>해야 하며</a:t>
            </a:r>
            <a:r>
              <a:rPr lang="en-US" altLang="ko-KR" sz="1400" dirty="0"/>
              <a:t>, </a:t>
            </a:r>
            <a:r>
              <a:rPr lang="en-US" altLang="ko-KR" sz="1400" b="1" dirty="0">
                <a:solidFill>
                  <a:srgbClr val="FF0000"/>
                </a:solidFill>
              </a:rPr>
              <a:t>Scheduler server</a:t>
            </a:r>
            <a:r>
              <a:rPr lang="ko-KR" altLang="en-US" sz="1400" b="1" dirty="0">
                <a:solidFill>
                  <a:srgbClr val="FF0000"/>
                </a:solidFill>
              </a:rPr>
              <a:t>에서 </a:t>
            </a:r>
            <a:r>
              <a:rPr lang="en-US" altLang="ko-KR" sz="1400" b="1" dirty="0">
                <a:solidFill>
                  <a:srgbClr val="FF0000"/>
                </a:solidFill>
              </a:rPr>
              <a:t>Matrix Server</a:t>
            </a:r>
            <a:r>
              <a:rPr lang="ko-KR" altLang="en-US" sz="1400" b="1" dirty="0">
                <a:solidFill>
                  <a:srgbClr val="FF0000"/>
                </a:solidFill>
              </a:rPr>
              <a:t>로 접속하여 </a:t>
            </a:r>
            <a:r>
              <a:rPr lang="en-US" altLang="ko-KR" sz="1400" b="1" dirty="0">
                <a:solidFill>
                  <a:srgbClr val="FF0000"/>
                </a:solidFill>
              </a:rPr>
              <a:t>Schedule </a:t>
            </a:r>
            <a:r>
              <a:rPr lang="ko-KR" altLang="en-US" sz="1400" b="1" dirty="0">
                <a:solidFill>
                  <a:srgbClr val="FF0000"/>
                </a:solidFill>
              </a:rPr>
              <a:t>등록할 보고서의 조회가 정상적으로 동작해야 </a:t>
            </a:r>
            <a:r>
              <a:rPr lang="en-US" altLang="ko-KR" sz="1400" b="1" dirty="0">
                <a:solidFill>
                  <a:srgbClr val="FF0000"/>
                </a:solidFill>
              </a:rPr>
              <a:t>Schedule </a:t>
            </a:r>
            <a:r>
              <a:rPr lang="ko-KR" altLang="en-US" sz="1400" b="1" dirty="0">
                <a:solidFill>
                  <a:srgbClr val="FF0000"/>
                </a:solidFill>
              </a:rPr>
              <a:t>시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문제 없이 정상 동작</a:t>
            </a:r>
            <a:r>
              <a:rPr lang="ko-KR" altLang="en-US" sz="1400" dirty="0"/>
              <a:t>합니다</a:t>
            </a:r>
            <a:r>
              <a:rPr lang="en-US" altLang="ko-KR" sz="1400" dirty="0"/>
              <a:t>.</a:t>
            </a:r>
          </a:p>
          <a:p>
            <a:endParaRPr lang="en-US" altLang="ko-KR" sz="1400" b="1" dirty="0"/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7EE880-95DF-48F9-9F1F-5B4007335BD4}"/>
              </a:ext>
            </a:extLst>
          </p:cNvPr>
          <p:cNvGrpSpPr/>
          <p:nvPr/>
        </p:nvGrpSpPr>
        <p:grpSpPr>
          <a:xfrm>
            <a:off x="1019223" y="1592590"/>
            <a:ext cx="7867554" cy="2811633"/>
            <a:chOff x="1995317" y="1726814"/>
            <a:chExt cx="7867554" cy="2811633"/>
          </a:xfrm>
        </p:grpSpPr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BE1616D0-44A2-7DE9-62A6-AA00DA4B58C0}"/>
                </a:ext>
              </a:extLst>
            </p:cNvPr>
            <p:cNvGrpSpPr/>
            <p:nvPr/>
          </p:nvGrpSpPr>
          <p:grpSpPr>
            <a:xfrm>
              <a:off x="1995317" y="1758731"/>
              <a:ext cx="6230154" cy="1237566"/>
              <a:chOff x="434963" y="1758731"/>
              <a:chExt cx="6230154" cy="1237566"/>
            </a:xfrm>
          </p:grpSpPr>
          <p:pic>
            <p:nvPicPr>
              <p:cNvPr id="6" name="그래픽 5" descr="랩톱">
                <a:extLst>
                  <a:ext uri="{FF2B5EF4-FFF2-40B4-BE49-F238E27FC236}">
                    <a16:creationId xmlns:a16="http://schemas.microsoft.com/office/drawing/2014/main" id="{CE55E31E-CF62-41DB-E76C-0779C81AA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69752" y="1758732"/>
                <a:ext cx="914400" cy="91440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F3F7261-5CD9-99FC-957C-EE4E71B25E40}"/>
                  </a:ext>
                </a:extLst>
              </p:cNvPr>
              <p:cNvSpPr txBox="1"/>
              <p:nvPr/>
            </p:nvSpPr>
            <p:spPr>
              <a:xfrm>
                <a:off x="434963" y="2534632"/>
                <a:ext cx="11839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Matrix Server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(WAS)</a:t>
                </a:r>
                <a:endParaRPr lang="ko-KR" altLang="en-US" sz="1200" b="1" dirty="0"/>
              </a:p>
            </p:txBody>
          </p:sp>
          <p:cxnSp>
            <p:nvCxnSpPr>
              <p:cNvPr id="9" name="직선 화살표 연결선 8">
                <a:extLst>
                  <a:ext uri="{FF2B5EF4-FFF2-40B4-BE49-F238E27FC236}">
                    <a16:creationId xmlns:a16="http://schemas.microsoft.com/office/drawing/2014/main" id="{864091F5-FE27-F4F5-25CB-04CD22574CA6}"/>
                  </a:ext>
                </a:extLst>
              </p:cNvPr>
              <p:cNvCxnSpPr/>
              <p:nvPr/>
            </p:nvCxnSpPr>
            <p:spPr>
              <a:xfrm>
                <a:off x="1753299" y="2088859"/>
                <a:ext cx="9144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그래픽 10" descr="모니터">
                <a:extLst>
                  <a:ext uri="{FF2B5EF4-FFF2-40B4-BE49-F238E27FC236}">
                    <a16:creationId xmlns:a16="http://schemas.microsoft.com/office/drawing/2014/main" id="{9BE325C9-10BC-50A0-17DF-3B37043E39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948758" y="176502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B30C886-CC1C-8A57-0409-89D02429BAB3}"/>
                  </a:ext>
                </a:extLst>
              </p:cNvPr>
              <p:cNvSpPr txBox="1"/>
              <p:nvPr/>
            </p:nvSpPr>
            <p:spPr>
              <a:xfrm>
                <a:off x="2694802" y="2519600"/>
                <a:ext cx="14223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Scheduler Server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(MTX_JCM)</a:t>
                </a:r>
                <a:endParaRPr lang="ko-KR" altLang="en-US" sz="1200" b="1" dirty="0"/>
              </a:p>
            </p:txBody>
          </p:sp>
          <p:pic>
            <p:nvPicPr>
              <p:cNvPr id="14" name="그래픽 13" descr="인터넷">
                <a:extLst>
                  <a:ext uri="{FF2B5EF4-FFF2-40B4-BE49-F238E27FC236}">
                    <a16:creationId xmlns:a16="http://schemas.microsoft.com/office/drawing/2014/main" id="{25EE8F2E-6487-0CDC-96B5-0D9CC2801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581720" y="175873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A0CC0B-0218-E54C-510A-8D734C539555}"/>
                  </a:ext>
                </a:extLst>
              </p:cNvPr>
              <p:cNvSpPr txBox="1"/>
              <p:nvPr/>
            </p:nvSpPr>
            <p:spPr>
              <a:xfrm>
                <a:off x="5412722" y="2534632"/>
                <a:ext cx="12523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Matrix Worker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</a:t>
                </a:r>
                <a:r>
                  <a:rPr lang="en-US" altLang="ko-KR" sz="1200" b="1" dirty="0" err="1"/>
                  <a:t>MXService</a:t>
                </a:r>
                <a:r>
                  <a:rPr lang="en-US" altLang="ko-KR" sz="1200" b="1" dirty="0"/>
                  <a:t>)</a:t>
                </a:r>
                <a:endParaRPr lang="ko-KR" altLang="en-US" sz="1200" b="1" dirty="0"/>
              </a:p>
            </p:txBody>
          </p: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797C4F03-2B0D-CB67-9040-0BBB502276FF}"/>
                  </a:ext>
                </a:extLst>
              </p:cNvPr>
              <p:cNvCxnSpPr/>
              <p:nvPr/>
            </p:nvCxnSpPr>
            <p:spPr>
              <a:xfrm>
                <a:off x="4399260" y="2056701"/>
                <a:ext cx="9144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화살표 연결선 17">
                <a:extLst>
                  <a:ext uri="{FF2B5EF4-FFF2-40B4-BE49-F238E27FC236}">
                    <a16:creationId xmlns:a16="http://schemas.microsoft.com/office/drawing/2014/main" id="{7A5BA689-2FCA-4942-295D-77B3277D7D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99260" y="2215931"/>
                <a:ext cx="9144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화살표 연결선 19">
                <a:extLst>
                  <a:ext uri="{FF2B5EF4-FFF2-40B4-BE49-F238E27FC236}">
                    <a16:creationId xmlns:a16="http://schemas.microsoft.com/office/drawing/2014/main" id="{E35369BD-40B7-89B9-891B-07FB4FAA13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53299" y="2225557"/>
                <a:ext cx="9144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그래픽 23" descr="프레젠테이션 조직도">
              <a:extLst>
                <a:ext uri="{FF2B5EF4-FFF2-40B4-BE49-F238E27FC236}">
                  <a16:creationId xmlns:a16="http://schemas.microsoft.com/office/drawing/2014/main" id="{D0673364-E135-25C4-AE71-4279F7ABD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142074" y="3404504"/>
              <a:ext cx="914400" cy="914400"/>
            </a:xfrm>
            <a:prstGeom prst="rect">
              <a:avLst/>
            </a:prstGeom>
          </p:spPr>
        </p:pic>
        <p:cxnSp>
          <p:nvCxnSpPr>
            <p:cNvPr id="26" name="연결선: 구부러짐 25">
              <a:extLst>
                <a:ext uri="{FF2B5EF4-FFF2-40B4-BE49-F238E27FC236}">
                  <a16:creationId xmlns:a16="http://schemas.microsoft.com/office/drawing/2014/main" id="{4DB4E4BF-E701-C7CF-9E2A-E72F5899603F}"/>
                </a:ext>
              </a:extLst>
            </p:cNvPr>
            <p:cNvCxnSpPr>
              <a:cxnSpLocks/>
              <a:stCxn id="15" idx="3"/>
              <a:endCxn id="24" idx="3"/>
            </p:cNvCxnSpPr>
            <p:nvPr/>
          </p:nvCxnSpPr>
          <p:spPr>
            <a:xfrm flipH="1">
              <a:off x="8056474" y="2765465"/>
              <a:ext cx="168997" cy="1096239"/>
            </a:xfrm>
            <a:prstGeom prst="curvedConnector3">
              <a:avLst>
                <a:gd name="adj1" fmla="val -135269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8E5E324-CEBD-AABE-81CF-C5C23973CA02}"/>
                </a:ext>
              </a:extLst>
            </p:cNvPr>
            <p:cNvSpPr txBox="1"/>
            <p:nvPr/>
          </p:nvSpPr>
          <p:spPr>
            <a:xfrm>
              <a:off x="8521595" y="3127505"/>
              <a:ext cx="13412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Report Download</a:t>
              </a:r>
              <a:endParaRPr lang="ko-KR" altLang="en-US" sz="1200" b="1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63D20D-5D2A-8C42-7E81-97E59D7DD33F}"/>
                </a:ext>
              </a:extLst>
            </p:cNvPr>
            <p:cNvSpPr txBox="1"/>
            <p:nvPr/>
          </p:nvSpPr>
          <p:spPr>
            <a:xfrm>
              <a:off x="6735689" y="4261448"/>
              <a:ext cx="17395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Report Open/Refresh</a:t>
              </a:r>
              <a:endParaRPr lang="ko-KR" altLang="en-US" sz="1200" b="1" dirty="0"/>
            </a:p>
          </p:txBody>
        </p:sp>
        <p:cxnSp>
          <p:nvCxnSpPr>
            <p:cNvPr id="31" name="연결선: 구부러짐 30">
              <a:extLst>
                <a:ext uri="{FF2B5EF4-FFF2-40B4-BE49-F238E27FC236}">
                  <a16:creationId xmlns:a16="http://schemas.microsoft.com/office/drawing/2014/main" id="{0AA24E42-53A5-8A17-4271-97B68825283F}"/>
                </a:ext>
              </a:extLst>
            </p:cNvPr>
            <p:cNvCxnSpPr>
              <a:cxnSpLocks/>
              <a:stCxn id="24" idx="1"/>
              <a:endCxn id="15" idx="1"/>
            </p:cNvCxnSpPr>
            <p:nvPr/>
          </p:nvCxnSpPr>
          <p:spPr>
            <a:xfrm rot="10800000">
              <a:off x="6973076" y="2765466"/>
              <a:ext cx="168998" cy="1096239"/>
            </a:xfrm>
            <a:prstGeom prst="curvedConnector3">
              <a:avLst>
                <a:gd name="adj1" fmla="val 235268"/>
              </a:avLst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8C08396-6DAB-BCF4-44B0-809C2529DB80}"/>
                </a:ext>
              </a:extLst>
            </p:cNvPr>
            <p:cNvSpPr txBox="1"/>
            <p:nvPr/>
          </p:nvSpPr>
          <p:spPr>
            <a:xfrm>
              <a:off x="5014958" y="3152671"/>
              <a:ext cx="1662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b="1" dirty="0"/>
                <a:t>Report Upload/Save</a:t>
              </a:r>
              <a:br>
                <a:rPr lang="en-US" altLang="ko-KR" sz="1200" b="1" dirty="0"/>
              </a:br>
              <a:r>
                <a:rPr lang="en-US" altLang="ko-KR" sz="1200" b="1" dirty="0"/>
                <a:t>(Worker Option)</a:t>
              </a:r>
              <a:endParaRPr lang="ko-KR" altLang="en-US" sz="12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C9681BC-10B5-941D-88B7-A83601CECDD2}"/>
                </a:ext>
              </a:extLst>
            </p:cNvPr>
            <p:cNvSpPr txBox="1"/>
            <p:nvPr/>
          </p:nvSpPr>
          <p:spPr>
            <a:xfrm>
              <a:off x="3196717" y="1726814"/>
              <a:ext cx="1196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Schedule Add</a:t>
              </a:r>
              <a:endParaRPr lang="ko-KR" altLang="en-US" sz="12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E3E259-D865-4F4C-95D9-C48BA4504663}"/>
                </a:ext>
              </a:extLst>
            </p:cNvPr>
            <p:cNvSpPr txBox="1"/>
            <p:nvPr/>
          </p:nvSpPr>
          <p:spPr>
            <a:xfrm>
              <a:off x="5706598" y="1727754"/>
              <a:ext cx="14556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Schedule Execute</a:t>
              </a:r>
              <a:endParaRPr lang="ko-KR" altLang="en-US" sz="12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D61FAB-D34E-87A0-1B7F-6CD2435144F1}"/>
                </a:ext>
              </a:extLst>
            </p:cNvPr>
            <p:cNvSpPr txBox="1"/>
            <p:nvPr/>
          </p:nvSpPr>
          <p:spPr>
            <a:xfrm>
              <a:off x="7326603" y="4136826"/>
              <a:ext cx="5453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>
                  <a:solidFill>
                    <a:srgbClr val="FF0000"/>
                  </a:solidFill>
                </a:rPr>
                <a:t>(Excel)</a:t>
              </a:r>
              <a:endParaRPr lang="ko-KR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EB8B380-19AC-F96A-905E-2C8530B92E29}"/>
                </a:ext>
              </a:extLst>
            </p:cNvPr>
            <p:cNvSpPr txBox="1"/>
            <p:nvPr/>
          </p:nvSpPr>
          <p:spPr>
            <a:xfrm>
              <a:off x="3146620" y="2242331"/>
              <a:ext cx="12184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Status Update</a:t>
              </a:r>
              <a:endParaRPr lang="ko-KR" altLang="en-US" sz="1200" b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A467479-1812-0C52-E284-1B2B62863CA3}"/>
                </a:ext>
              </a:extLst>
            </p:cNvPr>
            <p:cNvSpPr txBox="1"/>
            <p:nvPr/>
          </p:nvSpPr>
          <p:spPr>
            <a:xfrm>
              <a:off x="5779581" y="2218542"/>
              <a:ext cx="1376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Result Response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602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첨부파일 목록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9" y="1574919"/>
            <a:ext cx="6784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Scheduler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에서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Matrix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로 접속하여 설치 경로에 프로그램을 다운로드 받습니다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경로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C:\Program Files (x86)\BIMATRIX\iMatrixBin6.2.200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MXService.exe.config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Matrix Worker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설정 파일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일반적인 경우 변경할 필요 없음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위 설치 파일이 설치된 경로로 복사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7283B9C-CC11-4600-9045-11EBABEC8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73" y="3085717"/>
            <a:ext cx="6489103" cy="32480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F4211D4B-0D2F-C3BC-8297-EB839C7E7AE5}"/>
              </a:ext>
            </a:extLst>
          </p:cNvPr>
          <p:cNvSpPr/>
          <p:nvPr/>
        </p:nvSpPr>
        <p:spPr>
          <a:xfrm>
            <a:off x="780176" y="4974672"/>
            <a:ext cx="1149292" cy="176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2DC028-54EC-3A73-4F90-96FEA942579F}"/>
              </a:ext>
            </a:extLst>
          </p:cNvPr>
          <p:cNvSpPr txBox="1"/>
          <p:nvPr/>
        </p:nvSpPr>
        <p:spPr>
          <a:xfrm>
            <a:off x="494950" y="1063484"/>
            <a:ext cx="566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해당 가이드는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Release No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가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가이드입니다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 파일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63BA4EB-845F-0D83-06C4-A413EFEE8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82" y="1198596"/>
            <a:ext cx="5574786" cy="469886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146BF2D-2413-44E6-CBFB-56CF2C3C8FEB}"/>
              </a:ext>
            </a:extLst>
          </p:cNvPr>
          <p:cNvSpPr/>
          <p:nvPr/>
        </p:nvSpPr>
        <p:spPr>
          <a:xfrm>
            <a:off x="1098957" y="3236053"/>
            <a:ext cx="2365696" cy="3020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07595A0A-ED9B-E5FD-C0EE-AC9737D72993}"/>
              </a:ext>
            </a:extLst>
          </p:cNvPr>
          <p:cNvSpPr/>
          <p:nvPr/>
        </p:nvSpPr>
        <p:spPr>
          <a:xfrm>
            <a:off x="3656901" y="3039960"/>
            <a:ext cx="2592198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스케줄 동작 후 보고서 </a:t>
            </a:r>
            <a:r>
              <a:rPr lang="en-US" altLang="ko-KR" sz="1200" b="1" dirty="0"/>
              <a:t>Save </a:t>
            </a:r>
            <a:r>
              <a:rPr lang="ko-KR" altLang="en-US" sz="1200" b="1" dirty="0"/>
              <a:t>옵션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2C7887-1798-9594-6490-76A257411EB2}"/>
              </a:ext>
            </a:extLst>
          </p:cNvPr>
          <p:cNvSpPr/>
          <p:nvPr/>
        </p:nvSpPr>
        <p:spPr>
          <a:xfrm>
            <a:off x="1098956" y="3727502"/>
            <a:ext cx="2860647" cy="3020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4D209BF-8470-777C-2C70-FB7D93890FDB}"/>
              </a:ext>
            </a:extLst>
          </p:cNvPr>
          <p:cNvSpPr/>
          <p:nvPr/>
        </p:nvSpPr>
        <p:spPr>
          <a:xfrm>
            <a:off x="4070362" y="3593277"/>
            <a:ext cx="2592198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화면 </a:t>
            </a:r>
            <a:r>
              <a:rPr lang="en-US" altLang="ko-KR" sz="1200" b="1" dirty="0"/>
              <a:t>Capture</a:t>
            </a:r>
            <a:r>
              <a:rPr lang="ko-KR" altLang="en-US" sz="1200" b="1" dirty="0"/>
              <a:t> </a:t>
            </a:r>
            <a:r>
              <a:rPr lang="en-US" altLang="ko-KR" sz="1200" b="1" dirty="0"/>
              <a:t>Limit</a:t>
            </a:r>
            <a:r>
              <a:rPr lang="ko-KR" altLang="en-US" sz="1200" b="1" dirty="0"/>
              <a:t> </a:t>
            </a:r>
            <a:r>
              <a:rPr lang="en-US" altLang="ko-KR" sz="1200" b="1" dirty="0"/>
              <a:t>Size </a:t>
            </a:r>
            <a:r>
              <a:rPr lang="ko-KR" altLang="en-US" sz="1200" b="1" dirty="0"/>
              <a:t>옵션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65C6DB-5642-7BB9-5F9F-B20037AA9DBA}"/>
              </a:ext>
            </a:extLst>
          </p:cNvPr>
          <p:cNvSpPr txBox="1"/>
          <p:nvPr/>
        </p:nvSpPr>
        <p:spPr>
          <a:xfrm>
            <a:off x="2831266" y="5981164"/>
            <a:ext cx="4243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일반적인 경우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별도의 설정 변경은 필요 없습니다</a:t>
            </a:r>
            <a:r>
              <a:rPr lang="en-US" altLang="ko-KR" sz="1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9621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927AD81E-0C7B-73C6-D9B2-11DE1B0E1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84" y="1051408"/>
            <a:ext cx="7331978" cy="3631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146BF2D-2413-44E6-CBFB-56CF2C3C8FEB}"/>
              </a:ext>
            </a:extLst>
          </p:cNvPr>
          <p:cNvSpPr/>
          <p:nvPr/>
        </p:nvSpPr>
        <p:spPr>
          <a:xfrm>
            <a:off x="2323574" y="1614110"/>
            <a:ext cx="5065769" cy="5339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2C7887-1798-9594-6490-76A257411EB2}"/>
              </a:ext>
            </a:extLst>
          </p:cNvPr>
          <p:cNvSpPr/>
          <p:nvPr/>
        </p:nvSpPr>
        <p:spPr>
          <a:xfrm>
            <a:off x="539275" y="4351302"/>
            <a:ext cx="1567345" cy="224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4D209BF-8470-777C-2C70-FB7D93890FDB}"/>
              </a:ext>
            </a:extLst>
          </p:cNvPr>
          <p:cNvSpPr/>
          <p:nvPr/>
        </p:nvSpPr>
        <p:spPr>
          <a:xfrm>
            <a:off x="1844811" y="2207617"/>
            <a:ext cx="2592198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IMATRIX_SCHE_BALANCER</a:t>
            </a:r>
            <a:endParaRPr lang="ko-KR" altLang="en-US" sz="1200" b="1" dirty="0"/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CFD10E3C-A972-EA9C-566B-6C41B586A679}"/>
              </a:ext>
            </a:extLst>
          </p:cNvPr>
          <p:cNvSpPr/>
          <p:nvPr/>
        </p:nvSpPr>
        <p:spPr>
          <a:xfrm>
            <a:off x="4856459" y="2207617"/>
            <a:ext cx="4428755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hlinkClick r:id="rId3"/>
              </a:rPr>
              <a:t>http://Scheduler</a:t>
            </a:r>
            <a:r>
              <a:rPr lang="en-US" altLang="ko-KR" sz="1200" b="1" dirty="0"/>
              <a:t> Worker Server IP:7805/scheduler</a:t>
            </a:r>
            <a:endParaRPr lang="ko-KR" alt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6C0A1-C1E2-1046-9F25-C8461B380CF0}"/>
              </a:ext>
            </a:extLst>
          </p:cNvPr>
          <p:cNvSpPr txBox="1"/>
          <p:nvPr/>
        </p:nvSpPr>
        <p:spPr>
          <a:xfrm>
            <a:off x="2513069" y="5041596"/>
            <a:ext cx="4700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시스템 옵션에 해당 </a:t>
            </a:r>
            <a:r>
              <a:rPr lang="ko-KR" altLang="en-US" sz="1400" b="1" dirty="0" err="1"/>
              <a:t>코드값과</a:t>
            </a:r>
            <a:r>
              <a:rPr lang="ko-KR" altLang="en-US" sz="1400" b="1" dirty="0"/>
              <a:t> 값을 입력 </a:t>
            </a:r>
            <a:r>
              <a:rPr lang="en-US" altLang="ko-KR" sz="1400" b="1" dirty="0"/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대소문자 주의</a:t>
            </a:r>
            <a:r>
              <a:rPr lang="en-US" altLang="ko-KR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342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1487AFB7-A391-B816-13AD-DF8A4A59BF24}"/>
              </a:ext>
            </a:extLst>
          </p:cNvPr>
          <p:cNvGrpSpPr/>
          <p:nvPr/>
        </p:nvGrpSpPr>
        <p:grpSpPr>
          <a:xfrm>
            <a:off x="539275" y="1894613"/>
            <a:ext cx="7379932" cy="3876826"/>
            <a:chOff x="539275" y="1164770"/>
            <a:chExt cx="7379932" cy="3876826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EDE5936F-20E7-C890-0390-CF9AC511B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275" y="1164770"/>
              <a:ext cx="6309769" cy="38768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9146BF2D-2413-44E6-CBFB-56CF2C3C8FEB}"/>
                </a:ext>
              </a:extLst>
            </p:cNvPr>
            <p:cNvSpPr/>
            <p:nvPr/>
          </p:nvSpPr>
          <p:spPr>
            <a:xfrm>
              <a:off x="2513069" y="2159438"/>
              <a:ext cx="4335975" cy="6340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5A2C7887-1798-9594-6490-76A257411EB2}"/>
                </a:ext>
              </a:extLst>
            </p:cNvPr>
            <p:cNvSpPr/>
            <p:nvPr/>
          </p:nvSpPr>
          <p:spPr>
            <a:xfrm>
              <a:off x="539275" y="4611361"/>
              <a:ext cx="1675419" cy="2246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사각형: 잘린 한쪽 모서리 10">
              <a:extLst>
                <a:ext uri="{FF2B5EF4-FFF2-40B4-BE49-F238E27FC236}">
                  <a16:creationId xmlns:a16="http://schemas.microsoft.com/office/drawing/2014/main" id="{54D209BF-8470-777C-2C70-FB7D93890FDB}"/>
                </a:ext>
              </a:extLst>
            </p:cNvPr>
            <p:cNvSpPr/>
            <p:nvPr/>
          </p:nvSpPr>
          <p:spPr>
            <a:xfrm>
              <a:off x="3656901" y="3036815"/>
              <a:ext cx="4262306" cy="392185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/>
                <a:t>해당 정보는 사이트의 메일 </a:t>
              </a:r>
              <a:r>
                <a:rPr lang="en-US" altLang="ko-KR" sz="1200" b="1" dirty="0"/>
                <a:t>SMTP </a:t>
              </a:r>
              <a:r>
                <a:rPr lang="ko-KR" altLang="en-US" sz="1200" b="1" dirty="0"/>
                <a:t>정보를 받아 작성합니다</a:t>
              </a:r>
              <a:r>
                <a:rPr lang="en-US" altLang="ko-KR" sz="1200" b="1" dirty="0"/>
                <a:t>.</a:t>
              </a:r>
              <a:r>
                <a:rPr lang="ko-KR" altLang="en-US" sz="1200" b="1" dirty="0"/>
                <a:t> 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D56C0A1-C1E2-1046-9F25-C8461B380CF0}"/>
              </a:ext>
            </a:extLst>
          </p:cNvPr>
          <p:cNvSpPr txBox="1"/>
          <p:nvPr/>
        </p:nvSpPr>
        <p:spPr>
          <a:xfrm>
            <a:off x="436942" y="1292142"/>
            <a:ext cx="6133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해당 설정을 스케줄 실행 된 보고서의 메일링이 필요한 경우에 추가합니다</a:t>
            </a:r>
            <a:r>
              <a:rPr lang="en-US" altLang="ko-KR" sz="1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218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기동</a:t>
            </a:r>
            <a:r>
              <a:rPr lang="en-US" altLang="ko-KR" dirty="0"/>
              <a:t>/</a:t>
            </a:r>
            <a:r>
              <a:rPr lang="ko-KR" altLang="en-US" dirty="0"/>
              <a:t>종료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81AA74D-A31B-B64F-FBFA-AB41CB2F6F15}"/>
              </a:ext>
            </a:extLst>
          </p:cNvPr>
          <p:cNvGrpSpPr/>
          <p:nvPr/>
        </p:nvGrpSpPr>
        <p:grpSpPr>
          <a:xfrm>
            <a:off x="557649" y="1546030"/>
            <a:ext cx="6489103" cy="2169908"/>
            <a:chOff x="557649" y="1327916"/>
            <a:chExt cx="6489103" cy="216990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847C04A7-0539-80BA-B75D-EB8611AAD6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388" t="28596" r="388" b="4596"/>
            <a:stretch/>
          </p:blipFill>
          <p:spPr>
            <a:xfrm>
              <a:off x="557649" y="1327916"/>
              <a:ext cx="6489103" cy="216990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1C2E34E6-FD3E-A450-E2A2-DD174D345B56}"/>
                </a:ext>
              </a:extLst>
            </p:cNvPr>
            <p:cNvSpPr/>
            <p:nvPr/>
          </p:nvSpPr>
          <p:spPr>
            <a:xfrm>
              <a:off x="662730" y="2145193"/>
              <a:ext cx="1149292" cy="1761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869911EB-52D0-5BA0-4789-955CD6D7544F}"/>
                </a:ext>
              </a:extLst>
            </p:cNvPr>
            <p:cNvGrpSpPr/>
            <p:nvPr/>
          </p:nvGrpSpPr>
          <p:grpSpPr>
            <a:xfrm>
              <a:off x="3526392" y="1488555"/>
              <a:ext cx="2467319" cy="1857634"/>
              <a:chOff x="6252815" y="3015147"/>
              <a:chExt cx="2467319" cy="1857634"/>
            </a:xfrm>
          </p:grpSpPr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DE9A06D6-BBAF-D158-F224-F91CB60864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52815" y="3015147"/>
                <a:ext cx="2467319" cy="18576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44BAE12D-BF21-0520-3322-F33499A9FB86}"/>
                  </a:ext>
                </a:extLst>
              </p:cNvPr>
              <p:cNvSpPr/>
              <p:nvPr/>
            </p:nvSpPr>
            <p:spPr>
              <a:xfrm>
                <a:off x="7308797" y="4195893"/>
                <a:ext cx="417464" cy="25027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id="{5034DB7C-9FA2-1591-780D-69E0F6A2090A}"/>
                </a:ext>
              </a:extLst>
            </p:cNvPr>
            <p:cNvCxnSpPr/>
            <p:nvPr/>
          </p:nvCxnSpPr>
          <p:spPr>
            <a:xfrm>
              <a:off x="1828800" y="2275222"/>
              <a:ext cx="2634143" cy="394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ECDB7EBB-FC00-E7E8-9625-59F6DE9B8C00}"/>
              </a:ext>
            </a:extLst>
          </p:cNvPr>
          <p:cNvGrpSpPr/>
          <p:nvPr/>
        </p:nvGrpSpPr>
        <p:grpSpPr>
          <a:xfrm>
            <a:off x="578840" y="4445130"/>
            <a:ext cx="2695951" cy="1733792"/>
            <a:chOff x="662730" y="4445130"/>
            <a:chExt cx="2695951" cy="1733792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BB5C23BB-E6F6-26E5-64F9-841DC7711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730" y="4445130"/>
              <a:ext cx="2695951" cy="17337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C3BD3E16-B98C-8C72-0B92-39AD1A9F0EDA}"/>
                </a:ext>
              </a:extLst>
            </p:cNvPr>
            <p:cNvSpPr/>
            <p:nvPr/>
          </p:nvSpPr>
          <p:spPr>
            <a:xfrm>
              <a:off x="796729" y="5400446"/>
              <a:ext cx="1124349" cy="2502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22BD0F6-7773-D62F-BFF8-9E36D185777B}"/>
              </a:ext>
            </a:extLst>
          </p:cNvPr>
          <p:cNvSpPr txBox="1"/>
          <p:nvPr/>
        </p:nvSpPr>
        <p:spPr>
          <a:xfrm>
            <a:off x="423949" y="1155469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기동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E723E6-FD34-CF67-96D1-A269E8BBFED8}"/>
              </a:ext>
            </a:extLst>
          </p:cNvPr>
          <p:cNvSpPr txBox="1"/>
          <p:nvPr/>
        </p:nvSpPr>
        <p:spPr>
          <a:xfrm>
            <a:off x="423948" y="4143598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종료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45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로그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098FABF-31EB-467E-D7D6-7CCCB06E4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04" y="1117134"/>
            <a:ext cx="6619875" cy="28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E4662C01-4E56-4AF3-E827-39B3D6B6C9CE}"/>
              </a:ext>
            </a:extLst>
          </p:cNvPr>
          <p:cNvSpPr/>
          <p:nvPr/>
        </p:nvSpPr>
        <p:spPr>
          <a:xfrm>
            <a:off x="2602968" y="1117134"/>
            <a:ext cx="551294" cy="224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말풍선: 사각형 8">
            <a:extLst>
              <a:ext uri="{FF2B5EF4-FFF2-40B4-BE49-F238E27FC236}">
                <a16:creationId xmlns:a16="http://schemas.microsoft.com/office/drawing/2014/main" id="{228DC39E-18B6-5BDE-80A0-EB68D9882947}"/>
              </a:ext>
            </a:extLst>
          </p:cNvPr>
          <p:cNvSpPr/>
          <p:nvPr/>
        </p:nvSpPr>
        <p:spPr>
          <a:xfrm>
            <a:off x="3506598" y="1451296"/>
            <a:ext cx="1040235" cy="285226"/>
          </a:xfrm>
          <a:prstGeom prst="wedgeRectCallout">
            <a:avLst>
              <a:gd name="adj1" fmla="val -34713"/>
              <a:gd name="adj2" fmla="val -88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숨김 폴더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DE0D3-F25C-C3D5-4C2B-B179BA7740B9}"/>
              </a:ext>
            </a:extLst>
          </p:cNvPr>
          <p:cNvSpPr txBox="1"/>
          <p:nvPr/>
        </p:nvSpPr>
        <p:spPr>
          <a:xfrm>
            <a:off x="720304" y="4378710"/>
            <a:ext cx="6790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설치</a:t>
            </a:r>
            <a:r>
              <a:rPr lang="en-US" altLang="ko-KR" sz="1200" dirty="0"/>
              <a:t>/</a:t>
            </a:r>
            <a:r>
              <a:rPr lang="ko-KR" altLang="en-US" sz="1200" dirty="0"/>
              <a:t>테스트 시</a:t>
            </a:r>
            <a:r>
              <a:rPr lang="en-US" altLang="ko-KR" sz="1200" dirty="0"/>
              <a:t> </a:t>
            </a:r>
            <a:r>
              <a:rPr lang="ko-KR" altLang="en-US" sz="1200" dirty="0"/>
              <a:t>방화벽</a:t>
            </a:r>
            <a:r>
              <a:rPr lang="en-US" altLang="ko-KR" sz="1200" dirty="0"/>
              <a:t>, </a:t>
            </a:r>
            <a:r>
              <a:rPr lang="ko-KR" altLang="en-US" sz="1200" dirty="0"/>
              <a:t>권한 문제 등 발생할 수 있어 문제가 생겼을 때 해당 로그를 보면 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6578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2570</TotalTime>
  <Words>305</Words>
  <Application>Microsoft Office PowerPoint</Application>
  <PresentationFormat>A4 용지(210x297mm)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나눔스퀘어</vt:lpstr>
      <vt:lpstr>나눔스퀘어 ExtraBold</vt:lpstr>
      <vt:lpstr>맑은 고딕</vt:lpstr>
      <vt:lpstr>Arial</vt:lpstr>
      <vt:lpstr>Office 테마</vt:lpstr>
      <vt:lpstr>Matrix Worker Installer Guide(v300)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138</cp:revision>
  <dcterms:created xsi:type="dcterms:W3CDTF">2018-04-10T05:56:39Z</dcterms:created>
  <dcterms:modified xsi:type="dcterms:W3CDTF">2023-01-13T01:06:59Z</dcterms:modified>
</cp:coreProperties>
</file>