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17" r:id="rId1"/>
  </p:sldMasterIdLst>
  <p:notesMasterIdLst>
    <p:notesMasterId r:id="rId13"/>
  </p:notesMasterIdLst>
  <p:sldIdLst>
    <p:sldId id="257" r:id="rId2"/>
    <p:sldId id="314" r:id="rId3"/>
    <p:sldId id="310" r:id="rId4"/>
    <p:sldId id="315" r:id="rId5"/>
    <p:sldId id="316" r:id="rId6"/>
    <p:sldId id="317" r:id="rId7"/>
    <p:sldId id="324" r:id="rId8"/>
    <p:sldId id="318" r:id="rId9"/>
    <p:sldId id="319" r:id="rId10"/>
    <p:sldId id="320" r:id="rId11"/>
    <p:sldId id="321" r:id="rId12"/>
  </p:sldIdLst>
  <p:sldSz cx="12192000" cy="6858000"/>
  <p:notesSz cx="6858000" cy="9144000"/>
  <p:embeddedFontLst>
    <p:embeddedFont>
      <p:font typeface="맑은 고딕" panose="020B0503020000020004" pitchFamily="50" charset="-127"/>
      <p:regular r:id="rId14"/>
      <p:bold r:id="rId15"/>
    </p:embeddedFont>
    <p:embeddedFont>
      <p:font typeface="나눔스퀘어" panose="020B0600000101010101" charset="-127"/>
      <p:regular r:id="rId16"/>
    </p:embeddedFont>
    <p:embeddedFont>
      <p:font typeface="SUIT" panose="020B0600000101010101" charset="-127"/>
      <p:regular r:id="rId17"/>
      <p:bold r:id="rId18"/>
    </p:embeddedFont>
    <p:embeddedFont>
      <p:font typeface="Lucida Sans" panose="020B060203050402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89" userDrawn="1">
          <p15:clr>
            <a:srgbClr val="A4A3A4"/>
          </p15:clr>
        </p15:guide>
        <p15:guide id="4" orient="horz" pos="2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61F2"/>
    <a:srgbClr val="000000"/>
    <a:srgbClr val="A91E24"/>
    <a:srgbClr val="7E20A8"/>
    <a:srgbClr val="79A100"/>
    <a:srgbClr val="00A4A9"/>
    <a:srgbClr val="AD1F25"/>
    <a:srgbClr val="005CA6"/>
    <a:srgbClr val="152C4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0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32" y="108"/>
      </p:cViewPr>
      <p:guideLst>
        <p:guide orient="horz" pos="2183"/>
        <p:guide pos="3840"/>
        <p:guide orient="horz" pos="1389"/>
        <p:guide orient="horz" pos="24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2024-06-25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461173"/>
            <a:ext cx="11166962" cy="489926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  <a:solidFill>
            <a:srgbClr val="000000"/>
          </a:solidFill>
        </p:spPr>
        <p:txBody>
          <a:bodyPr bIns="36000" anchor="ctr"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SUIT" pitchFamily="2" charset="-127"/>
                <a:ea typeface="SUIT" pitchFamily="2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57202" y="6524244"/>
            <a:ext cx="496126" cy="249385"/>
          </a:xfrm>
        </p:spPr>
        <p:txBody>
          <a:bodyPr/>
          <a:lstStyle>
            <a:lvl1pPr algn="l">
              <a:defRPr sz="1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DA970759-C0C9-D4ED-FCEC-34EEF3091B07}"/>
              </a:ext>
            </a:extLst>
          </p:cNvPr>
          <p:cNvCxnSpPr/>
          <p:nvPr userDrawn="1"/>
        </p:nvCxnSpPr>
        <p:spPr>
          <a:xfrm>
            <a:off x="457202" y="1042416"/>
            <a:ext cx="11265749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텍스트 개체 틀 2">
            <a:extLst>
              <a:ext uri="{FF2B5EF4-FFF2-40B4-BE49-F238E27FC236}">
                <a16:creationId xmlns:a16="http://schemas.microsoft.com/office/drawing/2014/main" id="{8EA9A152-2E40-F7D1-D2FF-AA09AACDD8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2" y="263927"/>
            <a:ext cx="11166962" cy="208901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1400" b="0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834962" y="3139444"/>
            <a:ext cx="7509967" cy="828528"/>
          </a:xfrm>
        </p:spPr>
        <p:txBody>
          <a:bodyPr>
            <a:normAutofit/>
          </a:bodyPr>
          <a:lstStyle/>
          <a:p>
            <a:r>
              <a:rPr lang="ko-KR" altLang="en-US" sz="4800" dirty="0"/>
              <a:t>타 시스템과 보고서 연계 가이드</a:t>
            </a:r>
            <a:endParaRPr lang="ko-KR" altLang="en-US" sz="4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 dirty="0"/>
              <a:t>2024. </a:t>
            </a:r>
            <a:r>
              <a:rPr lang="en-US" altLang="ko-KR" sz="1206" smtClean="0"/>
              <a:t>06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>
            <a:normAutofit/>
          </a:bodyPr>
          <a:lstStyle/>
          <a:p>
            <a:r>
              <a:rPr lang="en-US" altLang="ko-KR" sz="3000" b="0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ko-KR" altLang="en-US" sz="3000" b="0" dirty="0">
                <a:solidFill>
                  <a:schemeClr val="bg1">
                    <a:lumMod val="65000"/>
                  </a:schemeClr>
                </a:solidFill>
              </a:rPr>
              <a:t>보고서 타 시스템 </a:t>
            </a:r>
            <a:r>
              <a:rPr lang="en-US" altLang="ko-KR" sz="3000" b="0" dirty="0">
                <a:solidFill>
                  <a:schemeClr val="bg1">
                    <a:lumMod val="65000"/>
                  </a:schemeClr>
                </a:solidFill>
              </a:rPr>
              <a:t>Embedded </a:t>
            </a:r>
            <a:r>
              <a:rPr lang="ko-KR" altLang="en-US" sz="3000" b="0" dirty="0">
                <a:solidFill>
                  <a:schemeClr val="bg1">
                    <a:lumMod val="65000"/>
                  </a:schemeClr>
                </a:solidFill>
              </a:rPr>
              <a:t>방법</a:t>
            </a:r>
            <a:r>
              <a:rPr lang="en-US" altLang="ko-KR" sz="3000" b="0" dirty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ko-KR" altLang="en-US" sz="30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1" y="1132520"/>
            <a:ext cx="1096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B. div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이용한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Embedded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B - 1. div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통해 연동 시 제공해 주는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script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영역을 타 시스템 연계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portal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소스에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          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적용한다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B - 2.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 연계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portal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소스 영역에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div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설정하여 적용한다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684494" y="2458701"/>
            <a:ext cx="10712378" cy="37856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외부 연동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Portal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연동 화면 소스에서의 수정 사항은 전달한 샘플 파일 중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sitePortalAudSample_div.jsp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파일의 내용을 참고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</a:p>
          <a:p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   1. 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외부 연동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Portal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 연동 화면 소스에 아래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 div 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영역 추가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. div id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가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“</a:t>
            </a:r>
            <a:r>
              <a:rPr lang="en-US" altLang="ko-KR" sz="1500" dirty="0" err="1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AUDview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”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 영역에 보고서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Embedded.</a:t>
            </a: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ko-KR" altLang="en-US" sz="1500" dirty="0">
              <a:latin typeface="SUIT" panose="020B0600000101010101" charset="-127"/>
              <a:ea typeface="SUIT" panose="020B0600000101010101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31" y="3177230"/>
            <a:ext cx="6715125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3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1" y="1132520"/>
            <a:ext cx="10960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B. div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이용한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Embedded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684494" y="1625038"/>
            <a:ext cx="10712378" cy="47089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외부 연동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Portal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연동 화면 소스에서의 수정 사항은 전달한 샘플 파일 중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sitePortalAudSample_div.jsp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파일의 내용을 참고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</a:p>
          <a:p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 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2. </a:t>
            </a:r>
            <a:r>
              <a:rPr lang="en-US" altLang="ko-KR" sz="1500" dirty="0" err="1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i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-AUD 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연동 제품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java Script 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개발 가이드</a:t>
            </a:r>
            <a:endParaRPr lang="en-US" altLang="ko-KR" sz="1500" dirty="0">
              <a:solidFill>
                <a:srgbClr val="4261F2"/>
              </a:solidFill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     2-1.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정상적으로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AUD7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플랫폼 인증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Token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이 발급되어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-AUD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보고서 내 필요 소스가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import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되면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-AUD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보고서를 호출 할 수 있는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             AUD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객체를 선언하여 사용 가능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.</a:t>
            </a:r>
          </a:p>
          <a:p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     2-2.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AudOpenReport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()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function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에서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-AUD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보고서 오픈에 필요한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Init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선언하여 처리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.</a:t>
            </a: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   2-3.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openReport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(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reportCode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,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isShow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) function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을 특정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영역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click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이벤트 시에 호출하여 보고서를 오픈한다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.</a:t>
            </a: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852" y="2989110"/>
            <a:ext cx="4457700" cy="204787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821266" y="4160514"/>
            <a:ext cx="869285" cy="271834"/>
          </a:xfrm>
          <a:prstGeom prst="rect">
            <a:avLst/>
          </a:prstGeom>
          <a:noFill/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43F24E-F25B-D7FD-8A32-263970DC7218}"/>
              </a:ext>
            </a:extLst>
          </p:cNvPr>
          <p:cNvSpPr txBox="1"/>
          <p:nvPr/>
        </p:nvSpPr>
        <p:spPr>
          <a:xfrm>
            <a:off x="5937421" y="3608356"/>
            <a:ext cx="2323267" cy="30777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b="1" dirty="0" err="1">
                <a:latin typeface="SUIT" panose="020B0600000101010101" charset="-127"/>
                <a:ea typeface="SUIT" panose="020B0600000101010101" charset="-127"/>
              </a:rPr>
              <a:t>Div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영역에 설정한 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id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명</a:t>
            </a:r>
          </a:p>
        </p:txBody>
      </p:sp>
      <p:cxnSp>
        <p:nvCxnSpPr>
          <p:cNvPr id="15" name="꺾인 연결선 14"/>
          <p:cNvCxnSpPr>
            <a:stCxn id="10" idx="0"/>
          </p:cNvCxnSpPr>
          <p:nvPr/>
        </p:nvCxnSpPr>
        <p:spPr>
          <a:xfrm rot="5400000" flipH="1" flipV="1">
            <a:off x="4397530" y="2620623"/>
            <a:ext cx="398270" cy="268151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740" y="5406081"/>
            <a:ext cx="9390866" cy="6136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B43F24E-F25B-D7FD-8A32-263970DC7218}"/>
              </a:ext>
            </a:extLst>
          </p:cNvPr>
          <p:cNvSpPr txBox="1"/>
          <p:nvPr/>
        </p:nvSpPr>
        <p:spPr>
          <a:xfrm>
            <a:off x="5937421" y="4535378"/>
            <a:ext cx="2199900" cy="30777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호출할 </a:t>
            </a:r>
            <a:r>
              <a:rPr lang="en-US" altLang="ko-KR" sz="1400" b="1" dirty="0" err="1">
                <a:latin typeface="SUIT" panose="020B0600000101010101" charset="-127"/>
                <a:ea typeface="SUIT" panose="020B0600000101010101" charset="-127"/>
              </a:rPr>
              <a:t>i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-AUD 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보고서 코드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43F24E-F25B-D7FD-8A32-263970DC7218}"/>
              </a:ext>
            </a:extLst>
          </p:cNvPr>
          <p:cNvSpPr txBox="1"/>
          <p:nvPr/>
        </p:nvSpPr>
        <p:spPr>
          <a:xfrm>
            <a:off x="8339105" y="4535378"/>
            <a:ext cx="2407192" cy="30777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SUIT" panose="020B0600000101010101" charset="-127"/>
                <a:ea typeface="SUIT" panose="020B0600000101010101" charset="-127"/>
              </a:rPr>
              <a:t>보고서 타이틀 영역 표시 여부</a:t>
            </a:r>
            <a:endParaRPr lang="ko-KR" altLang="en-US" sz="1400" b="1" dirty="0">
              <a:latin typeface="SUIT" panose="020B0600000101010101" charset="-127"/>
              <a:ea typeface="SUIT" panose="020B0600000101010101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681287E-875C-D39C-062A-4CF3DF852126}"/>
              </a:ext>
            </a:extLst>
          </p:cNvPr>
          <p:cNvSpPr/>
          <p:nvPr/>
        </p:nvSpPr>
        <p:spPr>
          <a:xfrm>
            <a:off x="4832059" y="5562404"/>
            <a:ext cx="2533475" cy="33704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681287E-875C-D39C-062A-4CF3DF852126}"/>
              </a:ext>
            </a:extLst>
          </p:cNvPr>
          <p:cNvSpPr/>
          <p:nvPr/>
        </p:nvSpPr>
        <p:spPr>
          <a:xfrm>
            <a:off x="7441036" y="5552750"/>
            <a:ext cx="461394" cy="33704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화살표 연결선 23"/>
          <p:cNvCxnSpPr/>
          <p:nvPr/>
        </p:nvCxnSpPr>
        <p:spPr>
          <a:xfrm flipV="1">
            <a:off x="6451134" y="4843155"/>
            <a:ext cx="218114" cy="719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 flipV="1">
            <a:off x="7785208" y="4861909"/>
            <a:ext cx="1077984" cy="690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29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6822AD8-BAC7-8914-8519-9E4AA2D2FE15}"/>
              </a:ext>
            </a:extLst>
          </p:cNvPr>
          <p:cNvSpPr/>
          <p:nvPr/>
        </p:nvSpPr>
        <p:spPr>
          <a:xfrm>
            <a:off x="819375" y="1490320"/>
            <a:ext cx="6100409" cy="2505030"/>
          </a:xfrm>
          <a:prstGeom prst="roundRect">
            <a:avLst>
              <a:gd name="adj" fmla="val 4851"/>
            </a:avLst>
          </a:prstGeom>
          <a:solidFill>
            <a:schemeClr val="bg1">
              <a:alpha val="8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6000" rtlCol="0" anchor="ctr"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2400" b="1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목차</a:t>
            </a:r>
            <a:endParaRPr lang="en-US" altLang="ko-KR" sz="2400" dirty="0">
              <a:solidFill>
                <a:schemeClr val="tx1"/>
              </a:solidFill>
              <a:latin typeface="SUIT" pitchFamily="2" charset="-127"/>
              <a:ea typeface="SUIT" pitchFamily="2" charset="-127"/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Same</a:t>
            </a:r>
            <a:r>
              <a:rPr lang="ko-KR" altLang="en-US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 도메인에서 </a:t>
            </a:r>
            <a:r>
              <a:rPr lang="en-US" altLang="ko-KR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SSO </a:t>
            </a:r>
            <a:r>
              <a:rPr lang="ko-KR" altLang="en-US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연동 가이드</a:t>
            </a:r>
            <a:endParaRPr lang="en-US" altLang="ko-KR" sz="2000" dirty="0">
              <a:solidFill>
                <a:schemeClr val="tx1"/>
              </a:solidFill>
              <a:latin typeface="SUIT" pitchFamily="2" charset="-127"/>
              <a:ea typeface="SUIT" pitchFamily="2" charset="-127"/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Cross</a:t>
            </a:r>
            <a:r>
              <a:rPr lang="ko-KR" altLang="en-US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 도메인에서 </a:t>
            </a:r>
            <a:r>
              <a:rPr lang="en-US" altLang="ko-KR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CORS </a:t>
            </a:r>
            <a:r>
              <a:rPr lang="ko-KR" altLang="en-US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연동 가이드</a:t>
            </a:r>
            <a:endParaRPr lang="en-US" altLang="ko-KR" sz="2000" dirty="0">
              <a:solidFill>
                <a:schemeClr val="tx1"/>
              </a:solidFill>
              <a:latin typeface="SUIT" pitchFamily="2" charset="-127"/>
              <a:ea typeface="SUIT" pitchFamily="2" charset="-127"/>
              <a:cs typeface="Lucida Sans" panose="020B0602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366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Simple SSO </a:t>
            </a:r>
            <a:r>
              <a:rPr lang="ko-KR" altLang="en-US" dirty="0"/>
              <a:t>설정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Same </a:t>
            </a:r>
            <a:r>
              <a:rPr lang="ko-KR" altLang="en-US" dirty="0"/>
              <a:t>도메인에서 </a:t>
            </a:r>
            <a:r>
              <a:rPr lang="en-US" altLang="ko-KR" dirty="0"/>
              <a:t>SSO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971969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+mj-ea"/>
              <a:buAutoNum type="circleNumDbPlain"/>
            </a:pPr>
            <a:r>
              <a:rPr lang="en-US" altLang="ko-KR" dirty="0" err="1">
                <a:latin typeface="SUIT" pitchFamily="2" charset="-127"/>
                <a:ea typeface="SUIT" pitchFamily="2" charset="-127"/>
              </a:rPr>
              <a:t>iMgt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시스템 옵션에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SUIT" pitchFamily="2" charset="-127"/>
                <a:ea typeface="SUIT" pitchFamily="2" charset="-127"/>
              </a:rPr>
              <a:t>SSO_AUTH_IP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추가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 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연동하려는 타 시스템 서버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IP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                         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 SSO_AUTH_IP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 설정된 서버에서 호출된 경우에만 처리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                                                                           -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정상적인 보안 적용은 연계 타 시스템에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SimpleSSO.jsp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적용한 후에 타 연계 시스템에서 호출 하여야 하지만 각 </a:t>
            </a:r>
            <a:r>
              <a:rPr lang="ko-KR" altLang="en-US" dirty="0" err="1">
                <a:latin typeface="SUIT" pitchFamily="2" charset="-127"/>
                <a:ea typeface="SUIT" pitchFamily="2" charset="-127"/>
              </a:rPr>
              <a:t>사이트별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경우에 따라서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서버에 존재하는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SimpleSSO.jsp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호출 하는 경우에는 반드시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userId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설정하는 부분에서 타 시스템용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적용하여 보안 인증 처리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ea"/>
              <a:buAutoNum type="circleNumDbPlain"/>
            </a:pP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ea"/>
              <a:buAutoNum type="circleNumDbPlain"/>
            </a:pPr>
            <a:r>
              <a:rPr lang="en-US" altLang="ko-KR" dirty="0">
                <a:latin typeface="SUIT" pitchFamily="2" charset="-127"/>
                <a:ea typeface="SUIT" pitchFamily="2" charset="-127"/>
              </a:rPr>
              <a:t>Sample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로 제공하는  </a:t>
            </a:r>
            <a:r>
              <a:rPr lang="en-US" altLang="ko-KR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extention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/portal/</a:t>
            </a:r>
            <a:r>
              <a:rPr lang="en-US" altLang="ko-KR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SimpleSSO.jsp</a:t>
            </a: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를 참고하여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각 사이트에 맞게 수정  한 후에 적용한다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                                                                                                                                                    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SimpleSSO.maf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호출하여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1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회성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token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을 발행한다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-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발행한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Token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과 함께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인증 후에 호출할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target page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오픈한다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③ 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동일 도메인에서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연동 시에는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popup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또는 타 시스템 영역에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iframe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으로 처리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연동 시 필요 항목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–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사이트에 맞춰 수정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 연계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모듈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 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시스템에서 확인 및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 내에 적용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6781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Simple SSO </a:t>
            </a:r>
            <a:r>
              <a:rPr lang="ko-KR" altLang="en-US" dirty="0"/>
              <a:t>설정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Same </a:t>
            </a:r>
            <a:r>
              <a:rPr lang="ko-KR" altLang="en-US" dirty="0"/>
              <a:t>도메인에서 </a:t>
            </a:r>
            <a:r>
              <a:rPr lang="en-US" altLang="ko-KR" dirty="0"/>
              <a:t>SSO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971969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전달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Parameter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b="1" dirty="0" err="1">
                <a:solidFill>
                  <a:schemeClr val="accent2">
                    <a:lumMod val="75000"/>
                  </a:schemeClr>
                </a:solidFill>
                <a:latin typeface="SUIT" pitchFamily="2" charset="-127"/>
                <a:ea typeface="SUIT" pitchFamily="2" charset="-127"/>
              </a:rPr>
              <a:t>userId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필수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) :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보고서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오픈 시 사용될 유저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id , AUD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내 사용자로 등록된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시스템의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연계 시에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userId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</a:t>
            </a: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타 시스템용 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인증을 받아 처리 후에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userId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등을 설정하여 인증 절차를 수행한다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     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b="1" dirty="0" err="1">
                <a:solidFill>
                  <a:schemeClr val="accent2">
                    <a:lumMod val="75000"/>
                  </a:schemeClr>
                </a:solidFill>
                <a:latin typeface="SUIT" pitchFamily="2" charset="-127"/>
                <a:ea typeface="SUIT" pitchFamily="2" charset="-127"/>
              </a:rPr>
              <a:t>reportCode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: target page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보고서 코드를 전달하여 바로 보고서 오픈 시 사용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reportCode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 시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targetUrl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뒤에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로 </a:t>
            </a:r>
            <a:r>
              <a:rPr lang="ko-KR" altLang="en-US" dirty="0" err="1">
                <a:latin typeface="SUIT" pitchFamily="2" charset="-127"/>
                <a:ea typeface="SUIT" pitchFamily="2" charset="-127"/>
              </a:rPr>
              <a:t>파라메터를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설정함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b="1" dirty="0" err="1">
                <a:solidFill>
                  <a:schemeClr val="accent2">
                    <a:lumMod val="75000"/>
                  </a:schemeClr>
                </a:solidFill>
                <a:latin typeface="SUIT" pitchFamily="2" charset="-127"/>
                <a:ea typeface="SUIT" pitchFamily="2" charset="-127"/>
              </a:rPr>
              <a:t>targetUrl</a:t>
            </a:r>
            <a:r>
              <a:rPr lang="en-US" altLang="ko-KR" b="1" dirty="0">
                <a:solidFill>
                  <a:schemeClr val="accent2">
                    <a:lumMod val="75000"/>
                  </a:schemeClr>
                </a:solidFill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: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인증 완료 후에 호출 할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target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설정은 호출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JSP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 설정 또는 </a:t>
            </a:r>
            <a:r>
              <a:rPr lang="ko-KR" altLang="en-US" dirty="0" err="1">
                <a:latin typeface="SUIT" pitchFamily="2" charset="-127"/>
                <a:ea typeface="SUIT" pitchFamily="2" charset="-127"/>
              </a:rPr>
              <a:t>파라메터로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전달받아 처리하도록 수정 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dirty="0">
                <a:latin typeface="SUIT" pitchFamily="2" charset="-127"/>
                <a:ea typeface="SUIT" pitchFamily="2" charset="-127"/>
              </a:rPr>
              <a:t>target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항목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기본적으로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서버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context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아래에 존재하는 파일 호출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==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matrixUrl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제품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portal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을 호출 할 경우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: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matrixUrl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+ “/portal/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detourView.jsp?md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=Content”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제품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portal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을 호출하면서 전달한 보고서 코드를 기준으로 함께 조회하는 경우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: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matrixUrl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+ “/portal/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detourView.jsp?md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=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Content&amp;id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=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reportCode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선택된 보고서만 바로 호출하는 경우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.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타 사이트에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iframe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영역으로 호출에 사용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matrixUrl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+ “/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extention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/portal/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embeddedViewer.jsp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팝업으로 보고서를 호출하는 경우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matrixUrl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+ “/portal/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popupView.jsp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>
              <a:latin typeface="SUIT" pitchFamily="2" charset="-127"/>
              <a:ea typeface="SUIT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7881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97196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SUIT" pitchFamily="2" charset="-127"/>
                <a:ea typeface="SUIT" pitchFamily="2" charset="-127"/>
              </a:rPr>
              <a:t>CORS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란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?</a:t>
            </a:r>
          </a:p>
          <a:p>
            <a:pPr lvl="1"/>
            <a:r>
              <a:rPr lang="ko-KR" altLang="en-US" dirty="0">
                <a:latin typeface="SUIT" pitchFamily="2" charset="-127"/>
                <a:ea typeface="SUIT" pitchFamily="2" charset="-127"/>
              </a:rPr>
              <a:t>교차 출처 리소스 공유 방식으로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cross origin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데이터를 공유해야 할 경우에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CROS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정책을 지켜 브라우저가 자신이 보낸 요청 및 서버로부터 받은 응답의 데이터가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CORS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정책을 지키는지 검사하여 안전한 요청을 보낸 건지 검사해서 안전하면 실제로 요청을 보내는 방식 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적용 방식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플랫폼에서 인증으로 사용하는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bimatrix_accessToken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을 발행 받아 타 연계 시스템에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AUD7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플랫폼으로 데이터 요청 시에 해당 발급받은 토큰을 쿠키에 넣어 호출하면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서버에서는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CROS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허용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url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들어온 요청인 경우에는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token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을 확인하여 유효한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JWT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토큰이면 데이터를 처리해준다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타 연계 시스템에 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AUD7 </a:t>
            </a: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플랫폼으로 </a:t>
            </a:r>
            <a:r>
              <a:rPr lang="en-US" altLang="ko-KR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url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호출시에</a:t>
            </a: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 반드시 요청 헤더에 쿠키에 설정된 인증 토큰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(</a:t>
            </a:r>
            <a:r>
              <a:rPr lang="ko-KR" altLang="en-US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쿠키명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:</a:t>
            </a:r>
            <a:r>
              <a:rPr lang="en-US" altLang="ko-KR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bimatrix_accessToken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)</a:t>
            </a: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이 포함되어서 호출되어야 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dirty="0">
                <a:latin typeface="SUIT" pitchFamily="2" charset="-127"/>
                <a:ea typeface="SUIT" pitchFamily="2" charset="-127"/>
              </a:rPr>
              <a:t>AUD7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용 토큰을 발급하기 위해서는 자체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인증을 처리 후에 진행하기 때문에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Admin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SSO_AUTH_IP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 필요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6837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1065106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lt"/>
              <a:buAutoNum type="arabicParenR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외부 타 시스템에 구현 및 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1-1.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적용 대상 파일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</a:t>
            </a:r>
            <a:r>
              <a:rPr lang="ko-KR" altLang="en-US" b="1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외부 연계 시스템 서버에 적용해야 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)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A. 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보고서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Embedded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연동 라이브러리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: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외부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연계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was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서버의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lib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적용 경로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     - {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외부 연계 시스템 서버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root}/WEB-INF/lib/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aud7-embedded.jar, 										    </a:t>
            </a:r>
            <a:r>
              <a:rPr lang="en-US" altLang="ko-KR" dirty="0" smtClean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                                                        </a:t>
            </a:r>
            <a:r>
              <a:rPr lang="en-US" altLang="ko-KR" dirty="0" smtClean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gson-1.6.jar</a:t>
            </a:r>
            <a:r>
              <a:rPr lang="en-US" altLang="ko-KR" dirty="0" smtClean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, servlet-api-2.5.jar 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          -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단 외부 연계 시스템 서버가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servlet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구조로 동작하는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was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인 경우에는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AUD7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플랫폼에서 제공하는 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              servlet-api-2.5.jar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라이브러리 사용 하지 않고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was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제공하는 </a:t>
            </a:r>
            <a:r>
              <a:rPr lang="ko-KR" altLang="en-US" dirty="0" err="1" smtClean="0">
                <a:latin typeface="SUIT" pitchFamily="2" charset="-127"/>
                <a:ea typeface="SUIT" pitchFamily="2" charset="-127"/>
              </a:rPr>
              <a:t>서블렛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라이브러리 사용 가능</a:t>
            </a:r>
            <a:endParaRPr lang="en-US" altLang="ko-KR" dirty="0" smtClean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          - </a:t>
            </a:r>
            <a:r>
              <a:rPr lang="en-US" altLang="ko-KR" dirty="0" err="1" smtClean="0">
                <a:latin typeface="SUIT" pitchFamily="2" charset="-127"/>
                <a:ea typeface="SUIT" pitchFamily="2" charset="-127"/>
              </a:rPr>
              <a:t>gson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의 경우는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1.6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버전에서 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aud7-embedded.jar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가 </a:t>
            </a:r>
            <a:r>
              <a:rPr lang="en-US" altLang="ko-KR" dirty="0" err="1" smtClean="0">
                <a:latin typeface="SUIT" pitchFamily="2" charset="-127"/>
                <a:ea typeface="SUIT" pitchFamily="2" charset="-127"/>
              </a:rPr>
              <a:t>complie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. </a:t>
            </a:r>
            <a:r>
              <a:rPr lang="ko-KR" altLang="en-US" dirty="0" smtClean="0">
                <a:latin typeface="SUIT" pitchFamily="2" charset="-127"/>
                <a:ea typeface="SUIT" pitchFamily="2" charset="-127"/>
              </a:rPr>
              <a:t>참고용</a:t>
            </a:r>
            <a:r>
              <a:rPr lang="en-US" altLang="ko-KR" dirty="0" smtClean="0">
                <a:latin typeface="SUIT" pitchFamily="2" charset="-127"/>
                <a:ea typeface="SUIT" pitchFamily="2" charset="-127"/>
              </a:rPr>
              <a:t> 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B. Embedded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위한 연동 기능 적용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JSP 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-AUD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용 연동 파일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: 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iFrame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),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sitePortalAudSample.jsp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iFrame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) 							,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sitePortalAudSample_div.jsp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(div)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    -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적용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경로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: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 연계 연동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Portal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err="1">
                <a:latin typeface="SUIT" pitchFamily="2" charset="-127"/>
                <a:ea typeface="SUIT" pitchFamily="2" charset="-127"/>
              </a:rPr>
              <a:t>임베디드를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위해 처리하는 지정 경로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C.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라이브러리 적용 후에는 타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시스템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WAS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서버 </a:t>
            </a:r>
            <a:r>
              <a:rPr lang="ko-KR" altLang="en-US" dirty="0" err="1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재기동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필수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    D.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타 시스템 연계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PORTAL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화면 소스에서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AUD7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플랫폼에 개발된 보고서를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Embedded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하도록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          div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또는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iframe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을 통해 화면 개발 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1-2. 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 서버 설정 변경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332409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97196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lt"/>
              <a:buAutoNum type="arabicParenR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외부 타 시스템에 구현 및 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1-2. 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 서버 설정 변경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848493" y="1984146"/>
            <a:ext cx="11263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설정 대상 파일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파일 경로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: &lt;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matrix_root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&gt;/WEB-INF/classes/framework/service/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service_api.properties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설정 대상 속성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: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matrix.cross.origin.allowed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설정 내용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: portal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서버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origin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정보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(format : &lt;protocol&gt;://&lt;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ip_address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&gt;:&lt;port&gt;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service_api.properties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파일에서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matrix.prop.location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=true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인 경우에는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matrix.prop.location.path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로 설정해 놓은 경로에서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service_api.properties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파일을 열어 수정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93" y="3551527"/>
            <a:ext cx="10814973" cy="7190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848493" y="4333220"/>
            <a:ext cx="1126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Admin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에서 시스템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옵션 추가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시스템 관리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&gt;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시스템 옵션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&gt; SSO_AUTH_IP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설정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SSO_AUTH_IP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는 호출 대상 서버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(ex: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외부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포탈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)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의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ip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정보를 설정한다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500" dirty="0" err="1">
                <a:latin typeface="SUIT" panose="020B0600000101010101" charset="-127"/>
                <a:ea typeface="SUIT" panose="020B0600000101010101" charset="-127"/>
              </a:rPr>
              <a:t>등록해야될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 장비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IP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가 여러 개이면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;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로 구분하여 설정한다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.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0" b="13939"/>
          <a:stretch/>
        </p:blipFill>
        <p:spPr>
          <a:xfrm>
            <a:off x="1226779" y="5411575"/>
            <a:ext cx="10058400" cy="102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44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10532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lt"/>
              <a:buAutoNum type="arabicParenR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외부 타 시스템에 구현 및 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1-3.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 연계 외부 포탈 화면 수정 방법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-AUD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제품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)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A. iframe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으로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Embedded.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A - 1. iframe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으로 연동 시는 제공해 주는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파일을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iframe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영역의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src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 설정한다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705265" y="2746522"/>
            <a:ext cx="10712378" cy="38625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외부 연동 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Portal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연동 화면 소스에서의 수정 사항은 전달한 샘플 파일 중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sitePortalAudSample.jsp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파일의 내용을 참조해서 수정</a:t>
            </a:r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sitePortalAudSample.jsp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는 타 시스템 연계 포탈 내 화면 소스라고 생각하고 개발 시 참고</a:t>
            </a:r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5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1. 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sitePortalAudSample.jsp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내에 보면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openReport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함수에서 호출한 </a:t>
            </a:r>
            <a:r>
              <a:rPr lang="en-US" altLang="ko-KR" sz="1400" b="1" dirty="0" err="1">
                <a:solidFill>
                  <a:srgbClr val="FF0000"/>
                </a:solidFill>
                <a:latin typeface="SUIT" panose="020B0600000101010101" charset="-127"/>
                <a:ea typeface="SUIT" panose="020B0600000101010101" charset="-127"/>
              </a:rPr>
              <a:t>iaudEmbedded.jsp</a:t>
            </a:r>
            <a:r>
              <a:rPr lang="ko-KR" altLang="en-US" sz="1400" b="1" dirty="0">
                <a:solidFill>
                  <a:srgbClr val="FF0000"/>
                </a:solidFill>
                <a:latin typeface="SUIT" panose="020B0600000101010101" charset="-127"/>
                <a:ea typeface="SUIT" panose="020B0600000101010101" charset="-127"/>
              </a:rPr>
              <a:t>의 </a:t>
            </a:r>
            <a:r>
              <a:rPr lang="en-US" altLang="ko-KR" sz="1400" b="1" dirty="0" err="1">
                <a:solidFill>
                  <a:srgbClr val="FF0000"/>
                </a:solidFill>
                <a:latin typeface="SUIT" panose="020B0600000101010101" charset="-127"/>
                <a:ea typeface="SUIT" panose="020B0600000101010101" charset="-127"/>
              </a:rPr>
              <a:t>openReport</a:t>
            </a:r>
            <a:r>
              <a:rPr lang="en-US" altLang="ko-KR" sz="1400" b="1" dirty="0">
                <a:solidFill>
                  <a:srgbClr val="FF0000"/>
                </a:solidFill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SUIT" panose="020B0600000101010101" charset="-127"/>
                <a:ea typeface="SUIT" panose="020B0600000101010101" charset="-127"/>
              </a:rPr>
              <a:t>함수를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호출하여 처리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.</a:t>
            </a:r>
          </a:p>
          <a:p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2.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연동 방법은 외부 포탈 개발 담당자가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Embbedde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 영역에 예시 방법대로 처리하면 되고 연동하려는 화면에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iaudEmbedded.jsp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를 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iframe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영역에  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src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로 포함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.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샘플 소스의 예시를 </a:t>
            </a:r>
            <a:r>
              <a:rPr lang="ko-KR" altLang="en-US" sz="1400">
                <a:latin typeface="SUIT" panose="020B0600000101010101" charset="-127"/>
                <a:ea typeface="SUIT" panose="020B0600000101010101" charset="-127"/>
              </a:rPr>
              <a:t>참고</a:t>
            </a:r>
            <a:r>
              <a:rPr lang="en-US" altLang="ko-KR" sz="1400">
                <a:latin typeface="SUIT" panose="020B0600000101010101" charset="-127"/>
                <a:ea typeface="SUIT" panose="020B0600000101010101" charset="-127"/>
              </a:rPr>
              <a:t>.(</a:t>
            </a:r>
            <a:r>
              <a:rPr lang="ko-KR" altLang="en-US" sz="1400">
                <a:latin typeface="SUIT" panose="020B0600000101010101" charset="-127"/>
                <a:ea typeface="SUIT" panose="020B0600000101010101" charset="-127"/>
              </a:rPr>
              <a:t>제공되는 소스 내에 모든 </a:t>
            </a:r>
            <a:r>
              <a:rPr lang="en-US" altLang="ko-KR" sz="1400">
                <a:latin typeface="SUIT" panose="020B0600000101010101" charset="-127"/>
                <a:ea typeface="SUIT" panose="020B0600000101010101" charset="-127"/>
              </a:rPr>
              <a:t>url</a:t>
            </a:r>
            <a:r>
              <a:rPr lang="ko-KR" altLang="en-US" sz="1400">
                <a:latin typeface="SUIT" panose="020B0600000101010101" charset="-127"/>
                <a:ea typeface="SUIT" panose="020B0600000101010101" charset="-127"/>
              </a:rPr>
              <a:t>을 해당 사이트에 맞게끔 수정하는 작업 필요</a:t>
            </a:r>
            <a:r>
              <a:rPr lang="en-US" altLang="ko-KR" sz="1400">
                <a:latin typeface="SUIT" panose="020B0600000101010101" charset="-127"/>
                <a:ea typeface="SUIT" panose="020B0600000101010101" charset="-127"/>
              </a:rPr>
              <a:t>)</a:t>
            </a:r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700" dirty="0">
              <a:latin typeface="SUIT" panose="020B0600000101010101" charset="-127"/>
              <a:ea typeface="SUIT" panose="020B0600000101010101" charset="-127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src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에 수정할 항목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: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audServerUrl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(ex: AUD7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플랫폼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url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설정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- http://rnd.bimatrix.co.kr:8080/aud7)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주소 설정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dirty="0"/>
          </a:p>
        </p:txBody>
      </p:sp>
      <p:sp>
        <p:nvSpPr>
          <p:cNvPr id="10" name="직사각형 9"/>
          <p:cNvSpPr/>
          <p:nvPr/>
        </p:nvSpPr>
        <p:spPr>
          <a:xfrm>
            <a:off x="1029731" y="3610740"/>
            <a:ext cx="8534894" cy="8901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/>
              <a:t> </a:t>
            </a:r>
            <a:endParaRPr lang="en-US" altLang="ko-KR" sz="1200" dirty="0"/>
          </a:p>
          <a:p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/**  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reportCode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= </a:t>
            </a:r>
            <a:r>
              <a:rPr lang="ko-KR" altLang="en-US" sz="1200" dirty="0" err="1">
                <a:latin typeface="SUIT" panose="020B0600000101010101" charset="-127"/>
                <a:ea typeface="SUIT" panose="020B0600000101010101" charset="-127"/>
              </a:rPr>
              <a:t>임베디드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 영역에 보여줄 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i-aud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보고서 코드</a:t>
            </a:r>
          </a:p>
          <a:p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      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isShow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= </a:t>
            </a:r>
            <a:r>
              <a:rPr lang="ko-KR" altLang="en-US" sz="1200" dirty="0" err="1">
                <a:latin typeface="SUIT" panose="020B0600000101010101" charset="-127"/>
                <a:ea typeface="SUIT" panose="020B0600000101010101" charset="-127"/>
              </a:rPr>
              <a:t>임베디드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 영역의 상단 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top 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영역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(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버튼 영역 포함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) 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을 보여줄지 여부에 대한 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flag</a:t>
            </a:r>
            <a:endParaRPr lang="ko-KR" altLang="en-US" sz="12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**/</a:t>
            </a:r>
          </a:p>
          <a:p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function 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openReport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(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reportCode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, 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isShow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) { }</a:t>
            </a:r>
          </a:p>
          <a:p>
            <a:r>
              <a:rPr lang="en-US" altLang="ko-KR" sz="1200" dirty="0"/>
              <a:t>    </a:t>
            </a:r>
            <a:endParaRPr lang="ko-KR" altLang="en-US" sz="1200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31" y="5459652"/>
            <a:ext cx="9601200" cy="78105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6034023" y="5841033"/>
            <a:ext cx="3734253" cy="271834"/>
          </a:xfrm>
          <a:prstGeom prst="rect">
            <a:avLst/>
          </a:prstGeom>
          <a:noFill/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9176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1" y="1132520"/>
            <a:ext cx="10960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A-2. Embedded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모듈로 제공해준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에서는 사용자 정보를 취득하는 연계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Portal 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적용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-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자체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sso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연동 모듈을 통해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전달받는 경우에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의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server side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영역에 타 연계 </a:t>
            </a:r>
          </a:p>
          <a:p>
            <a:pPr lvl="1"/>
            <a:r>
              <a:rPr lang="ko-KR" altLang="en-US" dirty="0">
                <a:latin typeface="SUIT" pitchFamily="2" charset="-127"/>
                <a:ea typeface="SUIT" pitchFamily="2" charset="-127"/>
              </a:rPr>
              <a:t>        </a:t>
            </a:r>
            <a:r>
              <a:rPr lang="ko-KR" altLang="en-US" dirty="0" err="1">
                <a:latin typeface="SUIT" pitchFamily="2" charset="-127"/>
                <a:ea typeface="SUIT" pitchFamily="2" charset="-127"/>
              </a:rPr>
              <a:t>시스템별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모듈을 연동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userCode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는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플랫폼에 등록된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userCode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가 전달되어야 함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- 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연동 등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취득 절차 없이 진행하게 되면 해당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페이지를 인증 없이도 </a:t>
            </a:r>
          </a:p>
          <a:p>
            <a:pPr lvl="1"/>
            <a:r>
              <a:rPr lang="ko-KR" altLang="en-US" dirty="0">
                <a:latin typeface="SUIT" pitchFamily="2" charset="-127"/>
                <a:ea typeface="SUIT" pitchFamily="2" charset="-127"/>
              </a:rPr>
              <a:t>       호출될 수 있는 구조가 될 가능성이 있으니 보안 정책에 맞게 반드시 사용자 코드 방식 적용 후 진행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705265" y="3112801"/>
            <a:ext cx="10712378" cy="31393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75938299-1EEA-E932-A3E9-2ECEC64C0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051" y="3272616"/>
            <a:ext cx="9479264" cy="1794074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D681287E-875C-D39C-062A-4CF3DF852126}"/>
              </a:ext>
            </a:extLst>
          </p:cNvPr>
          <p:cNvSpPr/>
          <p:nvPr/>
        </p:nvSpPr>
        <p:spPr>
          <a:xfrm>
            <a:off x="1729946" y="4279493"/>
            <a:ext cx="8913340" cy="33704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43F24E-F25B-D7FD-8A32-263970DC7218}"/>
              </a:ext>
            </a:extLst>
          </p:cNvPr>
          <p:cNvSpPr txBox="1"/>
          <p:nvPr/>
        </p:nvSpPr>
        <p:spPr>
          <a:xfrm>
            <a:off x="2560562" y="5463555"/>
            <a:ext cx="7662595" cy="52322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로그인 처리되어 사용될 사용자의 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ID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를 취득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(session attribute, parameter 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또는 기타 방법 등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)</a:t>
            </a:r>
          </a:p>
          <a:p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타 연계 시스템의 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SSO Portal 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구현 기준에 따라 데이터를 얻을 수 있는 방법으로 구현</a:t>
            </a:r>
          </a:p>
        </p:txBody>
      </p:sp>
      <p:sp>
        <p:nvSpPr>
          <p:cNvPr id="15" name="화살표: 아래쪽 11">
            <a:extLst>
              <a:ext uri="{FF2B5EF4-FFF2-40B4-BE49-F238E27FC236}">
                <a16:creationId xmlns:a16="http://schemas.microsoft.com/office/drawing/2014/main" id="{79C816F2-04F3-104E-1079-85E76BB26AC1}"/>
              </a:ext>
            </a:extLst>
          </p:cNvPr>
          <p:cNvSpPr/>
          <p:nvPr/>
        </p:nvSpPr>
        <p:spPr>
          <a:xfrm>
            <a:off x="6040683" y="4657606"/>
            <a:ext cx="371475" cy="80594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407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9948</TotalTime>
  <Words>1399</Words>
  <Application>Microsoft Office PowerPoint</Application>
  <PresentationFormat>와이드스크린</PresentationFormat>
  <Paragraphs>193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맑은 고딕</vt:lpstr>
      <vt:lpstr>나눔스퀘어</vt:lpstr>
      <vt:lpstr>SUIT</vt:lpstr>
      <vt:lpstr>Arial</vt:lpstr>
      <vt:lpstr>Wingdings</vt:lpstr>
      <vt:lpstr>Lucida Sans</vt:lpstr>
      <vt:lpstr>Office 테마</vt:lpstr>
      <vt:lpstr>타 시스템과 보고서 연계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nami</cp:lastModifiedBy>
  <cp:revision>645</cp:revision>
  <dcterms:created xsi:type="dcterms:W3CDTF">2018-04-10T05:56:39Z</dcterms:created>
  <dcterms:modified xsi:type="dcterms:W3CDTF">2024-06-25T07:12:34Z</dcterms:modified>
</cp:coreProperties>
</file>