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1"/>
  </p:notesMasterIdLst>
  <p:sldIdLst>
    <p:sldId id="257" r:id="rId2"/>
    <p:sldId id="282" r:id="rId3"/>
    <p:sldId id="279" r:id="rId4"/>
    <p:sldId id="285" r:id="rId5"/>
    <p:sldId id="286" r:id="rId6"/>
    <p:sldId id="287" r:id="rId7"/>
    <p:sldId id="288" r:id="rId8"/>
    <p:sldId id="284" r:id="rId9"/>
    <p:sldId id="267" r:id="rId10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9A100"/>
    <a:srgbClr val="00A4A9"/>
    <a:srgbClr val="AD1F25"/>
    <a:srgbClr val="A91E24"/>
    <a:srgbClr val="005CA6"/>
    <a:srgbClr val="152C4F"/>
    <a:srgbClr val="FFFFFF"/>
    <a:srgbClr val="E6E6E6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00" y="102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>
          <a:xfrm>
            <a:off x="681038" y="3856036"/>
            <a:ext cx="8543925" cy="1261247"/>
          </a:xfrm>
        </p:spPr>
        <p:txBody>
          <a:bodyPr>
            <a:normAutofit fontScale="90000"/>
          </a:bodyPr>
          <a:lstStyle/>
          <a:p>
            <a:r>
              <a:rPr lang="en-US" altLang="ko-KR" sz="4400" dirty="0"/>
              <a:t>[Admin] </a:t>
            </a:r>
            <a:r>
              <a:rPr lang="ko-KR" altLang="en-US" sz="4400" dirty="0"/>
              <a:t>휴지통 관리</a:t>
            </a:r>
            <a:r>
              <a:rPr lang="en-US" altLang="ko-KR" sz="4400" dirty="0"/>
              <a:t> </a:t>
            </a:r>
            <a:br>
              <a:rPr lang="en-US" altLang="ko-KR" sz="4400" dirty="0"/>
            </a:br>
            <a:r>
              <a:rPr lang="ko-KR" altLang="en-US" sz="4400" dirty="0"/>
              <a:t>가이드 문서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| 2021</a:t>
            </a:r>
            <a:r>
              <a:rPr lang="ko-KR" altLang="en-US" dirty="0"/>
              <a:t>년 </a:t>
            </a:r>
            <a:r>
              <a:rPr lang="en-US" altLang="ko-KR" dirty="0"/>
              <a:t>4</a:t>
            </a:r>
            <a:r>
              <a:rPr lang="ko-KR" altLang="en-US"/>
              <a:t>월 배포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기술연구소 연구 </a:t>
            </a:r>
            <a:r>
              <a:rPr lang="en-US" altLang="ko-KR" sz="980" dirty="0"/>
              <a:t>3</a:t>
            </a:r>
            <a:r>
              <a:rPr lang="ko-KR" altLang="en-US" sz="980" dirty="0"/>
              <a:t>팀</a:t>
            </a:r>
            <a:endParaRPr lang="en-US" altLang="ko-KR" sz="980" dirty="0"/>
          </a:p>
          <a:p>
            <a:r>
              <a:rPr lang="en-US" altLang="ko-KR" sz="980" dirty="0"/>
              <a:t>2021. 04</a:t>
            </a:r>
            <a:endParaRPr lang="ko-KR" altLang="en-US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[Admin]</a:t>
            </a:r>
            <a:r>
              <a:rPr lang="ko-KR" altLang="en-US" dirty="0"/>
              <a:t> </a:t>
            </a:r>
            <a:r>
              <a:rPr lang="ko-KR" altLang="en-US" sz="3200" dirty="0"/>
              <a:t>휴지통 관리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2</a:t>
            </a:fld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9E5AD5-A839-4085-BCDA-B97AD262C7F5}"/>
              </a:ext>
            </a:extLst>
          </p:cNvPr>
          <p:cNvSpPr txBox="1"/>
          <p:nvPr/>
        </p:nvSpPr>
        <p:spPr>
          <a:xfrm>
            <a:off x="487626" y="1097674"/>
            <a:ext cx="2637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0. [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휴지통 관리</a:t>
            </a:r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]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활성화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7A06236C-33F6-42AC-8A21-494E14465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451" y="2763544"/>
            <a:ext cx="8003097" cy="3609656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0B288EA9-82CD-4840-B993-7ACF3C204824}"/>
              </a:ext>
            </a:extLst>
          </p:cNvPr>
          <p:cNvSpPr/>
          <p:nvPr/>
        </p:nvSpPr>
        <p:spPr>
          <a:xfrm>
            <a:off x="951451" y="5603846"/>
            <a:ext cx="1188606" cy="1510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B4D2CE7-DD29-43F2-A0DB-CB9A71B1456B}"/>
              </a:ext>
            </a:extLst>
          </p:cNvPr>
          <p:cNvSpPr/>
          <p:nvPr/>
        </p:nvSpPr>
        <p:spPr>
          <a:xfrm>
            <a:off x="2348917" y="3452896"/>
            <a:ext cx="6605631" cy="1381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8132A2C5-9A52-444B-9196-AA42F1519B58}"/>
              </a:ext>
            </a:extLst>
          </p:cNvPr>
          <p:cNvSpPr/>
          <p:nvPr/>
        </p:nvSpPr>
        <p:spPr>
          <a:xfrm>
            <a:off x="8569153" y="3070863"/>
            <a:ext cx="385395" cy="1381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텍스트 개체 틀 9">
            <a:extLst>
              <a:ext uri="{FF2B5EF4-FFF2-40B4-BE49-F238E27FC236}">
                <a16:creationId xmlns:a16="http://schemas.microsoft.com/office/drawing/2014/main" id="{07370F3D-D336-47E4-A1D5-B92F14491678}"/>
              </a:ext>
            </a:extLst>
          </p:cNvPr>
          <p:cNvSpPr>
            <a:spLocks noGrp="1"/>
          </p:cNvSpPr>
          <p:nvPr/>
        </p:nvSpPr>
        <p:spPr>
          <a:xfrm>
            <a:off x="951451" y="1616505"/>
            <a:ext cx="8353425" cy="967957"/>
          </a:xfrm>
          <a:prstGeom prst="rect">
            <a:avLst/>
          </a:prstGeom>
        </p:spPr>
        <p:txBody>
          <a:bodyPr/>
          <a:lstStyle>
            <a:lvl1pPr marL="0" indent="0" algn="l" rtl="0" fontAlgn="base" latinLnBrk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sz="1000" b="0" dirty="0">
                <a:latin typeface="+mn-ea"/>
              </a:rPr>
              <a:t>1 ) [Admin]–[</a:t>
            </a:r>
            <a:r>
              <a:rPr lang="ko-KR" altLang="en-US" sz="1000" b="0" dirty="0">
                <a:latin typeface="+mn-ea"/>
              </a:rPr>
              <a:t>시스템 운영관리</a:t>
            </a:r>
            <a:r>
              <a:rPr lang="en-US" altLang="ko-KR" sz="1000" b="0" dirty="0">
                <a:latin typeface="+mn-ea"/>
              </a:rPr>
              <a:t>]-[</a:t>
            </a:r>
            <a:r>
              <a:rPr lang="ko-KR" altLang="en-US" sz="1000" b="0" dirty="0">
                <a:latin typeface="+mn-ea"/>
              </a:rPr>
              <a:t>관리자메뉴 설정</a:t>
            </a:r>
            <a:r>
              <a:rPr lang="en-US" altLang="ko-KR" sz="1000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메뉴를 선택</a:t>
            </a:r>
            <a:endParaRPr lang="en-US" altLang="ko-KR" b="0" dirty="0">
              <a:latin typeface="+mn-e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b="0" dirty="0">
                <a:latin typeface="+mn-ea"/>
              </a:rPr>
              <a:t>2</a:t>
            </a:r>
            <a:r>
              <a:rPr lang="en-US" altLang="ko-KR" sz="1000" b="0" dirty="0">
                <a:latin typeface="+mn-ea"/>
              </a:rPr>
              <a:t> )</a:t>
            </a:r>
            <a:r>
              <a:rPr lang="en-US" altLang="ko-KR" b="0" dirty="0">
                <a:latin typeface="+mn-ea"/>
              </a:rPr>
              <a:t> [</a:t>
            </a:r>
            <a:r>
              <a:rPr lang="ko-KR" altLang="en-US" b="0" dirty="0">
                <a:latin typeface="+mn-ea"/>
              </a:rPr>
              <a:t>휴지통 관리</a:t>
            </a:r>
            <a:r>
              <a:rPr lang="en-US" altLang="ko-KR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항목 </a:t>
            </a:r>
            <a:r>
              <a:rPr lang="en-US" altLang="ko-KR" b="0" dirty="0">
                <a:latin typeface="+mn-ea"/>
              </a:rPr>
              <a:t>[</a:t>
            </a:r>
            <a:r>
              <a:rPr lang="ko-KR" altLang="en-US" b="0" dirty="0">
                <a:latin typeface="+mn-ea"/>
              </a:rPr>
              <a:t>사용 여부</a:t>
            </a:r>
            <a:r>
              <a:rPr lang="en-US" altLang="ko-KR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선택 후</a:t>
            </a:r>
            <a:r>
              <a:rPr lang="en-US" altLang="ko-KR" b="0" dirty="0">
                <a:latin typeface="+mn-ea"/>
              </a:rPr>
              <a:t>, [</a:t>
            </a:r>
            <a:r>
              <a:rPr lang="ko-KR" altLang="en-US" b="0" dirty="0">
                <a:latin typeface="+mn-ea"/>
              </a:rPr>
              <a:t>저장</a:t>
            </a:r>
            <a:r>
              <a:rPr lang="en-US" altLang="ko-KR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버튼 클릭</a:t>
            </a:r>
            <a:endParaRPr lang="en-US" altLang="ko-KR" b="0" dirty="0">
              <a:latin typeface="+mn-e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b="0" dirty="0">
                <a:latin typeface="+mn-ea"/>
              </a:rPr>
              <a:t>3</a:t>
            </a:r>
            <a:r>
              <a:rPr lang="en-US" altLang="ko-KR" sz="1000" b="0" dirty="0">
                <a:latin typeface="+mn-ea"/>
              </a:rPr>
              <a:t> )</a:t>
            </a:r>
            <a:r>
              <a:rPr lang="en-US" altLang="ko-KR" b="0" dirty="0">
                <a:latin typeface="+mn-ea"/>
              </a:rPr>
              <a:t> </a:t>
            </a:r>
            <a:r>
              <a:rPr lang="ko-KR" altLang="en-US" b="0" dirty="0">
                <a:latin typeface="+mn-ea"/>
              </a:rPr>
              <a:t>새로 고침</a:t>
            </a:r>
            <a:r>
              <a:rPr lang="en-US" altLang="ko-KR" b="0" dirty="0">
                <a:latin typeface="+mn-ea"/>
              </a:rPr>
              <a:t>(F5)  </a:t>
            </a:r>
            <a:r>
              <a:rPr lang="ko-KR" altLang="en-US" b="0" dirty="0">
                <a:latin typeface="+mn-ea"/>
              </a:rPr>
              <a:t>후</a:t>
            </a:r>
            <a:r>
              <a:rPr lang="en-US" altLang="ko-KR" b="0" dirty="0">
                <a:latin typeface="+mn-ea"/>
              </a:rPr>
              <a:t>, [</a:t>
            </a:r>
            <a:r>
              <a:rPr lang="ko-KR" altLang="en-US" b="0" dirty="0">
                <a:latin typeface="+mn-ea"/>
              </a:rPr>
              <a:t>시스템 운영관리</a:t>
            </a:r>
            <a:r>
              <a:rPr lang="en-US" altLang="ko-KR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메뉴 아래 해당 메뉴 활성화 됨</a:t>
            </a:r>
            <a:r>
              <a:rPr lang="en-US" altLang="ko-KR" b="0" dirty="0">
                <a:latin typeface="+mn-ea"/>
              </a:rPr>
              <a:t>.</a:t>
            </a:r>
          </a:p>
        </p:txBody>
      </p:sp>
      <p:sp>
        <p:nvSpPr>
          <p:cNvPr id="14" name="타원 13"/>
          <p:cNvSpPr/>
          <p:nvPr/>
        </p:nvSpPr>
        <p:spPr>
          <a:xfrm>
            <a:off x="767676" y="5624891"/>
            <a:ext cx="125586" cy="129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rgbClr val="FF0000"/>
                </a:solidFill>
              </a:rPr>
              <a:t>1</a:t>
            </a:r>
            <a:endParaRPr lang="ko-KR" altLang="en-US" sz="800" dirty="0">
              <a:solidFill>
                <a:srgbClr val="FF0000"/>
              </a:solidFill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7911553" y="3312013"/>
            <a:ext cx="125586" cy="129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rgbClr val="FF0000"/>
                </a:solidFill>
              </a:rPr>
              <a:t>2</a:t>
            </a:r>
            <a:endParaRPr lang="ko-KR" altLang="en-US" sz="800" dirty="0">
              <a:solidFill>
                <a:srgbClr val="FF0000"/>
              </a:solidFill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8381669" y="3070863"/>
            <a:ext cx="125586" cy="129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rgbClr val="FF0000"/>
                </a:solidFill>
              </a:rPr>
              <a:t>3</a:t>
            </a:r>
            <a:endParaRPr lang="ko-KR" altLang="en-US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544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[Admin]</a:t>
            </a:r>
            <a:r>
              <a:rPr lang="ko-KR" altLang="en-US" dirty="0"/>
              <a:t> </a:t>
            </a:r>
            <a:r>
              <a:rPr lang="ko-KR" altLang="en-US" sz="3200" dirty="0"/>
              <a:t>휴지통 관리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9E5AD5-A839-4085-BCDA-B97AD262C7F5}"/>
              </a:ext>
            </a:extLst>
          </p:cNvPr>
          <p:cNvSpPr txBox="1"/>
          <p:nvPr/>
        </p:nvSpPr>
        <p:spPr>
          <a:xfrm>
            <a:off x="487626" y="1097674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화면 구성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830B5DA-5D03-49EC-8837-C717A905B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52" y="1612324"/>
            <a:ext cx="8354670" cy="195103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6A876565-0D69-4C5C-828C-6AA9BF1ED34C}"/>
              </a:ext>
            </a:extLst>
          </p:cNvPr>
          <p:cNvSpPr/>
          <p:nvPr/>
        </p:nvSpPr>
        <p:spPr>
          <a:xfrm>
            <a:off x="7843706" y="1942878"/>
            <a:ext cx="494951" cy="1627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9D1D2DE-0137-4654-AF48-5660B04B2504}"/>
              </a:ext>
            </a:extLst>
          </p:cNvPr>
          <p:cNvSpPr/>
          <p:nvPr/>
        </p:nvSpPr>
        <p:spPr>
          <a:xfrm>
            <a:off x="772552" y="2251411"/>
            <a:ext cx="8337892" cy="4582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4DE4049D-B33D-48AA-B476-44E2B2F57537}"/>
              </a:ext>
            </a:extLst>
          </p:cNvPr>
          <p:cNvSpPr/>
          <p:nvPr/>
        </p:nvSpPr>
        <p:spPr>
          <a:xfrm>
            <a:off x="8338657" y="1942878"/>
            <a:ext cx="396000" cy="16536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21173E7E-4867-44C1-983C-E958254245F1}"/>
              </a:ext>
            </a:extLst>
          </p:cNvPr>
          <p:cNvSpPr/>
          <p:nvPr/>
        </p:nvSpPr>
        <p:spPr>
          <a:xfrm>
            <a:off x="8714444" y="1942878"/>
            <a:ext cx="396000" cy="16536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aphicFrame>
        <p:nvGraphicFramePr>
          <p:cNvPr id="16" name="표 8">
            <a:extLst>
              <a:ext uri="{FF2B5EF4-FFF2-40B4-BE49-F238E27FC236}">
                <a16:creationId xmlns:a16="http://schemas.microsoft.com/office/drawing/2014/main" id="{93A13485-2EA4-4B8C-B190-A310DFEC1B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848536"/>
              </p:ext>
            </p:extLst>
          </p:nvPr>
        </p:nvGraphicFramePr>
        <p:xfrm>
          <a:off x="772552" y="3836919"/>
          <a:ext cx="8354670" cy="15697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809749">
                  <a:extLst>
                    <a:ext uri="{9D8B030D-6E8A-4147-A177-3AD203B41FA5}">
                      <a16:colId xmlns:a16="http://schemas.microsoft.com/office/drawing/2014/main" val="2419882853"/>
                    </a:ext>
                  </a:extLst>
                </a:gridCol>
                <a:gridCol w="1437190">
                  <a:extLst>
                    <a:ext uri="{9D8B030D-6E8A-4147-A177-3AD203B41FA5}">
                      <a16:colId xmlns:a16="http://schemas.microsoft.com/office/drawing/2014/main" val="1616757917"/>
                    </a:ext>
                  </a:extLst>
                </a:gridCol>
                <a:gridCol w="6107731">
                  <a:extLst>
                    <a:ext uri="{9D8B030D-6E8A-4147-A177-3AD203B41FA5}">
                      <a16:colId xmlns:a16="http://schemas.microsoft.com/office/drawing/2014/main" val="831347686"/>
                    </a:ext>
                  </a:extLst>
                </a:gridCol>
              </a:tblGrid>
              <a:tr h="18796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구 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/>
                        <a:t>컬</a:t>
                      </a:r>
                      <a:r>
                        <a:rPr lang="ko-KR" altLang="en-US" sz="1200" b="1" dirty="0"/>
                        <a:t> 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/>
                        <a:t>설 명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6393352"/>
                  </a:ext>
                </a:extLst>
              </a:tr>
              <a:tr h="1879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/>
                        <a:t>1</a:t>
                      </a:r>
                      <a:endParaRPr lang="ko-KR" altLang="en-US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/>
                        <a:t>목 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/>
                        <a:t>현재 삭제된 파일의 목록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9746345"/>
                  </a:ext>
                </a:extLst>
              </a:tr>
              <a:tr h="1879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/>
                        <a:t>2</a:t>
                      </a:r>
                      <a:endParaRPr lang="ko-KR" altLang="en-US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/>
                        <a:t>영구삭제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/>
                        <a:t>선택한 파일을 영구적으로 삭제하는 기능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5819230"/>
                  </a:ext>
                </a:extLst>
              </a:tr>
              <a:tr h="1879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/>
                        <a:t>3</a:t>
                      </a:r>
                      <a:endParaRPr lang="ko-KR" altLang="en-US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/>
                        <a:t>복 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/>
                        <a:t>선택한 파일을 복원하는 기능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4924688"/>
                  </a:ext>
                </a:extLst>
              </a:tr>
              <a:tr h="1879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/>
                        <a:t>4</a:t>
                      </a:r>
                      <a:endParaRPr lang="ko-KR" altLang="en-US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/>
                        <a:t>조 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/>
                        <a:t>삭제된 파일 목록을 조회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9503803"/>
                  </a:ext>
                </a:extLst>
              </a:tr>
              <a:tr h="1879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/>
                        <a:t>5</a:t>
                      </a:r>
                      <a:endParaRPr lang="ko-KR" altLang="en-US" sz="11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b="0" dirty="0"/>
                        <a:t>다운로드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100" b="0" dirty="0"/>
                        <a:t>해당 파일을 로컬 상에 다운로드하는 기능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0663257"/>
                  </a:ext>
                </a:extLst>
              </a:tr>
            </a:tbl>
          </a:graphicData>
        </a:graphic>
      </p:graphicFrame>
      <p:sp>
        <p:nvSpPr>
          <p:cNvPr id="19" name="직사각형 18">
            <a:extLst>
              <a:ext uri="{FF2B5EF4-FFF2-40B4-BE49-F238E27FC236}">
                <a16:creationId xmlns:a16="http://schemas.microsoft.com/office/drawing/2014/main" id="{2AF8FC55-CD5F-492F-B198-13BF7ADCAAB4}"/>
              </a:ext>
            </a:extLst>
          </p:cNvPr>
          <p:cNvSpPr/>
          <p:nvPr/>
        </p:nvSpPr>
        <p:spPr>
          <a:xfrm>
            <a:off x="1050022" y="2399146"/>
            <a:ext cx="107659" cy="252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323D53-A5D2-492F-8B87-1CF3E57B336F}"/>
              </a:ext>
            </a:extLst>
          </p:cNvPr>
          <p:cNvSpPr txBox="1"/>
          <p:nvPr/>
        </p:nvSpPr>
        <p:spPr>
          <a:xfrm>
            <a:off x="1103851" y="2225232"/>
            <a:ext cx="5342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dirty="0">
                <a:solidFill>
                  <a:srgbClr val="FF0000"/>
                </a:solidFill>
              </a:rPr>
              <a:t>⑤</a:t>
            </a:r>
          </a:p>
        </p:txBody>
      </p:sp>
      <p:sp>
        <p:nvSpPr>
          <p:cNvPr id="3" name="타원 2"/>
          <p:cNvSpPr/>
          <p:nvPr/>
        </p:nvSpPr>
        <p:spPr>
          <a:xfrm>
            <a:off x="1575323" y="2752964"/>
            <a:ext cx="125586" cy="129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rgbClr val="FF0000"/>
                </a:solidFill>
              </a:rPr>
              <a:t>1</a:t>
            </a:r>
            <a:endParaRPr lang="ko-KR" altLang="en-US" sz="800" dirty="0">
              <a:solidFill>
                <a:srgbClr val="FF0000"/>
              </a:solidFill>
            </a:endParaRPr>
          </a:p>
        </p:txBody>
      </p:sp>
      <p:sp>
        <p:nvSpPr>
          <p:cNvPr id="22" name="타원 21"/>
          <p:cNvSpPr/>
          <p:nvPr/>
        </p:nvSpPr>
        <p:spPr>
          <a:xfrm>
            <a:off x="8028388" y="1799833"/>
            <a:ext cx="125586" cy="129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rgbClr val="FF0000"/>
                </a:solidFill>
              </a:rPr>
              <a:t>2</a:t>
            </a:r>
            <a:endParaRPr lang="ko-KR" altLang="en-US" sz="800" dirty="0">
              <a:solidFill>
                <a:srgbClr val="FF0000"/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8438992" y="1812922"/>
            <a:ext cx="125586" cy="129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rgbClr val="FF0000"/>
                </a:solidFill>
              </a:rPr>
              <a:t>3</a:t>
            </a:r>
            <a:endParaRPr lang="ko-KR" altLang="en-US" sz="800" dirty="0">
              <a:solidFill>
                <a:srgbClr val="FF0000"/>
              </a:solidFill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8832678" y="1806314"/>
            <a:ext cx="125586" cy="129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rgbClr val="FF0000"/>
                </a:solidFill>
              </a:rPr>
              <a:t>4</a:t>
            </a:r>
            <a:endParaRPr lang="ko-KR" altLang="en-US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93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[Admin]</a:t>
            </a:r>
            <a:r>
              <a:rPr lang="ko-KR" altLang="en-US" dirty="0"/>
              <a:t> </a:t>
            </a:r>
            <a:r>
              <a:rPr lang="ko-KR" altLang="en-US" sz="3200" dirty="0"/>
              <a:t>휴지통 관리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9E5AD5-A839-4085-BCDA-B97AD262C7F5}"/>
              </a:ext>
            </a:extLst>
          </p:cNvPr>
          <p:cNvSpPr txBox="1"/>
          <p:nvPr/>
        </p:nvSpPr>
        <p:spPr>
          <a:xfrm>
            <a:off x="487626" y="1097674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사용법</a:t>
            </a:r>
          </a:p>
        </p:txBody>
      </p:sp>
      <p:sp>
        <p:nvSpPr>
          <p:cNvPr id="22" name="텍스트 개체 틀 9">
            <a:extLst>
              <a:ext uri="{FF2B5EF4-FFF2-40B4-BE49-F238E27FC236}">
                <a16:creationId xmlns:a16="http://schemas.microsoft.com/office/drawing/2014/main" id="{A8252A0F-9CEA-4D0C-86EC-52B589EE72B8}"/>
              </a:ext>
            </a:extLst>
          </p:cNvPr>
          <p:cNvSpPr>
            <a:spLocks noGrp="1"/>
          </p:cNvSpPr>
          <p:nvPr/>
        </p:nvSpPr>
        <p:spPr>
          <a:xfrm>
            <a:off x="951451" y="1616505"/>
            <a:ext cx="8353425" cy="967957"/>
          </a:xfrm>
          <a:prstGeom prst="rect">
            <a:avLst/>
          </a:prstGeom>
        </p:spPr>
        <p:txBody>
          <a:bodyPr/>
          <a:lstStyle>
            <a:lvl1pPr marL="0" indent="0" algn="l" rtl="0" fontAlgn="base" latinLnBrk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sz="1000" b="0" dirty="0">
                <a:latin typeface="+mn-ea"/>
              </a:rPr>
              <a:t>1 ) </a:t>
            </a:r>
            <a:r>
              <a:rPr lang="ko-KR" altLang="en-US" sz="1000" b="0" dirty="0">
                <a:latin typeface="+mn-ea"/>
              </a:rPr>
              <a:t>해당 기능은 아래와 같이 각 제품의 </a:t>
            </a:r>
            <a:r>
              <a:rPr lang="en-US" altLang="ko-KR" b="0" dirty="0">
                <a:latin typeface="+mn-ea"/>
              </a:rPr>
              <a:t>Shell </a:t>
            </a:r>
            <a:r>
              <a:rPr lang="ko-KR" altLang="en-US" b="0" dirty="0">
                <a:latin typeface="+mn-ea"/>
              </a:rPr>
              <a:t>상에서 삭제할 경우</a:t>
            </a:r>
            <a:r>
              <a:rPr lang="en-US" altLang="ko-KR" b="0" dirty="0">
                <a:latin typeface="+mn-ea"/>
              </a:rPr>
              <a:t>, [</a:t>
            </a:r>
            <a:r>
              <a:rPr lang="ko-KR" altLang="en-US" b="0" dirty="0">
                <a:latin typeface="+mn-ea"/>
              </a:rPr>
              <a:t>휴지통 관리</a:t>
            </a:r>
            <a:r>
              <a:rPr lang="en-US" altLang="ko-KR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목록 상에 추가됨</a:t>
            </a:r>
            <a:endParaRPr lang="en-US" altLang="ko-KR" b="0" dirty="0">
              <a:latin typeface="+mn-e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b="0" dirty="0">
                <a:latin typeface="+mn-ea"/>
              </a:rPr>
              <a:t>2 ) [</a:t>
            </a:r>
            <a:r>
              <a:rPr lang="ko-KR" altLang="en-US" b="0" dirty="0">
                <a:latin typeface="+mn-ea"/>
              </a:rPr>
              <a:t>폴더</a:t>
            </a:r>
            <a:r>
              <a:rPr lang="en-US" altLang="ko-KR" b="0" dirty="0">
                <a:latin typeface="+mn-ea"/>
              </a:rPr>
              <a:t>/</a:t>
            </a:r>
            <a:r>
              <a:rPr lang="ko-KR" altLang="en-US" b="0" dirty="0">
                <a:latin typeface="+mn-ea"/>
              </a:rPr>
              <a:t>파일 관리</a:t>
            </a:r>
            <a:r>
              <a:rPr lang="en-US" altLang="ko-KR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상에서의 삭제 시</a:t>
            </a:r>
            <a:r>
              <a:rPr lang="en-US" altLang="ko-KR" b="0" dirty="0">
                <a:latin typeface="+mn-ea"/>
              </a:rPr>
              <a:t>, ‘</a:t>
            </a:r>
            <a:r>
              <a:rPr lang="ko-KR" altLang="en-US" b="0" dirty="0">
                <a:latin typeface="+mn-ea"/>
              </a:rPr>
              <a:t>영구 삭제</a:t>
            </a:r>
            <a:r>
              <a:rPr lang="en-US" altLang="ko-KR" b="0" dirty="0">
                <a:latin typeface="+mn-ea"/>
              </a:rPr>
              <a:t>＇</a:t>
            </a:r>
            <a:r>
              <a:rPr lang="ko-KR" altLang="en-US" b="0" dirty="0">
                <a:latin typeface="+mn-ea"/>
              </a:rPr>
              <a:t>와 동일한 개념으로 </a:t>
            </a:r>
            <a:r>
              <a:rPr lang="en-US" altLang="ko-KR" b="0" dirty="0">
                <a:latin typeface="+mn-ea"/>
              </a:rPr>
              <a:t>[</a:t>
            </a:r>
            <a:r>
              <a:rPr lang="ko-KR" altLang="en-US" b="0" dirty="0">
                <a:latin typeface="+mn-ea"/>
              </a:rPr>
              <a:t>휴지통 관리</a:t>
            </a:r>
            <a:r>
              <a:rPr lang="en-US" altLang="ko-KR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상에 추가되지 않음</a:t>
            </a:r>
            <a:endParaRPr lang="en-US" altLang="ko-KR" b="0" dirty="0">
              <a:latin typeface="+mn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73BDA17-503E-46DB-8570-9F2A9D254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814" y="2371816"/>
            <a:ext cx="6025809" cy="329388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C86C006E-8FDA-48AE-BBE7-513C9A14F14B}"/>
              </a:ext>
            </a:extLst>
          </p:cNvPr>
          <p:cNvSpPr/>
          <p:nvPr/>
        </p:nvSpPr>
        <p:spPr>
          <a:xfrm>
            <a:off x="3901513" y="3713601"/>
            <a:ext cx="938169" cy="1356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9EC93C-0F32-4199-891E-1A220D29A75B}"/>
              </a:ext>
            </a:extLst>
          </p:cNvPr>
          <p:cNvSpPr txBox="1"/>
          <p:nvPr/>
        </p:nvSpPr>
        <p:spPr>
          <a:xfrm>
            <a:off x="4332403" y="5761851"/>
            <a:ext cx="12346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-MATRIX </a:t>
            </a:r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</a:t>
            </a:r>
          </a:p>
        </p:txBody>
      </p:sp>
    </p:spTree>
    <p:extLst>
      <p:ext uri="{BB962C8B-B14F-4D97-AF65-F5344CB8AC3E}">
        <p14:creationId xmlns:p14="http://schemas.microsoft.com/office/powerpoint/2010/main" val="54421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7BB89854-8C1E-4742-9B9F-A5E6C73B2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123" y="1723309"/>
            <a:ext cx="7959754" cy="3131315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[Admin]</a:t>
            </a:r>
            <a:r>
              <a:rPr lang="ko-KR" altLang="en-US" dirty="0"/>
              <a:t> </a:t>
            </a:r>
            <a:r>
              <a:rPr lang="ko-KR" altLang="en-US" sz="3200" dirty="0"/>
              <a:t>휴지통 관리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9E5AD5-A839-4085-BCDA-B97AD262C7F5}"/>
              </a:ext>
            </a:extLst>
          </p:cNvPr>
          <p:cNvSpPr txBox="1"/>
          <p:nvPr/>
        </p:nvSpPr>
        <p:spPr>
          <a:xfrm>
            <a:off x="487626" y="1097674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사용법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C86C006E-8FDA-48AE-BBE7-513C9A14F14B}"/>
              </a:ext>
            </a:extLst>
          </p:cNvPr>
          <p:cNvSpPr/>
          <p:nvPr/>
        </p:nvSpPr>
        <p:spPr>
          <a:xfrm>
            <a:off x="2166764" y="4651719"/>
            <a:ext cx="6766113" cy="1372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9EC93C-0F32-4199-891E-1A220D29A75B}"/>
              </a:ext>
            </a:extLst>
          </p:cNvPr>
          <p:cNvSpPr txBox="1"/>
          <p:nvPr/>
        </p:nvSpPr>
        <p:spPr>
          <a:xfrm>
            <a:off x="2985153" y="4875780"/>
            <a:ext cx="39356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[Admin]-[</a:t>
            </a:r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폴더</a:t>
            </a: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파일관리</a:t>
            </a: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] </a:t>
            </a:r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의 경우</a:t>
            </a: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[</a:t>
            </a:r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휴지통 관리</a:t>
            </a: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] </a:t>
            </a:r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에 추가되지 않음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1E18C20-4B8E-4543-B298-BDB8D35E9237}"/>
              </a:ext>
            </a:extLst>
          </p:cNvPr>
          <p:cNvSpPr/>
          <p:nvPr/>
        </p:nvSpPr>
        <p:spPr>
          <a:xfrm>
            <a:off x="7844712" y="1987613"/>
            <a:ext cx="369116" cy="1372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1260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747B5A78-99BA-4D1D-8AB9-B7B292EF9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003" y="2013360"/>
            <a:ext cx="8539991" cy="120631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[Admin]</a:t>
            </a:r>
            <a:r>
              <a:rPr lang="ko-KR" altLang="en-US" dirty="0"/>
              <a:t> </a:t>
            </a:r>
            <a:r>
              <a:rPr lang="ko-KR" altLang="en-US" sz="3200" dirty="0"/>
              <a:t>휴지통 관리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9E5AD5-A839-4085-BCDA-B97AD262C7F5}"/>
              </a:ext>
            </a:extLst>
          </p:cNvPr>
          <p:cNvSpPr txBox="1"/>
          <p:nvPr/>
        </p:nvSpPr>
        <p:spPr>
          <a:xfrm>
            <a:off x="487626" y="1097674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복원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6CCAF838-F41B-45E7-BDD7-9E215D31AB25}"/>
              </a:ext>
            </a:extLst>
          </p:cNvPr>
          <p:cNvSpPr/>
          <p:nvPr/>
        </p:nvSpPr>
        <p:spPr>
          <a:xfrm>
            <a:off x="8424567" y="2351546"/>
            <a:ext cx="396000" cy="16536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297C31E9-F866-469F-BD17-C7CAC8532C75}"/>
              </a:ext>
            </a:extLst>
          </p:cNvPr>
          <p:cNvSpPr/>
          <p:nvPr/>
        </p:nvSpPr>
        <p:spPr>
          <a:xfrm flipH="1">
            <a:off x="683003" y="2962992"/>
            <a:ext cx="8539990" cy="1653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텍스트 개체 틀 9">
            <a:extLst>
              <a:ext uri="{FF2B5EF4-FFF2-40B4-BE49-F238E27FC236}">
                <a16:creationId xmlns:a16="http://schemas.microsoft.com/office/drawing/2014/main" id="{A5381EF7-B762-45F8-A653-4BA43D4682C2}"/>
              </a:ext>
            </a:extLst>
          </p:cNvPr>
          <p:cNvSpPr>
            <a:spLocks noGrp="1"/>
          </p:cNvSpPr>
          <p:nvPr/>
        </p:nvSpPr>
        <p:spPr>
          <a:xfrm>
            <a:off x="948649" y="1434406"/>
            <a:ext cx="8353425" cy="594991"/>
          </a:xfrm>
          <a:prstGeom prst="rect">
            <a:avLst/>
          </a:prstGeom>
        </p:spPr>
        <p:txBody>
          <a:bodyPr/>
          <a:lstStyle>
            <a:lvl1pPr marL="0" indent="0" algn="l" rtl="0" fontAlgn="base" latinLnBrk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sz="1000" b="0" dirty="0">
                <a:latin typeface="+mn-ea"/>
              </a:rPr>
              <a:t>1 ) </a:t>
            </a:r>
            <a:r>
              <a:rPr lang="ko-KR" altLang="en-US" b="0" dirty="0">
                <a:latin typeface="+mn-ea"/>
              </a:rPr>
              <a:t>복원 시</a:t>
            </a:r>
            <a:r>
              <a:rPr lang="en-US" altLang="ko-KR" b="0" dirty="0">
                <a:latin typeface="+mn-ea"/>
              </a:rPr>
              <a:t>, </a:t>
            </a:r>
            <a:r>
              <a:rPr lang="ko-KR" altLang="en-US" b="0" dirty="0">
                <a:latin typeface="+mn-ea"/>
              </a:rPr>
              <a:t>해당 파일의 기존 경로 상에 권한 정보 등의 내용과 함께 복원됨</a:t>
            </a:r>
            <a:endParaRPr lang="en-US" altLang="ko-KR" b="0" dirty="0">
              <a:latin typeface="+mn-ea"/>
            </a:endParaRP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b="0" dirty="0">
                <a:latin typeface="+mn-ea"/>
              </a:rPr>
              <a:t>2 ) </a:t>
            </a:r>
            <a:r>
              <a:rPr lang="ko-KR" altLang="en-US" b="0" dirty="0">
                <a:latin typeface="+mn-ea"/>
              </a:rPr>
              <a:t>단</a:t>
            </a:r>
            <a:r>
              <a:rPr lang="en-US" altLang="ko-KR" b="0" dirty="0">
                <a:latin typeface="+mn-ea"/>
              </a:rPr>
              <a:t>, </a:t>
            </a:r>
            <a:r>
              <a:rPr lang="ko-KR" altLang="en-US" b="0" dirty="0">
                <a:latin typeface="+mn-ea"/>
              </a:rPr>
              <a:t>기존 경로에 해당하는 폴더가 삭제된 경우에는 </a:t>
            </a:r>
            <a:r>
              <a:rPr lang="en-US" altLang="ko-KR" b="0" dirty="0">
                <a:latin typeface="+mn-ea"/>
              </a:rPr>
              <a:t>[</a:t>
            </a:r>
            <a:r>
              <a:rPr lang="ko-KR" altLang="en-US" b="0" dirty="0">
                <a:latin typeface="+mn-ea"/>
              </a:rPr>
              <a:t>복원</a:t>
            </a:r>
            <a:r>
              <a:rPr lang="en-US" altLang="ko-KR" b="0" dirty="0">
                <a:latin typeface="+mn-ea"/>
              </a:rPr>
              <a:t>] </a:t>
            </a:r>
            <a:r>
              <a:rPr lang="ko-KR" altLang="en-US" b="0" dirty="0">
                <a:latin typeface="+mn-ea"/>
              </a:rPr>
              <a:t>기능을 사용할 수 없음      </a:t>
            </a:r>
            <a:r>
              <a:rPr lang="en-US" altLang="ko-KR" b="0" dirty="0">
                <a:solidFill>
                  <a:srgbClr val="FF0000"/>
                </a:solidFill>
                <a:latin typeface="+mn-ea"/>
              </a:rPr>
              <a:t>※ </a:t>
            </a:r>
            <a:r>
              <a:rPr lang="ko-KR" altLang="en-US" b="0" dirty="0">
                <a:solidFill>
                  <a:srgbClr val="FF0000"/>
                </a:solidFill>
                <a:latin typeface="+mn-ea"/>
              </a:rPr>
              <a:t>로컬 상에 다운로드 후</a:t>
            </a:r>
            <a:r>
              <a:rPr lang="en-US" altLang="ko-KR" b="0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b="0" dirty="0">
                <a:solidFill>
                  <a:srgbClr val="FF0000"/>
                </a:solidFill>
                <a:latin typeface="+mn-ea"/>
              </a:rPr>
              <a:t>직접 업로드 해야함</a:t>
            </a:r>
            <a:endParaRPr lang="en-US" altLang="ko-KR" b="0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02962007-4B86-4FD5-91DD-E36FE2051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8502" y="3359185"/>
            <a:ext cx="3854491" cy="2865446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6CCD4BBE-840C-440E-8CC0-88B1205D30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003" y="3359185"/>
            <a:ext cx="3771551" cy="2865446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5C92DABB-AD74-4A01-B432-5157ACE95357}"/>
              </a:ext>
            </a:extLst>
          </p:cNvPr>
          <p:cNvSpPr/>
          <p:nvPr/>
        </p:nvSpPr>
        <p:spPr>
          <a:xfrm flipH="1">
            <a:off x="5368501" y="5606924"/>
            <a:ext cx="3854491" cy="975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02692C7-33D6-4126-8E5C-7E0C7FF1AB09}"/>
              </a:ext>
            </a:extLst>
          </p:cNvPr>
          <p:cNvSpPr txBox="1"/>
          <p:nvPr/>
        </p:nvSpPr>
        <p:spPr>
          <a:xfrm>
            <a:off x="2261642" y="6241035"/>
            <a:ext cx="614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>
                <a:solidFill>
                  <a:schemeClr val="tx1">
                    <a:lumMod val="65000"/>
                    <a:lumOff val="35000"/>
                  </a:schemeClr>
                </a:solidFill>
              </a:rPr>
              <a:t>복원 전</a:t>
            </a:r>
            <a:endParaRPr lang="ko-KR" alt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5FBA02D-EFE7-4E20-87CC-885061BF05BB}"/>
              </a:ext>
            </a:extLst>
          </p:cNvPr>
          <p:cNvSpPr txBox="1"/>
          <p:nvPr/>
        </p:nvSpPr>
        <p:spPr>
          <a:xfrm>
            <a:off x="7030087" y="6270364"/>
            <a:ext cx="614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복원 후</a:t>
            </a:r>
          </a:p>
        </p:txBody>
      </p:sp>
      <p:sp>
        <p:nvSpPr>
          <p:cNvPr id="17" name="타원 16"/>
          <p:cNvSpPr/>
          <p:nvPr/>
        </p:nvSpPr>
        <p:spPr>
          <a:xfrm>
            <a:off x="1492196" y="2806697"/>
            <a:ext cx="125586" cy="129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rgbClr val="FF0000"/>
                </a:solidFill>
              </a:rPr>
              <a:t>1</a:t>
            </a:r>
            <a:endParaRPr lang="ko-KR" altLang="en-US" sz="800" dirty="0">
              <a:solidFill>
                <a:srgbClr val="FF0000"/>
              </a:solidFill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8361774" y="2221590"/>
            <a:ext cx="125586" cy="1299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rgbClr val="FF0000"/>
                </a:solidFill>
              </a:rPr>
              <a:t>2</a:t>
            </a:r>
            <a:endParaRPr lang="ko-KR" altLang="en-US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536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[Admin]</a:t>
            </a:r>
            <a:r>
              <a:rPr lang="ko-KR" altLang="en-US" dirty="0"/>
              <a:t> </a:t>
            </a:r>
            <a:r>
              <a:rPr lang="ko-KR" altLang="en-US" sz="3200" dirty="0"/>
              <a:t>휴지통 관리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9E5AD5-A839-4085-BCDA-B97AD262C7F5}"/>
              </a:ext>
            </a:extLst>
          </p:cNvPr>
          <p:cNvSpPr txBox="1"/>
          <p:nvPr/>
        </p:nvSpPr>
        <p:spPr>
          <a:xfrm>
            <a:off x="487626" y="1097674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복원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F0D79C8C-36D3-4F7A-BC02-85BDCFE9A6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45" y="1723309"/>
            <a:ext cx="8730309" cy="222573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5615D7F8-0E0C-46A2-B765-5FB99D3D677D}"/>
              </a:ext>
            </a:extLst>
          </p:cNvPr>
          <p:cNvSpPr/>
          <p:nvPr/>
        </p:nvSpPr>
        <p:spPr>
          <a:xfrm>
            <a:off x="704674" y="2818700"/>
            <a:ext cx="8613479" cy="14261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D90403-84C2-4A19-BCD4-0EEE7F9C6CE8}"/>
              </a:ext>
            </a:extLst>
          </p:cNvPr>
          <p:cNvSpPr txBox="1"/>
          <p:nvPr/>
        </p:nvSpPr>
        <p:spPr>
          <a:xfrm>
            <a:off x="3404780" y="4056704"/>
            <a:ext cx="29033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기존의 폴더가 삭제된 경우</a:t>
            </a: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‘</a:t>
            </a:r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공백</a:t>
            </a:r>
            <a:r>
              <a:rPr lang="en-US" altLang="ko-KR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＇</a:t>
            </a:r>
            <a:r>
              <a:rPr lang="ko-KR" alt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으로 표시됨</a:t>
            </a:r>
          </a:p>
        </p:txBody>
      </p:sp>
    </p:spTree>
    <p:extLst>
      <p:ext uri="{BB962C8B-B14F-4D97-AF65-F5344CB8AC3E}">
        <p14:creationId xmlns:p14="http://schemas.microsoft.com/office/powerpoint/2010/main" val="3912921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텍스트 개체 틀 9">
            <a:extLst>
              <a:ext uri="{FF2B5EF4-FFF2-40B4-BE49-F238E27FC236}">
                <a16:creationId xmlns:a16="http://schemas.microsoft.com/office/drawing/2014/main" id="{0AFA739C-53A9-44BE-80A6-6BA0672DB2BA}"/>
              </a:ext>
            </a:extLst>
          </p:cNvPr>
          <p:cNvSpPr>
            <a:spLocks noGrp="1"/>
          </p:cNvSpPr>
          <p:nvPr/>
        </p:nvSpPr>
        <p:spPr>
          <a:xfrm>
            <a:off x="951451" y="1616505"/>
            <a:ext cx="8353425" cy="967957"/>
          </a:xfrm>
          <a:prstGeom prst="rect">
            <a:avLst/>
          </a:prstGeom>
        </p:spPr>
        <p:txBody>
          <a:bodyPr/>
          <a:lstStyle>
            <a:lvl1pPr marL="0" indent="0" algn="l" rtl="0" fontAlgn="base" latinLnBrk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0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0" indent="0" algn="l" rtl="0" fontAlgn="base" latinLnBrk="1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16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ko-KR" b="0" dirty="0">
                <a:latin typeface="+mn-ea"/>
              </a:rPr>
              <a:t>    </a:t>
            </a:r>
            <a:r>
              <a:rPr lang="ko-KR" altLang="en-US" b="0" dirty="0">
                <a:latin typeface="+mn-ea"/>
              </a:rPr>
              <a:t>아이콘을 더블 클릭 시</a:t>
            </a:r>
            <a:r>
              <a:rPr lang="en-US" altLang="ko-KR" b="0" dirty="0">
                <a:latin typeface="+mn-ea"/>
              </a:rPr>
              <a:t>, </a:t>
            </a:r>
            <a:r>
              <a:rPr lang="ko-KR" altLang="en-US" b="0" dirty="0">
                <a:latin typeface="+mn-ea"/>
              </a:rPr>
              <a:t>로컬 상으로 해당 파일이 다운로드됨</a:t>
            </a:r>
            <a:r>
              <a:rPr lang="en-US" altLang="ko-KR" b="0" dirty="0">
                <a:latin typeface="+mn-ea"/>
              </a:rPr>
              <a:t>.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/>
              <a:t>[Admin]</a:t>
            </a:r>
            <a:r>
              <a:rPr lang="ko-KR" altLang="en-US" dirty="0"/>
              <a:t> </a:t>
            </a:r>
            <a:r>
              <a:rPr lang="ko-KR" altLang="en-US" sz="3200" dirty="0"/>
              <a:t>휴지통 관리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5F05BFD-482D-4186-AC45-9D7E967E7BF5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9E5AD5-A839-4085-BCDA-B97AD262C7F5}"/>
              </a:ext>
            </a:extLst>
          </p:cNvPr>
          <p:cNvSpPr txBox="1"/>
          <p:nvPr/>
        </p:nvSpPr>
        <p:spPr>
          <a:xfrm>
            <a:off x="487626" y="1097674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3. </a:t>
            </a:r>
            <a:r>
              <a:rPr lang="ko-KR" alt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다운로드</a:t>
            </a:r>
          </a:p>
        </p:txBody>
      </p:sp>
      <p:pic>
        <p:nvPicPr>
          <p:cNvPr id="22" name="그림 21">
            <a:extLst>
              <a:ext uri="{FF2B5EF4-FFF2-40B4-BE49-F238E27FC236}">
                <a16:creationId xmlns:a16="http://schemas.microsoft.com/office/drawing/2014/main" id="{524F2315-2446-42F1-B70F-21D82B5F0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665" y="2124559"/>
            <a:ext cx="8354670" cy="195103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23" name="직사각형 22">
            <a:extLst>
              <a:ext uri="{FF2B5EF4-FFF2-40B4-BE49-F238E27FC236}">
                <a16:creationId xmlns:a16="http://schemas.microsoft.com/office/drawing/2014/main" id="{1084275F-598D-47AF-8714-61BC4933E4FD}"/>
              </a:ext>
            </a:extLst>
          </p:cNvPr>
          <p:cNvSpPr/>
          <p:nvPr/>
        </p:nvSpPr>
        <p:spPr>
          <a:xfrm>
            <a:off x="1053136" y="2911380"/>
            <a:ext cx="104546" cy="2601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6E7ADF3-E139-429E-AE7E-B0F13B8E9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135" y="1719979"/>
            <a:ext cx="142773" cy="13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6606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2620</TotalTime>
  <Words>329</Words>
  <Application>Microsoft Office PowerPoint</Application>
  <PresentationFormat>A4 용지(210x297mm)</PresentationFormat>
  <Paragraphs>66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4" baseType="lpstr">
      <vt:lpstr>나눔스퀘어</vt:lpstr>
      <vt:lpstr>나눔스퀘어 ExtraBold</vt:lpstr>
      <vt:lpstr>맑은 고딕</vt:lpstr>
      <vt:lpstr>Arial</vt:lpstr>
      <vt:lpstr>Office 테마</vt:lpstr>
      <vt:lpstr>[Admin] 휴지통 관리  가이드 문서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hyjung</cp:lastModifiedBy>
  <cp:revision>142</cp:revision>
  <dcterms:created xsi:type="dcterms:W3CDTF">2018-04-10T05:56:39Z</dcterms:created>
  <dcterms:modified xsi:type="dcterms:W3CDTF">2021-04-06T06:01:46Z</dcterms:modified>
</cp:coreProperties>
</file>