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320" r:id="rId2"/>
    <p:sldId id="336" r:id="rId3"/>
    <p:sldId id="337" r:id="rId4"/>
    <p:sldId id="342" r:id="rId5"/>
    <p:sldId id="340" r:id="rId6"/>
    <p:sldId id="341" r:id="rId7"/>
    <p:sldId id="343" r:id="rId8"/>
    <p:sldId id="339" r:id="rId9"/>
    <p:sldId id="299" r:id="rId10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285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A91E24"/>
    <a:srgbClr val="000000"/>
    <a:srgbClr val="3C3F4E"/>
    <a:srgbClr val="FFFFFF"/>
    <a:srgbClr val="E6E6E6"/>
    <a:srgbClr val="ECECEC"/>
    <a:srgbClr val="D9D9D9"/>
    <a:srgbClr val="3D3E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C083E6E3-FA7D-4D7B-A595-EF9225AFEA82}" styleName="밝은 스타일 1 - 강조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70" autoAdjust="0"/>
    <p:restoredTop sz="95811" autoAdjust="0"/>
  </p:normalViewPr>
  <p:slideViewPr>
    <p:cSldViewPr snapToGrid="0">
      <p:cViewPr varScale="1">
        <p:scale>
          <a:sx n="115" d="100"/>
          <a:sy n="115" d="100"/>
        </p:scale>
        <p:origin x="1296" y="102"/>
      </p:cViewPr>
      <p:guideLst>
        <p:guide orient="horz" pos="2137"/>
        <p:guide pos="285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062"/>
    </p:cViewPr>
  </p:sorterViewPr>
  <p:notesViewPr>
    <p:cSldViewPr snapToGrid="0">
      <p:cViewPr varScale="1">
        <p:scale>
          <a:sx n="85" d="100"/>
          <a:sy n="85" d="100"/>
        </p:scale>
        <p:origin x="380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21A27D-3CD4-4D09-86FF-73E60BF984EA}" type="datetimeFigureOut">
              <a:rPr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2021-07-09</a:t>
            </a:fld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DDA3D1-110E-4F13-9A63-97198AA0DD69}" type="slidenum">
              <a:rPr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‹#›</a:t>
            </a:fld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647833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A146BE0B-8591-40AC-99DB-0F6CF7496D71}" type="datetimeFigureOut">
              <a:rPr lang="ko-KR" altLang="en-US" smtClean="0"/>
              <a:pPr/>
              <a:t>2021-07-09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dirty="0"/>
              <a:t>마스터 텍스트 스타일 편집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F2FBB64F-07FF-42E6-A0D5-EA203FF693D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04102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맑은 고딕" panose="020B0503020000020004" pitchFamily="50" charset="-127"/>
        <a:ea typeface="맑은 고딕" panose="020B0503020000020004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FBB64F-07FF-42E6-A0D5-EA203FF693DB}" type="slidenum">
              <a:rPr lang="ko-KR" altLang="en-US" smtClean="0"/>
              <a:pPr/>
              <a:t>9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39654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-1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628650" y="2626344"/>
            <a:ext cx="7886700" cy="926059"/>
          </a:xfrm>
        </p:spPr>
        <p:txBody>
          <a:bodyPr/>
          <a:lstStyle>
            <a:lvl1pPr>
              <a:defRPr b="1" spc="-1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ko-KR" altLang="en-US" dirty="0"/>
              <a:t>제목을 입력하세요</a:t>
            </a:r>
            <a:endParaRPr lang="en-US" dirty="0"/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0" hasCustomPrompt="1"/>
          </p:nvPr>
        </p:nvSpPr>
        <p:spPr>
          <a:xfrm>
            <a:off x="628650" y="3436508"/>
            <a:ext cx="7886700" cy="34865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 lvl="0"/>
            <a:r>
              <a:rPr lang="en-US" altLang="ko-KR" dirty="0"/>
              <a:t>| </a:t>
            </a:r>
            <a:r>
              <a:rPr lang="ko-KR" altLang="en-US" dirty="0"/>
              <a:t>부제  </a:t>
            </a:r>
            <a:r>
              <a:rPr lang="en-US" altLang="ko-KR" dirty="0"/>
              <a:t>|</a:t>
            </a:r>
            <a:endParaRPr lang="ko-KR" altLang="en-US" dirty="0"/>
          </a:p>
        </p:txBody>
      </p:sp>
      <p:pic>
        <p:nvPicPr>
          <p:cNvPr id="14" name="그림 1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57287" y="5722222"/>
            <a:ext cx="1313210" cy="407326"/>
          </a:xfrm>
          <a:prstGeom prst="rect">
            <a:avLst/>
          </a:prstGeom>
        </p:spPr>
      </p:pic>
      <p:sp>
        <p:nvSpPr>
          <p:cNvPr id="18" name="텍스트 개체 틀 17"/>
          <p:cNvSpPr>
            <a:spLocks noGrp="1"/>
          </p:cNvSpPr>
          <p:nvPr>
            <p:ph type="body" sz="quarter" idx="11" hasCustomPrompt="1"/>
          </p:nvPr>
        </p:nvSpPr>
        <p:spPr>
          <a:xfrm>
            <a:off x="5895168" y="6190541"/>
            <a:ext cx="2840065" cy="672243"/>
          </a:xfr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1200" spc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 lvl="0"/>
            <a:r>
              <a:rPr lang="ko-KR" altLang="en-US" dirty="0"/>
              <a:t>비아이매트릭스 </a:t>
            </a:r>
            <a:r>
              <a:rPr lang="ko-KR" altLang="en-US" dirty="0" err="1"/>
              <a:t>마케팅팀</a:t>
            </a:r>
            <a:r>
              <a:rPr lang="ko-KR" altLang="en-US" dirty="0"/>
              <a:t> </a:t>
            </a:r>
            <a:endParaRPr lang="en-US" altLang="ko-KR" dirty="0"/>
          </a:p>
          <a:p>
            <a:pPr lvl="0"/>
            <a:r>
              <a:rPr lang="en-US" altLang="ko-KR" dirty="0"/>
              <a:t>2018 04</a:t>
            </a:r>
            <a:endParaRPr lang="ko-KR" altLang="en-US" dirty="0"/>
          </a:p>
        </p:txBody>
      </p:sp>
      <p:pic>
        <p:nvPicPr>
          <p:cNvPr id="19" name="그림 18"/>
          <p:cNvPicPr>
            <a:picLocks noChangeAspect="1"/>
          </p:cNvPicPr>
          <p:nvPr userDrawn="1"/>
        </p:nvPicPr>
        <p:blipFill rotWithShape="1">
          <a:blip r:embed="rId3" cstate="print"/>
          <a:srcRect t="4811" r="11991" b="22725"/>
          <a:stretch/>
        </p:blipFill>
        <p:spPr>
          <a:xfrm>
            <a:off x="1733550" y="-19050"/>
            <a:ext cx="7410450" cy="688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448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" name="직사각형 8"/>
          <p:cNvSpPr/>
          <p:nvPr userDrawn="1"/>
        </p:nvSpPr>
        <p:spPr>
          <a:xfrm>
            <a:off x="0" y="0"/>
            <a:ext cx="9144000" cy="50509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CONTEANTS</a:t>
            </a: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57287" y="6296988"/>
            <a:ext cx="1313210" cy="407326"/>
          </a:xfrm>
          <a:prstGeom prst="rect">
            <a:avLst/>
          </a:prstGeom>
        </p:spPr>
      </p:pic>
      <p:sp>
        <p:nvSpPr>
          <p:cNvPr id="12" name="직사각형 11"/>
          <p:cNvSpPr/>
          <p:nvPr userDrawn="1"/>
        </p:nvSpPr>
        <p:spPr>
          <a:xfrm>
            <a:off x="628650" y="995054"/>
            <a:ext cx="16491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b="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CONTEANTS</a:t>
            </a:r>
            <a:endParaRPr lang="ko-KR" altLang="en-US" sz="2000" b="0" dirty="0">
              <a:solidFill>
                <a:schemeClr val="bg1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 rotWithShape="1">
          <a:blip r:embed="rId3" cstate="print"/>
          <a:srcRect t="4811" r="11991" b="22725"/>
          <a:stretch/>
        </p:blipFill>
        <p:spPr>
          <a:xfrm>
            <a:off x="1733550" y="-19050"/>
            <a:ext cx="7410450" cy="688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685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간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3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그림 10"/>
          <p:cNvPicPr>
            <a:picLocks noChangeAspect="1"/>
          </p:cNvPicPr>
          <p:nvPr userDrawn="1"/>
        </p:nvPicPr>
        <p:blipFill rotWithShape="1">
          <a:blip r:embed="rId3" cstate="print">
            <a:lum bright="-40000" contrast="-20000"/>
          </a:blip>
          <a:srcRect t="4811" r="11991" b="22725"/>
          <a:stretch/>
        </p:blipFill>
        <p:spPr>
          <a:xfrm>
            <a:off x="1733550" y="-19050"/>
            <a:ext cx="7410450" cy="688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717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 userDrawn="1"/>
        </p:nvPicPr>
        <p:blipFill rotWithShape="1">
          <a:blip r:embed="rId2" cstate="print"/>
          <a:srcRect t="4811" r="11991" b="22725"/>
          <a:stretch/>
        </p:blipFill>
        <p:spPr>
          <a:xfrm>
            <a:off x="1733550" y="-19050"/>
            <a:ext cx="7410450" cy="6886575"/>
          </a:xfrm>
          <a:prstGeom prst="rect">
            <a:avLst/>
          </a:prstGeom>
        </p:spPr>
      </p:pic>
      <p:sp>
        <p:nvSpPr>
          <p:cNvPr id="17" name="직사각형 1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alpha val="6196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CONTEANTS</a:t>
            </a: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19" name="그림 18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367472" y="228"/>
            <a:ext cx="2484000" cy="270000"/>
          </a:xfrm>
          <a:prstGeom prst="rect">
            <a:avLst/>
          </a:prstGeom>
        </p:spPr>
      </p:pic>
      <p:sp>
        <p:nvSpPr>
          <p:cNvPr id="23" name="텍스트 개체 틀 2"/>
          <p:cNvSpPr>
            <a:spLocks noGrp="1"/>
          </p:cNvSpPr>
          <p:nvPr>
            <p:ph type="body" sz="quarter" idx="10" hasCustomPrompt="1"/>
          </p:nvPr>
        </p:nvSpPr>
        <p:spPr>
          <a:xfrm>
            <a:off x="295275" y="192481"/>
            <a:ext cx="8375222" cy="385271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 lvl="0"/>
            <a:r>
              <a:rPr lang="ko-KR" altLang="en-US" dirty="0"/>
              <a:t>회사소개</a:t>
            </a:r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295275" y="634902"/>
            <a:ext cx="8458200" cy="0"/>
          </a:xfrm>
          <a:prstGeom prst="line">
            <a:avLst/>
          </a:prstGeom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직사각형 27"/>
          <p:cNvSpPr/>
          <p:nvPr userDrawn="1"/>
        </p:nvSpPr>
        <p:spPr>
          <a:xfrm>
            <a:off x="6482465" y="81444"/>
            <a:ext cx="45719" cy="9962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9" name="텍스트 개체 틀 19"/>
          <p:cNvSpPr>
            <a:spLocks noGrp="1"/>
          </p:cNvSpPr>
          <p:nvPr>
            <p:ph type="body" sz="quarter" idx="12" hasCustomPrompt="1"/>
          </p:nvPr>
        </p:nvSpPr>
        <p:spPr>
          <a:xfrm>
            <a:off x="6505324" y="26921"/>
            <a:ext cx="2484000" cy="252413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800" b="1">
                <a:solidFill>
                  <a:schemeClr val="bg1">
                    <a:lumMod val="8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457200" indent="0">
              <a:buFontTx/>
              <a:buNone/>
              <a:defRPr sz="1000">
                <a:solidFill>
                  <a:schemeClr val="bg1">
                    <a:lumMod val="85000"/>
                  </a:schemeClr>
                </a:solidFill>
              </a:defRPr>
            </a:lvl2pPr>
            <a:lvl3pPr marL="914400" indent="0">
              <a:buFontTx/>
              <a:buNone/>
              <a:defRPr sz="1000">
                <a:solidFill>
                  <a:schemeClr val="bg1">
                    <a:lumMod val="85000"/>
                  </a:schemeClr>
                </a:solidFill>
              </a:defRPr>
            </a:lvl3pPr>
            <a:lvl4pPr marL="1371600" indent="0">
              <a:buFontTx/>
              <a:buNone/>
              <a:defRPr sz="1000">
                <a:solidFill>
                  <a:schemeClr val="bg1">
                    <a:lumMod val="85000"/>
                  </a:schemeClr>
                </a:solidFill>
              </a:defRPr>
            </a:lvl4pPr>
            <a:lvl5pPr marL="1828800" indent="0">
              <a:buFontTx/>
              <a:buNone/>
              <a:defRPr sz="1000">
                <a:solidFill>
                  <a:schemeClr val="bg1">
                    <a:lumMod val="85000"/>
                  </a:schemeClr>
                </a:solidFill>
              </a:defRPr>
            </a:lvl5pPr>
          </a:lstStyle>
          <a:p>
            <a:pPr lvl="0"/>
            <a:r>
              <a:rPr lang="ko-KR" altLang="en-US" sz="1000" dirty="0"/>
              <a:t>이기종 대용량 </a:t>
            </a:r>
            <a:r>
              <a:rPr lang="en-US" altLang="ko-KR" sz="1000" dirty="0"/>
              <a:t>Data Visual </a:t>
            </a:r>
            <a:r>
              <a:rPr lang="ko-KR" altLang="en-US" sz="1000" dirty="0"/>
              <a:t>분석</a:t>
            </a:r>
            <a:endParaRPr lang="ko-KR" altLang="en-US" dirty="0"/>
          </a:p>
        </p:txBody>
      </p:sp>
      <p:sp>
        <p:nvSpPr>
          <p:cNvPr id="30" name="슬라이드 번호 개체 틀 25"/>
          <p:cNvSpPr>
            <a:spLocks noGrp="1"/>
          </p:cNvSpPr>
          <p:nvPr>
            <p:ph type="sldNum" sz="quarter" idx="15"/>
          </p:nvPr>
        </p:nvSpPr>
        <p:spPr>
          <a:xfrm>
            <a:off x="8670496" y="6356351"/>
            <a:ext cx="473504" cy="365125"/>
          </a:xfrm>
        </p:spPr>
        <p:txBody>
          <a:bodyPr/>
          <a:lstStyle>
            <a:lvl1pPr>
              <a:defRPr/>
            </a:lvl1pPr>
          </a:lstStyle>
          <a:p>
            <a:fld id="{55F05BFD-482D-4186-AC45-9D7E967E7BF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39503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마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그림 18"/>
          <p:cNvPicPr>
            <a:picLocks noChangeAspect="1"/>
          </p:cNvPicPr>
          <p:nvPr userDrawn="1"/>
        </p:nvPicPr>
        <p:blipFill rotWithShape="1">
          <a:blip r:embed="rId2" cstate="print"/>
          <a:srcRect t="4811" r="11991" b="22725"/>
          <a:stretch/>
        </p:blipFill>
        <p:spPr>
          <a:xfrm>
            <a:off x="1733550" y="-19050"/>
            <a:ext cx="7410450" cy="6886575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628650" y="2730044"/>
            <a:ext cx="4895850" cy="718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  <a:buNone/>
            </a:pPr>
            <a:r>
              <a:rPr lang="ko-KR" altLang="en-US" sz="44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j-cs"/>
              </a:rPr>
              <a:t>감사합니다</a:t>
            </a:r>
            <a:r>
              <a:rPr lang="en-US" altLang="ko-KR" sz="44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j-cs"/>
              </a:rPr>
              <a:t>.</a:t>
            </a:r>
            <a:endParaRPr lang="ko-KR" altLang="en-US" sz="4400" b="1" spc="-150" dirty="0"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036491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 편집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B5014719-CA3D-4514-AAC7-1705D30F75E3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72931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81" r:id="rId3"/>
    <p:sldLayoutId id="2147483682" r:id="rId4"/>
    <p:sldLayoutId id="2147483683" r:id="rId5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11"/>
          <p:cNvSpPr>
            <a:spLocks noGrp="1"/>
          </p:cNvSpPr>
          <p:nvPr>
            <p:ph type="body" sz="quarter" idx="11"/>
          </p:nvPr>
        </p:nvSpPr>
        <p:spPr>
          <a:xfrm>
            <a:off x="5895168" y="6534150"/>
            <a:ext cx="2840065" cy="271484"/>
          </a:xfrm>
        </p:spPr>
        <p:txBody>
          <a:bodyPr/>
          <a:lstStyle/>
          <a:p>
            <a:r>
              <a:rPr lang="en-US" altLang="ko-KR" smtClean="0">
                <a:solidFill>
                  <a:schemeClr val="tx1"/>
                </a:solidFill>
              </a:rPr>
              <a:t>2021-07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717006" y="6241762"/>
            <a:ext cx="101822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3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기술연구소</a:t>
            </a:r>
            <a:endParaRPr lang="ko-KR" altLang="en-US" sz="13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" name="제목 9"/>
          <p:cNvSpPr>
            <a:spLocks noGrp="1"/>
          </p:cNvSpPr>
          <p:nvPr>
            <p:ph type="title"/>
          </p:nvPr>
        </p:nvSpPr>
        <p:spPr>
          <a:xfrm>
            <a:off x="716785" y="2526908"/>
            <a:ext cx="7886700" cy="1593401"/>
          </a:xfrm>
        </p:spPr>
        <p:txBody>
          <a:bodyPr>
            <a:normAutofit/>
          </a:bodyPr>
          <a:lstStyle/>
          <a:p>
            <a:r>
              <a:rPr lang="ko-KR" altLang="en-US" sz="4000" smtClean="0"/>
              <a:t>권한 관리 체계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839596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9769319"/>
              </p:ext>
            </p:extLst>
          </p:nvPr>
        </p:nvGraphicFramePr>
        <p:xfrm>
          <a:off x="520592" y="2882900"/>
          <a:ext cx="7988408" cy="203948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994204">
                  <a:extLst>
                    <a:ext uri="{9D8B030D-6E8A-4147-A177-3AD203B41FA5}">
                      <a16:colId xmlns:a16="http://schemas.microsoft.com/office/drawing/2014/main" val="500038693"/>
                    </a:ext>
                  </a:extLst>
                </a:gridCol>
                <a:gridCol w="3994204">
                  <a:extLst>
                    <a:ext uri="{9D8B030D-6E8A-4147-A177-3AD203B41FA5}">
                      <a16:colId xmlns:a16="http://schemas.microsoft.com/office/drawing/2014/main" val="2707324852"/>
                    </a:ext>
                  </a:extLst>
                </a:gridCol>
              </a:tblGrid>
              <a:tr h="29272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ko-KR" sz="2000" kern="120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권한을 관리</a:t>
                      </a:r>
                      <a:endParaRPr lang="en-US" altLang="ko-KR" sz="2000" kern="120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000" kern="120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subject_code</a:t>
                      </a:r>
                      <a:endParaRPr lang="ko-KR" altLang="en-US" sz="2000" smtClean="0"/>
                    </a:p>
                  </a:txBody>
                  <a:tcPr marL="105345" marR="105345" marT="52672" marB="52672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ko-KR" sz="2000" kern="120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권한을 관리할 대상</a:t>
                      </a:r>
                      <a:endParaRPr lang="ko-KR" altLang="en-US" sz="2000" smtClean="0"/>
                    </a:p>
                    <a:p>
                      <a:pPr algn="ctr" latinLnBrk="1"/>
                      <a:r>
                        <a:rPr lang="en-US" altLang="ko-KR" sz="2000" smtClean="0"/>
                        <a:t>object_code</a:t>
                      </a:r>
                    </a:p>
                  </a:txBody>
                  <a:tcPr marL="105345" marR="105345" marT="52672" marB="52672"/>
                </a:tc>
                <a:extLst>
                  <a:ext uri="{0D108BD9-81ED-4DB2-BD59-A6C34878D82A}">
                    <a16:rowId xmlns:a16="http://schemas.microsoft.com/office/drawing/2014/main" val="3555512500"/>
                  </a:ext>
                </a:extLst>
              </a:tr>
              <a:tr h="737414">
                <a:tc>
                  <a:txBody>
                    <a:bodyPr/>
                    <a:lstStyle/>
                    <a:p>
                      <a:pPr algn="ctr" latinLnBrk="1"/>
                      <a:endParaRPr lang="en-US" altLang="ko-KR" sz="2000" kern="120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 algn="ctr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2000" kern="120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ko-KR" sz="2000" kern="120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사용자</a:t>
                      </a:r>
                      <a:endParaRPr lang="en-US" altLang="ko-KR" sz="2000" kern="120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 algn="ctr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ko-KR" sz="2000" kern="120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그룹</a:t>
                      </a:r>
                      <a:endParaRPr lang="en-US" altLang="ko-KR" sz="2000" kern="120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 algn="ctr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ko-KR" sz="2000" kern="120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부서</a:t>
                      </a:r>
                      <a:endParaRPr lang="ko-KR" altLang="en-US" sz="2000"/>
                    </a:p>
                  </a:txBody>
                  <a:tcPr marL="105345" marR="105345" marT="52672" marB="52672"/>
                </a:tc>
                <a:tc>
                  <a:txBody>
                    <a:bodyPr/>
                    <a:lstStyle/>
                    <a:p>
                      <a:pPr algn="ctr" latinLnBrk="1"/>
                      <a:endParaRPr lang="en-US" altLang="ko-KR" sz="2000" kern="120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 algn="ctr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ko-KR" sz="2000" kern="120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보고서</a:t>
                      </a:r>
                      <a:endParaRPr lang="en-US" altLang="ko-KR" sz="2000" kern="120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 algn="ctr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ko-KR" sz="2000" kern="120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폴더</a:t>
                      </a:r>
                      <a:endParaRPr lang="en-US" altLang="ko-KR" sz="2000" kern="120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 algn="ctr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2000" kern="120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DB Connection</a:t>
                      </a:r>
                      <a:endParaRPr lang="ko-KR" altLang="en-US" sz="2000"/>
                    </a:p>
                  </a:txBody>
                  <a:tcPr marL="105345" marR="105345" marT="52672" marB="52672"/>
                </a:tc>
                <a:extLst>
                  <a:ext uri="{0D108BD9-81ED-4DB2-BD59-A6C34878D82A}">
                    <a16:rowId xmlns:a16="http://schemas.microsoft.com/office/drawing/2014/main" val="3920844825"/>
                  </a:ext>
                </a:extLst>
              </a:tr>
            </a:tbl>
          </a:graphicData>
        </a:graphic>
      </p:graphicFrame>
      <p:sp>
        <p:nvSpPr>
          <p:cNvPr id="6" name="텍스트 개체 틀 5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smtClean="0"/>
              <a:t>1. </a:t>
            </a:r>
            <a:r>
              <a:rPr lang="ko-KR" altLang="ko-KR" smtClean="0"/>
              <a:t>권한 </a:t>
            </a:r>
            <a:r>
              <a:rPr lang="ko-KR" altLang="ko-KR"/>
              <a:t>객체</a:t>
            </a:r>
            <a:r>
              <a:rPr lang="en-US" altLang="ko-KR"/>
              <a:t>/</a:t>
            </a:r>
            <a:r>
              <a:rPr lang="ko-KR" altLang="ko-KR"/>
              <a:t>주체 </a:t>
            </a:r>
            <a:r>
              <a:rPr lang="ko-KR" altLang="ko-KR" smtClean="0"/>
              <a:t>개념</a:t>
            </a:r>
            <a:endParaRPr lang="ko-KR" alt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6642207" y="12890"/>
            <a:ext cx="201369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dirty="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AUD</a:t>
            </a:r>
            <a:r>
              <a:rPr lang="ko-KR" altLang="en-US" sz="900" dirty="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플랫폼 </a:t>
            </a:r>
            <a:r>
              <a:rPr lang="en-US" altLang="ko-KR" sz="900" dirty="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Python Script </a:t>
            </a:r>
            <a:r>
              <a:rPr lang="ko-KR" altLang="en-US" sz="900" dirty="0" err="1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실행기능</a:t>
            </a:r>
            <a:endParaRPr lang="ko-KR" altLang="en-US" sz="9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cxnSp>
        <p:nvCxnSpPr>
          <p:cNvPr id="9" name="직선 연결선 8"/>
          <p:cNvCxnSpPr/>
          <p:nvPr/>
        </p:nvCxnSpPr>
        <p:spPr>
          <a:xfrm>
            <a:off x="4535488" y="2362200"/>
            <a:ext cx="0" cy="22098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직사각형 13"/>
          <p:cNvSpPr/>
          <p:nvPr/>
        </p:nvSpPr>
        <p:spPr>
          <a:xfrm>
            <a:off x="1562100" y="1984326"/>
            <a:ext cx="1905000" cy="65344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/>
              <a:t>권한 주체</a:t>
            </a:r>
            <a:endParaRPr lang="ko-KR" altLang="en-US"/>
          </a:p>
        </p:txBody>
      </p:sp>
      <p:sp>
        <p:nvSpPr>
          <p:cNvPr id="35" name="직사각형 34"/>
          <p:cNvSpPr/>
          <p:nvPr/>
        </p:nvSpPr>
        <p:spPr>
          <a:xfrm>
            <a:off x="5524500" y="1984326"/>
            <a:ext cx="1905000" cy="65344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/>
              <a:t>권한 객체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032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텍스트 개체 틀 5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smtClean="0"/>
              <a:t>2. </a:t>
            </a:r>
            <a:r>
              <a:rPr lang="ko-KR" altLang="en-US" smtClean="0"/>
              <a:t>권한 승계</a:t>
            </a:r>
            <a:endParaRPr lang="ko-KR" alt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6642207" y="12890"/>
            <a:ext cx="201369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dirty="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AUD</a:t>
            </a:r>
            <a:r>
              <a:rPr lang="ko-KR" altLang="en-US" sz="900" dirty="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플랫폼 </a:t>
            </a:r>
            <a:r>
              <a:rPr lang="en-US" altLang="ko-KR" sz="900" dirty="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Python Script </a:t>
            </a:r>
            <a:r>
              <a:rPr lang="ko-KR" altLang="en-US" sz="900" dirty="0" err="1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실행기능</a:t>
            </a:r>
            <a:endParaRPr lang="ko-KR" altLang="en-US" sz="9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5121" y="1009650"/>
            <a:ext cx="752255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ko-KR" smtClean="0"/>
              <a:t>권한은 </a:t>
            </a:r>
            <a:r>
              <a:rPr lang="ko-KR" altLang="en-US" smtClean="0"/>
              <a:t>해당 권한 주체의 </a:t>
            </a:r>
            <a:r>
              <a:rPr lang="ko-KR" altLang="en-US" b="1" smtClean="0"/>
              <a:t>상위 개념 주체에 있</a:t>
            </a:r>
            <a:r>
              <a:rPr lang="ko-KR" altLang="ko-KR" b="1" smtClean="0"/>
              <a:t>는 </a:t>
            </a:r>
            <a:r>
              <a:rPr lang="ko-KR" altLang="ko-KR" b="1"/>
              <a:t>권한을 </a:t>
            </a:r>
            <a:r>
              <a:rPr lang="ko-KR" altLang="ko-KR" b="1" smtClean="0"/>
              <a:t>승계</a:t>
            </a:r>
            <a:r>
              <a:rPr lang="ko-KR" altLang="ko-KR" smtClean="0"/>
              <a:t>한다</a:t>
            </a:r>
            <a:r>
              <a:rPr lang="en-US" altLang="ko-KR" smtClean="0"/>
              <a:t>.</a:t>
            </a:r>
            <a:endParaRPr lang="ko-KR" altLang="ko-KR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smtClean="0"/>
          </a:p>
          <a:p>
            <a:endParaRPr lang="en-US" altLang="ko-KR" smtClean="0"/>
          </a:p>
          <a:p>
            <a:endParaRPr lang="en-US" altLang="ko-KR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smtClean="0"/>
          </a:p>
          <a:p>
            <a:r>
              <a:rPr lang="ko-KR" altLang="en-US" smtClean="0"/>
              <a:t>옆 예시 그림에서 </a:t>
            </a:r>
            <a:r>
              <a:rPr lang="en-US" altLang="ko-KR" smtClean="0"/>
              <a:t>test_user </a:t>
            </a:r>
            <a:r>
              <a:rPr lang="ko-KR" altLang="en-US" smtClean="0"/>
              <a:t>는</a:t>
            </a:r>
            <a:endParaRPr lang="en-US" altLang="ko-KR" smtClean="0"/>
          </a:p>
          <a:p>
            <a:endParaRPr lang="en-US" altLang="ko-KR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mtClean="0"/>
              <a:t>SUB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mtClean="0"/>
              <a:t>TEST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mtClean="0"/>
              <a:t>Company-wide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smtClean="0"/>
          </a:p>
          <a:p>
            <a:r>
              <a:rPr lang="ko-KR" altLang="en-US" smtClean="0"/>
              <a:t>위 </a:t>
            </a:r>
            <a:r>
              <a:rPr lang="en-US" altLang="ko-KR" smtClean="0"/>
              <a:t>3</a:t>
            </a:r>
            <a:r>
              <a:rPr lang="ko-KR" altLang="en-US" smtClean="0"/>
              <a:t>개 부서의 권한을 모두</a:t>
            </a:r>
            <a:endParaRPr lang="en-US" altLang="ko-KR" smtClean="0"/>
          </a:p>
          <a:p>
            <a:r>
              <a:rPr lang="ko-KR" altLang="en-US" smtClean="0"/>
              <a:t>승계하여 가질 수 있다</a:t>
            </a:r>
            <a:endParaRPr lang="en-US" altLang="ko-KR" smtClean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/>
          <a:srcRect l="8110" t="13256" r="18835" b="11956"/>
          <a:stretch/>
        </p:blipFill>
        <p:spPr>
          <a:xfrm>
            <a:off x="4711806" y="2755901"/>
            <a:ext cx="3860801" cy="28956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20986" y="2657475"/>
            <a:ext cx="546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b="1" smtClean="0">
                <a:solidFill>
                  <a:srgbClr val="FF0000"/>
                </a:solidFill>
              </a:rPr>
              <a:t>+</a:t>
            </a:r>
            <a:endParaRPr lang="ko-KR" altLang="en-US" sz="3600" b="1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10019" y="3206299"/>
            <a:ext cx="546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b="1" smtClean="0">
                <a:solidFill>
                  <a:srgbClr val="FF0000"/>
                </a:solidFill>
              </a:rPr>
              <a:t>+</a:t>
            </a:r>
            <a:endParaRPr lang="ko-KR" altLang="en-US" sz="3600" b="1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86350" y="3726547"/>
            <a:ext cx="546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b="1" smtClean="0">
                <a:solidFill>
                  <a:srgbClr val="FF0000"/>
                </a:solidFill>
              </a:rPr>
              <a:t>+</a:t>
            </a:r>
            <a:endParaRPr lang="ko-KR" altLang="en-US" sz="3600" b="1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50327" y="4348833"/>
            <a:ext cx="546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b="1" smtClean="0">
                <a:solidFill>
                  <a:srgbClr val="FF0000"/>
                </a:solidFill>
              </a:rPr>
              <a:t>=</a:t>
            </a:r>
            <a:endParaRPr lang="ko-KR" altLang="en-US" sz="3600" b="1">
              <a:solidFill>
                <a:srgbClr val="FF0000"/>
              </a:solidFill>
            </a:endParaRPr>
          </a:p>
        </p:txBody>
      </p:sp>
      <p:cxnSp>
        <p:nvCxnSpPr>
          <p:cNvPr id="17" name="꺾인 연결선 16"/>
          <p:cNvCxnSpPr>
            <a:stCxn id="15" idx="2"/>
            <a:endCxn id="16" idx="1"/>
          </p:cNvCxnSpPr>
          <p:nvPr/>
        </p:nvCxnSpPr>
        <p:spPr>
          <a:xfrm rot="16200000" flipH="1">
            <a:off x="5305357" y="4427028"/>
            <a:ext cx="299121" cy="190820"/>
          </a:xfrm>
          <a:prstGeom prst="bentConnector2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꺾인 연결선 20"/>
          <p:cNvCxnSpPr>
            <a:endCxn id="15" idx="1"/>
          </p:cNvCxnSpPr>
          <p:nvPr/>
        </p:nvCxnSpPr>
        <p:spPr>
          <a:xfrm rot="16200000" flipH="1">
            <a:off x="4967959" y="3931321"/>
            <a:ext cx="217733" cy="19049"/>
          </a:xfrm>
          <a:prstGeom prst="bentConnector2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꺾인 연결선 21"/>
          <p:cNvCxnSpPr>
            <a:endCxn id="14" idx="1"/>
          </p:cNvCxnSpPr>
          <p:nvPr/>
        </p:nvCxnSpPr>
        <p:spPr>
          <a:xfrm rot="16200000" flipH="1">
            <a:off x="4647918" y="3367364"/>
            <a:ext cx="299122" cy="25079"/>
          </a:xfrm>
          <a:prstGeom prst="bentConnector2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5014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텍스트 개체 틀 5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dirty="0"/>
              <a:t>3</a:t>
            </a:r>
            <a:r>
              <a:rPr lang="en-US" altLang="ko-KR" smtClean="0"/>
              <a:t>. </a:t>
            </a:r>
            <a:r>
              <a:rPr lang="ko-KR" altLang="en-US" smtClean="0"/>
              <a:t>권한 관련 테이블</a:t>
            </a:r>
            <a:endParaRPr lang="en-US" altLang="ko-KR" smtClean="0"/>
          </a:p>
        </p:txBody>
      </p:sp>
      <p:sp>
        <p:nvSpPr>
          <p:cNvPr id="32" name="TextBox 31"/>
          <p:cNvSpPr txBox="1"/>
          <p:nvPr/>
        </p:nvSpPr>
        <p:spPr>
          <a:xfrm>
            <a:off x="6642207" y="12890"/>
            <a:ext cx="201369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dirty="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AUD</a:t>
            </a:r>
            <a:r>
              <a:rPr lang="ko-KR" altLang="en-US" sz="900" dirty="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플랫폼 </a:t>
            </a:r>
            <a:r>
              <a:rPr lang="en-US" altLang="ko-KR" sz="900" dirty="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Python Script </a:t>
            </a:r>
            <a:r>
              <a:rPr lang="ko-KR" altLang="en-US" sz="900" dirty="0" err="1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실행기능</a:t>
            </a:r>
            <a:endParaRPr lang="ko-KR" altLang="en-US" sz="9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1678119"/>
              </p:ext>
            </p:extLst>
          </p:nvPr>
        </p:nvGraphicFramePr>
        <p:xfrm>
          <a:off x="814173" y="1168400"/>
          <a:ext cx="7439025" cy="5016495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1997265">
                  <a:extLst>
                    <a:ext uri="{9D8B030D-6E8A-4147-A177-3AD203B41FA5}">
                      <a16:colId xmlns:a16="http://schemas.microsoft.com/office/drawing/2014/main" val="2740411230"/>
                    </a:ext>
                  </a:extLst>
                </a:gridCol>
                <a:gridCol w="2586062">
                  <a:extLst>
                    <a:ext uri="{9D8B030D-6E8A-4147-A177-3AD203B41FA5}">
                      <a16:colId xmlns:a16="http://schemas.microsoft.com/office/drawing/2014/main" val="4242140928"/>
                    </a:ext>
                  </a:extLst>
                </a:gridCol>
                <a:gridCol w="2855698">
                  <a:extLst>
                    <a:ext uri="{9D8B030D-6E8A-4147-A177-3AD203B41FA5}">
                      <a16:colId xmlns:a16="http://schemas.microsoft.com/office/drawing/2014/main" val="2732047400"/>
                    </a:ext>
                  </a:extLst>
                </a:gridCol>
              </a:tblGrid>
              <a:tr h="334433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smtClean="0"/>
                        <a:t>구분</a:t>
                      </a:r>
                      <a:endParaRPr lang="en-US" altLang="ko-KR" sz="120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smtClean="0"/>
                        <a:t>테이블</a:t>
                      </a:r>
                      <a:endParaRPr lang="ko-KR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smtClean="0"/>
                        <a:t>설명</a:t>
                      </a:r>
                      <a:endParaRPr lang="ko-KR" alt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3890999"/>
                  </a:ext>
                </a:extLst>
              </a:tr>
              <a:tr h="334433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smtClean="0"/>
                        <a:t>권한 주체</a:t>
                      </a:r>
                      <a:endParaRPr lang="ko-KR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smtClean="0"/>
                        <a:t>MTX_ORG</a:t>
                      </a:r>
                      <a:endParaRPr lang="ko-KR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smtClean="0"/>
                        <a:t>부서 관리</a:t>
                      </a:r>
                      <a:endParaRPr lang="ko-KR" alt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6357207"/>
                  </a:ext>
                </a:extLst>
              </a:tr>
              <a:tr h="334433">
                <a:tc>
                  <a:txBody>
                    <a:bodyPr/>
                    <a:lstStyle/>
                    <a:p>
                      <a:pPr latinLnBrk="1"/>
                      <a:endParaRPr lang="ko-KR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smtClean="0"/>
                        <a:t>MTX_USER</a:t>
                      </a:r>
                      <a:endParaRPr lang="ko-KR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smtClean="0"/>
                        <a:t>사용자 관리</a:t>
                      </a:r>
                      <a:endParaRPr lang="ko-KR" alt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3822026"/>
                  </a:ext>
                </a:extLst>
              </a:tr>
              <a:tr h="334433">
                <a:tc>
                  <a:txBody>
                    <a:bodyPr/>
                    <a:lstStyle/>
                    <a:p>
                      <a:pPr latinLnBrk="1"/>
                      <a:endParaRPr lang="ko-KR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smtClean="0"/>
                        <a:t>MTX_GROUP</a:t>
                      </a:r>
                      <a:endParaRPr lang="ko-KR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smtClean="0"/>
                        <a:t>그룹 관리</a:t>
                      </a:r>
                      <a:endParaRPr lang="ko-KR" alt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9669929"/>
                  </a:ext>
                </a:extLst>
              </a:tr>
              <a:tr h="334433">
                <a:tc>
                  <a:txBody>
                    <a:bodyPr/>
                    <a:lstStyle/>
                    <a:p>
                      <a:pPr latinLnBrk="1"/>
                      <a:endParaRPr lang="ko-KR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smtClean="0"/>
                        <a:t>MTX_GROUP_LINK</a:t>
                      </a:r>
                      <a:endParaRPr lang="ko-KR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smtClean="0"/>
                        <a:t>사용자</a:t>
                      </a:r>
                      <a:r>
                        <a:rPr lang="en-US" altLang="ko-KR" sz="1200" smtClean="0"/>
                        <a:t>-</a:t>
                      </a:r>
                      <a:r>
                        <a:rPr lang="ko-KR" altLang="en-US" sz="1200" smtClean="0"/>
                        <a:t>그룹 간 매핑</a:t>
                      </a:r>
                      <a:endParaRPr lang="ko-KR" alt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0323141"/>
                  </a:ext>
                </a:extLst>
              </a:tr>
              <a:tr h="334433">
                <a:tc>
                  <a:txBody>
                    <a:bodyPr/>
                    <a:lstStyle/>
                    <a:p>
                      <a:pPr latinLnBrk="1"/>
                      <a:endParaRPr lang="ko-KR" altLang="en-US" sz="120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smtClean="0"/>
                        <a:t>MTX_SUBEJCT</a:t>
                      </a:r>
                      <a:endParaRPr lang="ko-KR" altLang="en-US" sz="120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smtClean="0"/>
                        <a:t>권한주체코드 정의</a:t>
                      </a:r>
                      <a:endParaRPr lang="ko-KR" altLang="en-US" sz="120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2339964"/>
                  </a:ext>
                </a:extLst>
              </a:tr>
              <a:tr h="334433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smtClean="0"/>
                        <a:t>권한 객체</a:t>
                      </a:r>
                      <a:endParaRPr lang="ko-KR" altLang="en-US" sz="1200"/>
                    </a:p>
                  </a:txBody>
                  <a:tcP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smtClean="0"/>
                        <a:t>MTX_REPORT</a:t>
                      </a:r>
                      <a:endParaRPr lang="ko-KR" altLang="en-US" sz="1200"/>
                    </a:p>
                  </a:txBody>
                  <a:tcP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smtClean="0"/>
                        <a:t>보고서 관리</a:t>
                      </a:r>
                      <a:endParaRPr lang="ko-KR" altLang="en-US" sz="1200"/>
                    </a:p>
                  </a:txBody>
                  <a:tcP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252276063"/>
                  </a:ext>
                </a:extLst>
              </a:tr>
              <a:tr h="334433">
                <a:tc>
                  <a:txBody>
                    <a:bodyPr/>
                    <a:lstStyle/>
                    <a:p>
                      <a:pPr latinLnBrk="1"/>
                      <a:endParaRPr lang="ko-KR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smtClean="0"/>
                        <a:t>MTX_FOLDER</a:t>
                      </a:r>
                      <a:endParaRPr lang="ko-KR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smtClean="0"/>
                        <a:t>폴더 관리</a:t>
                      </a:r>
                      <a:endParaRPr lang="ko-KR" alt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6189544"/>
                  </a:ext>
                </a:extLst>
              </a:tr>
              <a:tr h="334433">
                <a:tc>
                  <a:txBody>
                    <a:bodyPr/>
                    <a:lstStyle/>
                    <a:p>
                      <a:pPr latinLnBrk="1"/>
                      <a:endParaRPr lang="ko-KR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smtClean="0"/>
                        <a:t>MTX_CATEGORY</a:t>
                      </a:r>
                      <a:endParaRPr lang="ko-KR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smtClean="0"/>
                        <a:t>범주 관리</a:t>
                      </a:r>
                      <a:endParaRPr lang="ko-KR" alt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1941694"/>
                  </a:ext>
                </a:extLst>
              </a:tr>
              <a:tr h="334433">
                <a:tc>
                  <a:txBody>
                    <a:bodyPr/>
                    <a:lstStyle/>
                    <a:p>
                      <a:pPr latinLnBrk="1"/>
                      <a:endParaRPr lang="ko-KR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smtClean="0"/>
                        <a:t>MTX_CATS_REPORT</a:t>
                      </a:r>
                      <a:endParaRPr lang="ko-KR" altLang="en-US" sz="120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smtClean="0"/>
                        <a:t>범주</a:t>
                      </a:r>
                      <a:r>
                        <a:rPr lang="en-US" altLang="ko-KR" sz="1200" smtClean="0"/>
                        <a:t>-</a:t>
                      </a:r>
                      <a:r>
                        <a:rPr lang="ko-KR" altLang="en-US" sz="1200" smtClean="0"/>
                        <a:t>보고서 간 매핑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0284428"/>
                  </a:ext>
                </a:extLst>
              </a:tr>
              <a:tr h="334433">
                <a:tc>
                  <a:txBody>
                    <a:bodyPr/>
                    <a:lstStyle/>
                    <a:p>
                      <a:pPr latinLnBrk="1"/>
                      <a:endParaRPr lang="ko-KR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smtClean="0"/>
                        <a:t>MTX_DBMS</a:t>
                      </a:r>
                      <a:endParaRPr lang="ko-KR" altLang="en-US" sz="120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smtClean="0"/>
                        <a:t>Data</a:t>
                      </a:r>
                      <a:r>
                        <a:rPr lang="en-US" altLang="ko-KR" sz="1200" baseline="0" smtClean="0"/>
                        <a:t> Source </a:t>
                      </a:r>
                      <a:r>
                        <a:rPr lang="ko-KR" altLang="en-US" sz="1200" baseline="0" smtClean="0"/>
                        <a:t>관리</a:t>
                      </a:r>
                      <a:endParaRPr lang="ko-KR" alt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2480639"/>
                  </a:ext>
                </a:extLst>
              </a:tr>
              <a:tr h="334433">
                <a:tc>
                  <a:txBody>
                    <a:bodyPr/>
                    <a:lstStyle/>
                    <a:p>
                      <a:pPr latinLnBrk="1"/>
                      <a:endParaRPr lang="ko-KR" altLang="en-US" sz="1200"/>
                    </a:p>
                  </a:txBody>
                  <a:tcPr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smtClean="0"/>
                        <a:t>MTX_OBJECT</a:t>
                      </a:r>
                      <a:endParaRPr lang="ko-KR" altLang="en-US" sz="1200"/>
                    </a:p>
                  </a:txBody>
                  <a:tcPr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smtClean="0"/>
                        <a:t>권한객체코드 정의</a:t>
                      </a:r>
                      <a:endParaRPr lang="ko-KR" altLang="en-US" sz="1200"/>
                    </a:p>
                  </a:txBody>
                  <a:tcPr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341855"/>
                  </a:ext>
                </a:extLst>
              </a:tr>
              <a:tr h="334433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smtClean="0"/>
                        <a:t>권한 관리</a:t>
                      </a:r>
                      <a:endParaRPr lang="ko-KR" altLang="en-US" sz="1200"/>
                    </a:p>
                  </a:txBody>
                  <a:tcP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smtClean="0"/>
                        <a:t>MTX_AUTHORITY</a:t>
                      </a:r>
                      <a:endParaRPr lang="ko-KR" altLang="en-US" sz="1200"/>
                    </a:p>
                  </a:txBody>
                  <a:tcP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smtClean="0"/>
                        <a:t>권한 관리</a:t>
                      </a:r>
                      <a:endParaRPr lang="ko-KR" altLang="en-US" sz="1200"/>
                    </a:p>
                  </a:txBody>
                  <a:tcP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652039678"/>
                  </a:ext>
                </a:extLst>
              </a:tr>
              <a:tr h="334433">
                <a:tc>
                  <a:txBody>
                    <a:bodyPr/>
                    <a:lstStyle/>
                    <a:p>
                      <a:pPr latinLnBrk="1"/>
                      <a:endParaRPr lang="ko-KR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smtClean="0"/>
                        <a:t>MTX_AUTHORITY_CODE</a:t>
                      </a:r>
                      <a:endParaRPr lang="ko-KR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smtClean="0"/>
                        <a:t>권한관리코드 정의</a:t>
                      </a:r>
                      <a:endParaRPr lang="ko-KR" alt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454988"/>
                  </a:ext>
                </a:extLst>
              </a:tr>
              <a:tr h="334433">
                <a:tc>
                  <a:txBody>
                    <a:bodyPr/>
                    <a:lstStyle/>
                    <a:p>
                      <a:pPr latinLnBrk="1"/>
                      <a:endParaRPr lang="ko-KR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smtClean="0"/>
                        <a:t>MTX_AUTH_BUTTON</a:t>
                      </a:r>
                      <a:endParaRPr lang="ko-KR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smtClean="0"/>
                        <a:t>버튼권한 관리</a:t>
                      </a:r>
                      <a:endParaRPr lang="ko-KR" alt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5300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729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텍스트 개체 틀 5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dirty="0"/>
              <a:t>3</a:t>
            </a:r>
            <a:r>
              <a:rPr lang="en-US" altLang="ko-KR" smtClean="0"/>
              <a:t>. </a:t>
            </a:r>
            <a:r>
              <a:rPr lang="ko-KR" altLang="en-US" smtClean="0"/>
              <a:t>권한 관련 테이블 </a:t>
            </a:r>
            <a:r>
              <a:rPr lang="en-US" altLang="ko-KR" smtClean="0"/>
              <a:t>- ERD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642207" y="12890"/>
            <a:ext cx="201369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dirty="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AUD</a:t>
            </a:r>
            <a:r>
              <a:rPr lang="ko-KR" altLang="en-US" sz="900" dirty="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플랫폼 </a:t>
            </a:r>
            <a:r>
              <a:rPr lang="en-US" altLang="ko-KR" sz="900" dirty="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Python Script </a:t>
            </a:r>
            <a:r>
              <a:rPr lang="ko-KR" altLang="en-US" sz="900" dirty="0" err="1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실행기능</a:t>
            </a:r>
            <a:endParaRPr lang="ko-KR" altLang="en-US" sz="9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/>
          <a:srcRect l="8937" t="2695" r="3682"/>
          <a:stretch/>
        </p:blipFill>
        <p:spPr>
          <a:xfrm>
            <a:off x="0" y="1300163"/>
            <a:ext cx="9144000" cy="517476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6200" y="992386"/>
            <a:ext cx="1276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smtClean="0"/>
              <a:t>권한 주체</a:t>
            </a:r>
            <a:endParaRPr lang="ko-KR" altLang="en-US" sz="1400"/>
          </a:p>
        </p:txBody>
      </p:sp>
      <p:sp>
        <p:nvSpPr>
          <p:cNvPr id="8" name="TextBox 7"/>
          <p:cNvSpPr txBox="1"/>
          <p:nvPr/>
        </p:nvSpPr>
        <p:spPr>
          <a:xfrm>
            <a:off x="3438525" y="992385"/>
            <a:ext cx="1276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smtClean="0"/>
              <a:t>권한 관리</a:t>
            </a:r>
            <a:endParaRPr lang="ko-KR" altLang="en-US" sz="1400"/>
          </a:p>
        </p:txBody>
      </p:sp>
      <p:sp>
        <p:nvSpPr>
          <p:cNvPr id="9" name="TextBox 8"/>
          <p:cNvSpPr txBox="1"/>
          <p:nvPr/>
        </p:nvSpPr>
        <p:spPr>
          <a:xfrm>
            <a:off x="5648325" y="966133"/>
            <a:ext cx="1276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smtClean="0"/>
              <a:t>권한 객체</a:t>
            </a:r>
            <a:endParaRPr lang="ko-KR" altLang="en-US" sz="1400"/>
          </a:p>
        </p:txBody>
      </p:sp>
    </p:spTree>
    <p:extLst>
      <p:ext uri="{BB962C8B-B14F-4D97-AF65-F5344CB8AC3E}">
        <p14:creationId xmlns:p14="http://schemas.microsoft.com/office/powerpoint/2010/main" val="340925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텍스트 개체 틀 5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dirty="0"/>
              <a:t>3</a:t>
            </a:r>
            <a:r>
              <a:rPr lang="en-US" altLang="ko-KR" smtClean="0"/>
              <a:t>. </a:t>
            </a:r>
            <a:r>
              <a:rPr lang="ko-KR" altLang="en-US"/>
              <a:t>권한 관련 테이블 </a:t>
            </a:r>
            <a:r>
              <a:rPr lang="en-US" altLang="ko-KR"/>
              <a:t>- ERD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642207" y="12890"/>
            <a:ext cx="201369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dirty="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AUD</a:t>
            </a:r>
            <a:r>
              <a:rPr lang="ko-KR" altLang="en-US" sz="900" dirty="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플랫폼 </a:t>
            </a:r>
            <a:r>
              <a:rPr lang="en-US" altLang="ko-KR" sz="900" dirty="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Python Script </a:t>
            </a:r>
            <a:r>
              <a:rPr lang="ko-KR" altLang="en-US" sz="900" dirty="0" err="1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실행기능</a:t>
            </a:r>
            <a:endParaRPr lang="ko-KR" altLang="en-US" sz="9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2"/>
          <a:srcRect l="6231" t="508" r="618" b="988"/>
          <a:stretch/>
        </p:blipFill>
        <p:spPr>
          <a:xfrm>
            <a:off x="11536" y="1320799"/>
            <a:ext cx="9121721" cy="49371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200" y="992386"/>
            <a:ext cx="1276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smtClean="0"/>
              <a:t>권한 주체</a:t>
            </a:r>
            <a:endParaRPr lang="ko-KR" altLang="en-US" sz="1400"/>
          </a:p>
        </p:txBody>
      </p:sp>
      <p:sp>
        <p:nvSpPr>
          <p:cNvPr id="7" name="TextBox 6"/>
          <p:cNvSpPr txBox="1"/>
          <p:nvPr/>
        </p:nvSpPr>
        <p:spPr>
          <a:xfrm>
            <a:off x="3438525" y="992385"/>
            <a:ext cx="1276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smtClean="0"/>
              <a:t>권한 관리</a:t>
            </a:r>
            <a:endParaRPr lang="ko-KR" altLang="en-US" sz="1400"/>
          </a:p>
        </p:txBody>
      </p:sp>
      <p:sp>
        <p:nvSpPr>
          <p:cNvPr id="8" name="TextBox 7"/>
          <p:cNvSpPr txBox="1"/>
          <p:nvPr/>
        </p:nvSpPr>
        <p:spPr>
          <a:xfrm>
            <a:off x="5648325" y="966133"/>
            <a:ext cx="1276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smtClean="0"/>
              <a:t>권한 객체</a:t>
            </a:r>
            <a:endParaRPr lang="ko-KR" altLang="en-US" sz="1400"/>
          </a:p>
        </p:txBody>
      </p:sp>
    </p:spTree>
    <p:extLst>
      <p:ext uri="{BB962C8B-B14F-4D97-AF65-F5344CB8AC3E}">
        <p14:creationId xmlns:p14="http://schemas.microsoft.com/office/powerpoint/2010/main" val="2060581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텍스트 개체 틀 5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dirty="0"/>
              <a:t>3</a:t>
            </a:r>
            <a:r>
              <a:rPr lang="en-US" altLang="ko-KR" smtClean="0"/>
              <a:t>. </a:t>
            </a:r>
            <a:r>
              <a:rPr lang="ko-KR" altLang="en-US" smtClean="0"/>
              <a:t>권한 관련 테이블 </a:t>
            </a:r>
            <a:r>
              <a:rPr lang="en-US" altLang="ko-KR" smtClean="0"/>
              <a:t>– MTX_AUTHORITY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756507" y="-38351"/>
            <a:ext cx="201369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dirty="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AUD</a:t>
            </a:r>
            <a:r>
              <a:rPr lang="ko-KR" altLang="en-US" sz="900" dirty="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플랫폼 </a:t>
            </a:r>
            <a:r>
              <a:rPr lang="en-US" altLang="ko-KR" sz="900" dirty="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Python Script </a:t>
            </a:r>
            <a:r>
              <a:rPr lang="ko-KR" altLang="en-US" sz="900" dirty="0" err="1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실행기능</a:t>
            </a:r>
            <a:endParaRPr lang="ko-KR" altLang="en-US" sz="9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8196974"/>
              </p:ext>
            </p:extLst>
          </p:nvPr>
        </p:nvGraphicFramePr>
        <p:xfrm>
          <a:off x="295275" y="1092200"/>
          <a:ext cx="8474926" cy="5306034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1644208">
                  <a:extLst>
                    <a:ext uri="{9D8B030D-6E8A-4147-A177-3AD203B41FA5}">
                      <a16:colId xmlns:a16="http://schemas.microsoft.com/office/drawing/2014/main" val="2740411230"/>
                    </a:ext>
                  </a:extLst>
                </a:gridCol>
                <a:gridCol w="2124517">
                  <a:extLst>
                    <a:ext uri="{9D8B030D-6E8A-4147-A177-3AD203B41FA5}">
                      <a16:colId xmlns:a16="http://schemas.microsoft.com/office/drawing/2014/main" val="4242140928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732047400"/>
                    </a:ext>
                  </a:extLst>
                </a:gridCol>
                <a:gridCol w="2953601">
                  <a:extLst>
                    <a:ext uri="{9D8B030D-6E8A-4147-A177-3AD203B41FA5}">
                      <a16:colId xmlns:a16="http://schemas.microsoft.com/office/drawing/2014/main" val="1049480741"/>
                    </a:ext>
                  </a:extLst>
                </a:gridCol>
              </a:tblGrid>
              <a:tr h="40977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smtClean="0">
                          <a:latin typeface="+mj-ea"/>
                          <a:ea typeface="+mj-ea"/>
                        </a:rPr>
                        <a:t>컬럼</a:t>
                      </a:r>
                      <a:endParaRPr lang="en-US" altLang="ko-KR" sz="1200" smtClean="0">
                        <a:latin typeface="+mj-ea"/>
                        <a:ea typeface="+mj-ea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smtClean="0">
                          <a:latin typeface="+mj-ea"/>
                          <a:ea typeface="+mj-ea"/>
                        </a:rPr>
                        <a:t>설명</a:t>
                      </a:r>
                      <a:endParaRPr lang="ko-KR" altLang="en-US" sz="1200">
                        <a:latin typeface="+mj-ea"/>
                        <a:ea typeface="+mj-ea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smtClean="0">
                          <a:latin typeface="+mj-ea"/>
                          <a:ea typeface="+mj-ea"/>
                        </a:rPr>
                        <a:t>타입</a:t>
                      </a:r>
                      <a:endParaRPr lang="ko-KR" altLang="en-US" sz="1200">
                        <a:latin typeface="+mj-ea"/>
                        <a:ea typeface="+mj-ea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smtClean="0">
                          <a:latin typeface="+mj-ea"/>
                          <a:ea typeface="+mj-ea"/>
                        </a:rPr>
                        <a:t>비고</a:t>
                      </a:r>
                      <a:endParaRPr lang="ko-KR" altLang="en-US" sz="1200">
                        <a:latin typeface="+mj-ea"/>
                        <a:ea typeface="+mj-ea"/>
                      </a:endParaRPr>
                    </a:p>
                  </a:txBody>
                  <a:tcPr marL="90000" marR="90000" marT="46800" marB="46800" anchor="ctr"/>
                </a:tc>
                <a:extLst>
                  <a:ext uri="{0D108BD9-81ED-4DB2-BD59-A6C34878D82A}">
                    <a16:rowId xmlns:a16="http://schemas.microsoft.com/office/drawing/2014/main" val="3013890999"/>
                  </a:ext>
                </a:extLst>
              </a:tr>
              <a:tr h="471653">
                <a:tc>
                  <a:txBody>
                    <a:bodyPr/>
                    <a:lstStyle/>
                    <a:p>
                      <a:pPr lvl="0"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auth_subject_code</a:t>
                      </a: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 smtClean="0">
                          <a:latin typeface="+mj-ea"/>
                          <a:ea typeface="+mj-ea"/>
                        </a:rPr>
                        <a:t>권한 주체 고유코드</a:t>
                      </a:r>
                      <a:endParaRPr lang="ko-KR" altLang="en-US" sz="1200">
                        <a:latin typeface="+mj-ea"/>
                        <a:ea typeface="+mj-ea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200" smtClean="0">
                          <a:latin typeface="+mj-ea"/>
                          <a:ea typeface="+mj-ea"/>
                        </a:rPr>
                        <a:t>VARCHAR(50)</a:t>
                      </a: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200">
                        <a:latin typeface="+mj-ea"/>
                        <a:ea typeface="+mj-ea"/>
                      </a:endParaRPr>
                    </a:p>
                  </a:txBody>
                  <a:tcPr marL="90000" marR="90000" marT="46800" marB="46800" anchor="ctr"/>
                </a:tc>
                <a:extLst>
                  <a:ext uri="{0D108BD9-81ED-4DB2-BD59-A6C34878D82A}">
                    <a16:rowId xmlns:a16="http://schemas.microsoft.com/office/drawing/2014/main" val="606357207"/>
                  </a:ext>
                </a:extLst>
              </a:tr>
              <a:tr h="409778">
                <a:tc>
                  <a:txBody>
                    <a:bodyPr/>
                    <a:lstStyle/>
                    <a:p>
                      <a:pPr lvl="0"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auth_object_code</a:t>
                      </a:r>
                    </a:p>
                  </a:txBody>
                  <a:tcPr marL="90000" marR="90000" marT="46800" marB="46800" anchor="ctr"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 smtClean="0">
                          <a:latin typeface="+mj-ea"/>
                          <a:ea typeface="+mj-ea"/>
                        </a:rPr>
                        <a:t>권한 객체 고유코드</a:t>
                      </a:r>
                      <a:endParaRPr lang="ko-KR" altLang="en-US" sz="1200">
                        <a:latin typeface="+mj-ea"/>
                        <a:ea typeface="+mj-ea"/>
                      </a:endParaRPr>
                    </a:p>
                  </a:txBody>
                  <a:tcPr marL="90000" marR="90000" marT="46800" marB="46800" anchor="ctr"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smtClean="0">
                          <a:latin typeface="+mj-ea"/>
                          <a:ea typeface="+mj-ea"/>
                        </a:rPr>
                        <a:t>VARCHAR(50)</a:t>
                      </a:r>
                    </a:p>
                  </a:txBody>
                  <a:tcPr marL="90000" marR="90000" marT="46800" marB="46800" anchor="ctr"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200">
                        <a:latin typeface="+mj-ea"/>
                        <a:ea typeface="+mj-ea"/>
                      </a:endParaRPr>
                    </a:p>
                  </a:txBody>
                  <a:tcPr marL="90000" marR="90000" marT="46800" marB="46800" anchor="ctr"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3822026"/>
                  </a:ext>
                </a:extLst>
              </a:tr>
              <a:tr h="842391">
                <a:tc>
                  <a:txBody>
                    <a:bodyPr/>
                    <a:lstStyle/>
                    <a:p>
                      <a:pPr lvl="0"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subject_code</a:t>
                      </a:r>
                    </a:p>
                  </a:txBody>
                  <a:tcPr marL="90000" marR="90000" marT="46800" marB="468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 smtClean="0">
                          <a:latin typeface="+mj-ea"/>
                          <a:ea typeface="+mj-ea"/>
                        </a:rPr>
                        <a:t>권한 주체</a:t>
                      </a:r>
                      <a:r>
                        <a:rPr lang="ko-KR" altLang="en-US" sz="1200" baseline="0" smtClean="0">
                          <a:latin typeface="+mj-ea"/>
                          <a:ea typeface="+mj-ea"/>
                        </a:rPr>
                        <a:t> 분류 코드</a:t>
                      </a:r>
                      <a:endParaRPr lang="ko-KR" altLang="en-US" sz="1200">
                        <a:latin typeface="+mj-ea"/>
                        <a:ea typeface="+mj-ea"/>
                      </a:endParaRPr>
                    </a:p>
                  </a:txBody>
                  <a:tcPr marL="90000" marR="90000" marT="46800" marB="468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smtClean="0">
                          <a:latin typeface="+mj-ea"/>
                          <a:ea typeface="+mj-ea"/>
                        </a:rPr>
                        <a:t>VARCHAR(2)</a:t>
                      </a:r>
                    </a:p>
                  </a:txBody>
                  <a:tcPr marL="90000" marR="90000" marT="46800" marB="468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200" smtClean="0">
                          <a:latin typeface="+mj-ea"/>
                          <a:ea typeface="+mj-ea"/>
                        </a:rPr>
                        <a:t>U0 - </a:t>
                      </a:r>
                      <a:r>
                        <a:rPr lang="en-US" altLang="ko-KR" sz="1200" kern="1200" smtClean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User </a:t>
                      </a:r>
                      <a:r>
                        <a:rPr lang="ko-KR" altLang="en-US" sz="1200" kern="1200" smtClean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코드</a:t>
                      </a:r>
                      <a:endParaRPr lang="ko-KR" altLang="en-US" sz="1200" smtClean="0">
                        <a:latin typeface="+mj-ea"/>
                        <a:ea typeface="+mj-ea"/>
                      </a:endParaRPr>
                    </a:p>
                    <a:p>
                      <a:pPr algn="l" latinLnBrk="1"/>
                      <a:r>
                        <a:rPr lang="en-US" altLang="ko-KR" sz="1200" smtClean="0">
                          <a:latin typeface="+mj-ea"/>
                          <a:ea typeface="+mj-ea"/>
                        </a:rPr>
                        <a:t>G0 - </a:t>
                      </a:r>
                      <a:r>
                        <a:rPr lang="en-US" altLang="ko-KR" sz="1200" kern="1200" smtClean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Group </a:t>
                      </a:r>
                      <a:r>
                        <a:rPr lang="ko-KR" altLang="en-US" sz="1200" kern="1200" smtClean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코드</a:t>
                      </a:r>
                    </a:p>
                    <a:p>
                      <a:pPr algn="l" latinLnBrk="1"/>
                      <a:r>
                        <a:rPr lang="en-US" altLang="ko-KR" sz="1200" smtClean="0">
                          <a:latin typeface="+mj-ea"/>
                          <a:ea typeface="+mj-ea"/>
                        </a:rPr>
                        <a:t>O0 - </a:t>
                      </a:r>
                      <a:r>
                        <a:rPr lang="en-US" altLang="ko-KR" sz="1200" kern="1200" smtClean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Organization </a:t>
                      </a:r>
                      <a:r>
                        <a:rPr lang="ko-KR" altLang="en-US" sz="1200" kern="1200" smtClean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코드</a:t>
                      </a:r>
                    </a:p>
                  </a:txBody>
                  <a:tcPr marL="90000" marR="90000" marT="46800" marB="468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29669929"/>
                  </a:ext>
                </a:extLst>
              </a:tr>
              <a:tr h="1943100">
                <a:tc>
                  <a:txBody>
                    <a:bodyPr/>
                    <a:lstStyle/>
                    <a:p>
                      <a:pPr lvl="0"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object_code</a:t>
                      </a:r>
                    </a:p>
                  </a:txBody>
                  <a:tcPr marL="90000" marR="90000" marT="46800" marB="468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 smtClean="0">
                          <a:latin typeface="+mj-ea"/>
                          <a:ea typeface="+mj-ea"/>
                        </a:rPr>
                        <a:t>권한 객체 분류 코드</a:t>
                      </a:r>
                      <a:endParaRPr lang="ko-KR" altLang="en-US" sz="1200">
                        <a:latin typeface="+mj-ea"/>
                        <a:ea typeface="+mj-ea"/>
                      </a:endParaRPr>
                    </a:p>
                  </a:txBody>
                  <a:tcPr marL="90000" marR="90000" marT="46800" marB="468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smtClean="0">
                          <a:latin typeface="+mj-ea"/>
                          <a:ea typeface="+mj-ea"/>
                        </a:rPr>
                        <a:t>VARCHAR(2)</a:t>
                      </a:r>
                    </a:p>
                  </a:txBody>
                  <a:tcPr marL="90000" marR="90000" marT="46800" marB="468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200" smtClean="0">
                          <a:latin typeface="+mj-ea"/>
                          <a:ea typeface="+mj-ea"/>
                        </a:rPr>
                        <a:t>R0 - Report </a:t>
                      </a:r>
                      <a:r>
                        <a:rPr lang="ko-KR" altLang="en-US" sz="1200" smtClean="0">
                          <a:latin typeface="+mj-ea"/>
                          <a:ea typeface="+mj-ea"/>
                        </a:rPr>
                        <a:t>코드</a:t>
                      </a:r>
                    </a:p>
                    <a:p>
                      <a:pPr algn="l" latinLnBrk="1"/>
                      <a:r>
                        <a:rPr lang="en-US" altLang="ko-KR" sz="1200" smtClean="0">
                          <a:latin typeface="+mj-ea"/>
                          <a:ea typeface="+mj-ea"/>
                        </a:rPr>
                        <a:t>F0 - Folder </a:t>
                      </a:r>
                      <a:r>
                        <a:rPr lang="ko-KR" altLang="en-US" sz="1200" smtClean="0">
                          <a:latin typeface="+mj-ea"/>
                          <a:ea typeface="+mj-ea"/>
                        </a:rPr>
                        <a:t>코드</a:t>
                      </a:r>
                    </a:p>
                    <a:p>
                      <a:pPr algn="l" latinLnBrk="1"/>
                      <a:r>
                        <a:rPr lang="en-US" altLang="ko-KR" sz="1200" smtClean="0">
                          <a:latin typeface="+mj-ea"/>
                          <a:ea typeface="+mj-ea"/>
                        </a:rPr>
                        <a:t>C0 - Category </a:t>
                      </a:r>
                      <a:r>
                        <a:rPr lang="ko-KR" altLang="en-US" sz="1200" smtClean="0">
                          <a:latin typeface="+mj-ea"/>
                          <a:ea typeface="+mj-ea"/>
                        </a:rPr>
                        <a:t>코드</a:t>
                      </a:r>
                    </a:p>
                    <a:p>
                      <a:pPr algn="l" latinLnBrk="1"/>
                      <a:r>
                        <a:rPr lang="en-US" altLang="ko-KR" sz="1200" smtClean="0">
                          <a:latin typeface="+mj-ea"/>
                          <a:ea typeface="+mj-ea"/>
                        </a:rPr>
                        <a:t>D0 - Database </a:t>
                      </a:r>
                      <a:r>
                        <a:rPr lang="ko-KR" altLang="en-US" sz="1200" smtClean="0">
                          <a:latin typeface="+mj-ea"/>
                          <a:ea typeface="+mj-ea"/>
                        </a:rPr>
                        <a:t>코드 </a:t>
                      </a:r>
                    </a:p>
                    <a:p>
                      <a:pPr algn="l" latinLnBrk="1"/>
                      <a:r>
                        <a:rPr lang="en-US" altLang="ko-KR" sz="1200" smtClean="0">
                          <a:latin typeface="+mj-ea"/>
                          <a:ea typeface="+mj-ea"/>
                        </a:rPr>
                        <a:t>MC - MODULE Category </a:t>
                      </a:r>
                      <a:r>
                        <a:rPr lang="ko-KR" altLang="en-US" sz="1200" smtClean="0">
                          <a:latin typeface="+mj-ea"/>
                          <a:ea typeface="+mj-ea"/>
                        </a:rPr>
                        <a:t>코드</a:t>
                      </a:r>
                    </a:p>
                    <a:p>
                      <a:pPr algn="l" latinLnBrk="1"/>
                      <a:r>
                        <a:rPr lang="en-US" altLang="ko-KR" sz="1200" smtClean="0">
                          <a:latin typeface="+mj-ea"/>
                          <a:ea typeface="+mj-ea"/>
                        </a:rPr>
                        <a:t>M0 - Meta </a:t>
                      </a:r>
                      <a:r>
                        <a:rPr lang="ko-KR" altLang="en-US" sz="1200" smtClean="0">
                          <a:latin typeface="+mj-ea"/>
                          <a:ea typeface="+mj-ea"/>
                        </a:rPr>
                        <a:t>권한 코드</a:t>
                      </a:r>
                    </a:p>
                    <a:p>
                      <a:pPr algn="l" latinLnBrk="1"/>
                      <a:r>
                        <a:rPr lang="en-US" altLang="ko-KR" sz="1200" smtClean="0">
                          <a:latin typeface="+mj-ea"/>
                          <a:ea typeface="+mj-ea"/>
                        </a:rPr>
                        <a:t>MA - Meta Attribute </a:t>
                      </a:r>
                      <a:r>
                        <a:rPr lang="ko-KR" altLang="en-US" sz="1200" smtClean="0">
                          <a:latin typeface="+mj-ea"/>
                          <a:ea typeface="+mj-ea"/>
                        </a:rPr>
                        <a:t>권한 코드</a:t>
                      </a:r>
                    </a:p>
                    <a:p>
                      <a:pPr algn="l" latinLnBrk="1"/>
                      <a:r>
                        <a:rPr lang="en-US" altLang="ko-KR" sz="1200" smtClean="0">
                          <a:latin typeface="+mj-ea"/>
                          <a:ea typeface="+mj-ea"/>
                        </a:rPr>
                        <a:t>MR - Meta Row </a:t>
                      </a:r>
                      <a:r>
                        <a:rPr lang="ko-KR" altLang="en-US" sz="1200" smtClean="0">
                          <a:latin typeface="+mj-ea"/>
                          <a:ea typeface="+mj-ea"/>
                        </a:rPr>
                        <a:t>권한 코드</a:t>
                      </a:r>
                    </a:p>
                    <a:p>
                      <a:pPr algn="l" latinLnBrk="1"/>
                      <a:r>
                        <a:rPr lang="en-US" altLang="ko-KR" sz="1200" smtClean="0">
                          <a:latin typeface="+mj-ea"/>
                          <a:ea typeface="+mj-ea"/>
                        </a:rPr>
                        <a:t>MT - Meta Table </a:t>
                      </a:r>
                      <a:r>
                        <a:rPr lang="ko-KR" altLang="en-US" sz="1200" smtClean="0">
                          <a:latin typeface="+mj-ea"/>
                          <a:ea typeface="+mj-ea"/>
                        </a:rPr>
                        <a:t>권한 코드</a:t>
                      </a:r>
                    </a:p>
                  </a:txBody>
                  <a:tcPr marL="90000" marR="90000" marT="46800" marB="468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50323141"/>
                  </a:ext>
                </a:extLst>
              </a:tr>
              <a:tr h="409778">
                <a:tc>
                  <a:txBody>
                    <a:bodyPr/>
                    <a:lstStyle/>
                    <a:p>
                      <a:pPr lvl="0"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authority_no</a:t>
                      </a:r>
                    </a:p>
                  </a:txBody>
                  <a:tcPr marL="90000" marR="90000" marT="46800" marB="4680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 smtClean="0">
                          <a:latin typeface="+mj-ea"/>
                          <a:ea typeface="+mj-ea"/>
                        </a:rPr>
                        <a:t>권한 분류</a:t>
                      </a:r>
                      <a:endParaRPr lang="ko-KR" altLang="en-US" sz="1200">
                        <a:latin typeface="+mj-ea"/>
                        <a:ea typeface="+mj-ea"/>
                      </a:endParaRPr>
                    </a:p>
                  </a:txBody>
                  <a:tcPr marL="90000" marR="90000" marT="46800" marB="468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200" smtClean="0">
                          <a:latin typeface="+mj-ea"/>
                          <a:ea typeface="+mj-ea"/>
                        </a:rPr>
                        <a:t>integer</a:t>
                      </a:r>
                      <a:endParaRPr lang="ko-KR" altLang="en-US" sz="1200">
                        <a:latin typeface="+mj-ea"/>
                        <a:ea typeface="+mj-ea"/>
                      </a:endParaRPr>
                    </a:p>
                  </a:txBody>
                  <a:tcPr marL="90000" marR="90000" marT="46800" marB="468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200" smtClean="0">
                          <a:latin typeface="+mj-ea"/>
                          <a:ea typeface="+mj-ea"/>
                        </a:rPr>
                        <a:t>0 - 7</a:t>
                      </a:r>
                      <a:r>
                        <a:rPr lang="ko-KR" altLang="en-US" sz="1200" smtClean="0">
                          <a:latin typeface="+mj-ea"/>
                          <a:ea typeface="+mj-ea"/>
                        </a:rPr>
                        <a:t>으로 구분</a:t>
                      </a:r>
                      <a:endParaRPr lang="ko-KR" altLang="en-US" sz="1200">
                        <a:latin typeface="+mj-ea"/>
                        <a:ea typeface="+mj-ea"/>
                      </a:endParaRPr>
                    </a:p>
                  </a:txBody>
                  <a:tcPr marL="90000" marR="90000" marT="46800" marB="468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92339964"/>
                  </a:ext>
                </a:extLst>
              </a:tr>
              <a:tr h="409778">
                <a:tc>
                  <a:txBody>
                    <a:bodyPr/>
                    <a:lstStyle/>
                    <a:p>
                      <a:pPr lvl="0"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create_date</a:t>
                      </a:r>
                    </a:p>
                  </a:txBody>
                  <a:tcPr marL="90000" marR="90000" marT="46800" marB="4680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 smtClean="0">
                          <a:latin typeface="+mj-ea"/>
                          <a:ea typeface="+mj-ea"/>
                        </a:rPr>
                        <a:t>생성일</a:t>
                      </a:r>
                      <a:endParaRPr lang="ko-KR" altLang="en-US" sz="1200">
                        <a:latin typeface="+mj-ea"/>
                        <a:ea typeface="+mj-ea"/>
                      </a:endParaRPr>
                    </a:p>
                  </a:txBody>
                  <a:tcPr marL="90000" marR="90000" marT="46800" marB="4680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200" smtClean="0">
                          <a:latin typeface="+mj-ea"/>
                          <a:ea typeface="+mj-ea"/>
                        </a:rPr>
                        <a:t>timestamp</a:t>
                      </a:r>
                      <a:endParaRPr lang="ko-KR" altLang="en-US" sz="1200">
                        <a:latin typeface="+mj-ea"/>
                        <a:ea typeface="+mj-ea"/>
                      </a:endParaRPr>
                    </a:p>
                  </a:txBody>
                  <a:tcPr marL="90000" marR="90000" marT="46800" marB="4680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200">
                        <a:latin typeface="+mj-ea"/>
                        <a:ea typeface="+mj-ea"/>
                      </a:endParaRPr>
                    </a:p>
                  </a:txBody>
                  <a:tcPr marL="90000" marR="90000" marT="46800" marB="4680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52276063"/>
                  </a:ext>
                </a:extLst>
              </a:tr>
              <a:tr h="409778">
                <a:tc>
                  <a:txBody>
                    <a:bodyPr/>
                    <a:lstStyle/>
                    <a:p>
                      <a:pPr lvl="0"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modify_date</a:t>
                      </a:r>
                    </a:p>
                  </a:txBody>
                  <a:tcPr marL="90000" marR="90000" marT="46800" marB="468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 smtClean="0">
                          <a:latin typeface="+mj-ea"/>
                          <a:ea typeface="+mj-ea"/>
                        </a:rPr>
                        <a:t>수정일</a:t>
                      </a:r>
                      <a:endParaRPr lang="ko-KR" altLang="en-US" sz="1200">
                        <a:latin typeface="+mj-ea"/>
                        <a:ea typeface="+mj-ea"/>
                      </a:endParaRPr>
                    </a:p>
                  </a:txBody>
                  <a:tcPr marL="90000" marR="90000" marT="46800" marB="468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200" smtClean="0">
                          <a:latin typeface="+mj-ea"/>
                          <a:ea typeface="+mj-ea"/>
                        </a:rPr>
                        <a:t>timestamp</a:t>
                      </a:r>
                      <a:endParaRPr lang="ko-KR" altLang="en-US" sz="1200">
                        <a:latin typeface="+mj-ea"/>
                        <a:ea typeface="+mj-ea"/>
                      </a:endParaRPr>
                    </a:p>
                  </a:txBody>
                  <a:tcPr marL="90000" marR="90000" marT="46800" marB="468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200">
                        <a:latin typeface="+mj-ea"/>
                        <a:ea typeface="+mj-ea"/>
                      </a:endParaRPr>
                    </a:p>
                  </a:txBody>
                  <a:tcPr marL="90000" marR="90000" marT="46800" marB="468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61895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8008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0014025"/>
              </p:ext>
            </p:extLst>
          </p:nvPr>
        </p:nvGraphicFramePr>
        <p:xfrm>
          <a:off x="262300" y="2438024"/>
          <a:ext cx="8703899" cy="41820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36319">
                  <a:extLst>
                    <a:ext uri="{9D8B030D-6E8A-4147-A177-3AD203B41FA5}">
                      <a16:colId xmlns:a16="http://schemas.microsoft.com/office/drawing/2014/main" val="2924516731"/>
                    </a:ext>
                  </a:extLst>
                </a:gridCol>
                <a:gridCol w="1536319">
                  <a:extLst>
                    <a:ext uri="{9D8B030D-6E8A-4147-A177-3AD203B41FA5}">
                      <a16:colId xmlns:a16="http://schemas.microsoft.com/office/drawing/2014/main" val="1225907585"/>
                    </a:ext>
                  </a:extLst>
                </a:gridCol>
                <a:gridCol w="1536319">
                  <a:extLst>
                    <a:ext uri="{9D8B030D-6E8A-4147-A177-3AD203B41FA5}">
                      <a16:colId xmlns:a16="http://schemas.microsoft.com/office/drawing/2014/main" val="984742699"/>
                    </a:ext>
                  </a:extLst>
                </a:gridCol>
                <a:gridCol w="1679171">
                  <a:extLst>
                    <a:ext uri="{9D8B030D-6E8A-4147-A177-3AD203B41FA5}">
                      <a16:colId xmlns:a16="http://schemas.microsoft.com/office/drawing/2014/main" val="4081176496"/>
                    </a:ext>
                  </a:extLst>
                </a:gridCol>
                <a:gridCol w="2415771">
                  <a:extLst>
                    <a:ext uri="{9D8B030D-6E8A-4147-A177-3AD203B41FA5}">
                      <a16:colId xmlns:a16="http://schemas.microsoft.com/office/drawing/2014/main" val="4029259810"/>
                    </a:ext>
                  </a:extLst>
                </a:gridCol>
              </a:tblGrid>
              <a:tr h="931401"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 anchor="ctr"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smtClean="0"/>
                        <a:t>authority</a:t>
                      </a:r>
                      <a:r>
                        <a:rPr lang="en-US" altLang="ko-KR" sz="1400" baseline="0" smtClean="0"/>
                        <a:t>_no</a:t>
                      </a:r>
                      <a:endParaRPr lang="ko-KR" altLang="en-US" sz="140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smtClean="0"/>
                        <a:t>설명</a:t>
                      </a:r>
                      <a:endParaRPr lang="ko-KR" altLang="en-US" sz="140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6857086"/>
                  </a:ext>
                </a:extLst>
              </a:tr>
              <a:tr h="37946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smtClean="0"/>
                        <a:t>0</a:t>
                      </a:r>
                      <a:endParaRPr lang="ko-KR" altLang="en-US" sz="1400"/>
                    </a:p>
                  </a:txBody>
                  <a:tcPr anchor="ctr"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smtClean="0"/>
                        <a:t>0</a:t>
                      </a:r>
                      <a:endParaRPr lang="ko-KR" altLang="en-US" sz="140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smtClean="0"/>
                        <a:t>0</a:t>
                      </a:r>
                      <a:endParaRPr lang="ko-KR" altLang="en-US" sz="140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smtClean="0"/>
                        <a:t>0</a:t>
                      </a:r>
                      <a:endParaRPr lang="ko-KR" altLang="en-US" sz="140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spc="-100" smtClean="0"/>
                        <a:t>NO</a:t>
                      </a:r>
                      <a:endParaRPr lang="ko-KR" altLang="en-US" sz="1100" spc="-10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4163344"/>
                  </a:ext>
                </a:extLst>
              </a:tr>
              <a:tr h="37946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smtClean="0"/>
                        <a:t>0</a:t>
                      </a:r>
                      <a:endParaRPr lang="ko-KR" altLang="en-US" sz="1400"/>
                    </a:p>
                  </a:txBody>
                  <a:tcPr anchor="ctr"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smtClean="0"/>
                        <a:t>0</a:t>
                      </a:r>
                      <a:endParaRPr lang="ko-KR" altLang="en-US" sz="140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smtClean="0"/>
                        <a:t>1</a:t>
                      </a:r>
                      <a:endParaRPr lang="ko-KR" altLang="en-US" sz="140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smtClean="0"/>
                        <a:t>1</a:t>
                      </a:r>
                      <a:endParaRPr lang="ko-KR" altLang="en-US" sz="140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spc="-100" smtClean="0"/>
                        <a:t>읽기</a:t>
                      </a:r>
                      <a:endParaRPr lang="ko-KR" altLang="en-US" sz="1100" spc="-10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077505"/>
                  </a:ext>
                </a:extLst>
              </a:tr>
              <a:tr h="37946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smtClean="0"/>
                        <a:t>0</a:t>
                      </a:r>
                      <a:endParaRPr lang="ko-KR" altLang="en-US" sz="1400"/>
                    </a:p>
                  </a:txBody>
                  <a:tcPr anchor="ctr"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smtClean="0"/>
                        <a:t>1</a:t>
                      </a:r>
                      <a:endParaRPr lang="ko-KR" altLang="en-US" sz="140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smtClean="0"/>
                        <a:t>0</a:t>
                      </a:r>
                      <a:endParaRPr lang="ko-KR" altLang="en-US" sz="140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smtClean="0"/>
                        <a:t>2</a:t>
                      </a:r>
                      <a:endParaRPr lang="ko-KR" altLang="en-US" sz="140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spc="-100" smtClean="0"/>
                        <a:t>쓰기</a:t>
                      </a:r>
                      <a:endParaRPr lang="ko-KR" altLang="en-US" sz="1100" spc="-10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6242756"/>
                  </a:ext>
                </a:extLst>
              </a:tr>
              <a:tr h="37946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smtClean="0"/>
                        <a:t>0</a:t>
                      </a:r>
                      <a:endParaRPr lang="ko-KR" altLang="en-US" sz="1400"/>
                    </a:p>
                  </a:txBody>
                  <a:tcPr anchor="ctr"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smtClean="0"/>
                        <a:t>1</a:t>
                      </a:r>
                      <a:endParaRPr lang="ko-KR" altLang="en-US" sz="140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smtClean="0"/>
                        <a:t>1</a:t>
                      </a:r>
                      <a:endParaRPr lang="ko-KR" altLang="en-US" sz="140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smtClean="0"/>
                        <a:t>3</a:t>
                      </a:r>
                      <a:endParaRPr lang="ko-KR" altLang="en-US" sz="140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spc="-100" smtClean="0"/>
                        <a:t>읽기 </a:t>
                      </a:r>
                      <a:r>
                        <a:rPr lang="en-US" altLang="ko-KR" sz="1100" spc="-100" smtClean="0"/>
                        <a:t>+ </a:t>
                      </a:r>
                      <a:r>
                        <a:rPr lang="ko-KR" altLang="en-US" sz="1100" spc="-100" smtClean="0"/>
                        <a:t>쓰기</a:t>
                      </a:r>
                      <a:endParaRPr lang="ko-KR" altLang="en-US" sz="1100" spc="-10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2047007"/>
                  </a:ext>
                </a:extLst>
              </a:tr>
              <a:tr h="37946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smtClean="0"/>
                        <a:t>1</a:t>
                      </a:r>
                      <a:endParaRPr lang="ko-KR" altLang="en-US" sz="1400"/>
                    </a:p>
                  </a:txBody>
                  <a:tcPr anchor="ctr"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smtClean="0"/>
                        <a:t>0</a:t>
                      </a:r>
                      <a:endParaRPr lang="ko-KR" altLang="en-US" sz="140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smtClean="0"/>
                        <a:t>0</a:t>
                      </a:r>
                      <a:endParaRPr lang="ko-KR" altLang="en-US" sz="140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smtClean="0"/>
                        <a:t>4</a:t>
                      </a:r>
                      <a:endParaRPr lang="ko-KR" altLang="en-US" sz="140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spc="-100" smtClean="0"/>
                        <a:t>생성</a:t>
                      </a:r>
                      <a:endParaRPr lang="ko-KR" altLang="en-US" sz="1100" spc="-10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0976420"/>
                  </a:ext>
                </a:extLst>
              </a:tr>
              <a:tr h="44412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smtClean="0"/>
                        <a:t>1</a:t>
                      </a:r>
                      <a:endParaRPr lang="ko-KR" altLang="en-US" sz="1400"/>
                    </a:p>
                  </a:txBody>
                  <a:tcPr anchor="ctr"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smtClean="0"/>
                        <a:t>0</a:t>
                      </a:r>
                      <a:endParaRPr lang="ko-KR" altLang="en-US" sz="140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smtClean="0"/>
                        <a:t>1</a:t>
                      </a:r>
                      <a:endParaRPr lang="ko-KR" altLang="en-US" sz="140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smtClean="0"/>
                        <a:t>5</a:t>
                      </a:r>
                      <a:endParaRPr lang="ko-KR" altLang="en-US" sz="140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spc="-100" smtClean="0"/>
                        <a:t>읽기 </a:t>
                      </a:r>
                      <a:r>
                        <a:rPr lang="en-US" altLang="ko-KR" sz="1100" spc="-100" smtClean="0"/>
                        <a:t>+ </a:t>
                      </a:r>
                      <a:r>
                        <a:rPr lang="ko-KR" altLang="en-US" sz="1100" spc="-100" smtClean="0"/>
                        <a:t>생성</a:t>
                      </a:r>
                      <a:endParaRPr lang="en-US" altLang="ko-KR" sz="1100" spc="-100" smtClean="0"/>
                    </a:p>
                    <a:p>
                      <a:pPr algn="ctr" latinLnBrk="1"/>
                      <a:r>
                        <a:rPr lang="en-US" altLang="ko-KR" sz="1100" spc="-100" smtClean="0"/>
                        <a:t>(</a:t>
                      </a:r>
                      <a:r>
                        <a:rPr lang="ko-KR" altLang="en-US" sz="1100" spc="-100" smtClean="0"/>
                        <a:t>보고서 </a:t>
                      </a:r>
                      <a:r>
                        <a:rPr lang="en-US" altLang="ko-KR" sz="1100" spc="-100" smtClean="0"/>
                        <a:t>– </a:t>
                      </a:r>
                      <a:r>
                        <a:rPr lang="ko-KR" altLang="en-US" sz="1100" spc="-100" smtClean="0"/>
                        <a:t>다른이름으로저장</a:t>
                      </a:r>
                      <a:r>
                        <a:rPr lang="en-US" altLang="ko-KR" sz="1100" spc="-100" smtClean="0"/>
                        <a:t>)</a:t>
                      </a:r>
                    </a:p>
                    <a:p>
                      <a:pPr algn="ctr" latinLnBrk="1"/>
                      <a:r>
                        <a:rPr lang="en-US" altLang="ko-KR" sz="1100" spc="-100" smtClean="0"/>
                        <a:t>(</a:t>
                      </a:r>
                      <a:r>
                        <a:rPr lang="ko-KR" altLang="en-US" sz="1100" spc="-100" smtClean="0"/>
                        <a:t>폴더 </a:t>
                      </a:r>
                      <a:r>
                        <a:rPr lang="en-US" altLang="ko-KR" sz="1100" spc="-100" smtClean="0"/>
                        <a:t>– </a:t>
                      </a:r>
                      <a:r>
                        <a:rPr lang="ko-KR" altLang="en-US" sz="1100" spc="-100" smtClean="0"/>
                        <a:t>하위폴더 생성</a:t>
                      </a:r>
                      <a:r>
                        <a:rPr lang="en-US" altLang="ko-KR" sz="1100" spc="-100" smtClean="0"/>
                        <a:t>)</a:t>
                      </a:r>
                      <a:endParaRPr lang="ko-KR" altLang="en-US" sz="1100" spc="-10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5712961"/>
                  </a:ext>
                </a:extLst>
              </a:tr>
              <a:tr h="37946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smtClean="0"/>
                        <a:t>1</a:t>
                      </a:r>
                      <a:endParaRPr lang="ko-KR" altLang="en-US" sz="1400"/>
                    </a:p>
                  </a:txBody>
                  <a:tcPr anchor="ctr"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smtClean="0"/>
                        <a:t>1</a:t>
                      </a:r>
                      <a:endParaRPr lang="ko-KR" altLang="en-US" sz="140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smtClean="0"/>
                        <a:t>0</a:t>
                      </a:r>
                      <a:endParaRPr lang="ko-KR" altLang="en-US" sz="140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smtClean="0"/>
                        <a:t>6</a:t>
                      </a:r>
                      <a:endParaRPr lang="ko-KR" altLang="en-US" sz="140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spc="-100" smtClean="0"/>
                        <a:t>쓰기 </a:t>
                      </a:r>
                      <a:r>
                        <a:rPr lang="en-US" altLang="ko-KR" sz="1100" spc="-100" smtClean="0"/>
                        <a:t>+ </a:t>
                      </a:r>
                      <a:r>
                        <a:rPr lang="ko-KR" altLang="en-US" sz="1100" spc="-100" smtClean="0"/>
                        <a:t>생성</a:t>
                      </a:r>
                      <a:endParaRPr lang="ko-KR" altLang="en-US" sz="1100" spc="-10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5300477"/>
                  </a:ext>
                </a:extLst>
              </a:tr>
              <a:tr h="37946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smtClean="0"/>
                        <a:t>1</a:t>
                      </a:r>
                      <a:endParaRPr lang="ko-KR" altLang="en-US" sz="1400"/>
                    </a:p>
                  </a:txBody>
                  <a:tcPr anchor="ctr"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smtClean="0"/>
                        <a:t>1</a:t>
                      </a:r>
                      <a:endParaRPr lang="ko-KR" altLang="en-US" sz="140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smtClean="0"/>
                        <a:t>1</a:t>
                      </a:r>
                      <a:endParaRPr lang="ko-KR" altLang="en-US" sz="140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smtClean="0"/>
                        <a:t>7</a:t>
                      </a:r>
                      <a:endParaRPr lang="ko-KR" altLang="en-US" sz="140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spc="-100" smtClean="0"/>
                        <a:t>읽기 </a:t>
                      </a:r>
                      <a:r>
                        <a:rPr lang="en-US" altLang="ko-KR" sz="1100" spc="-100" smtClean="0"/>
                        <a:t>+</a:t>
                      </a:r>
                      <a:r>
                        <a:rPr lang="en-US" altLang="ko-KR" sz="1100" spc="-100" baseline="0" smtClean="0"/>
                        <a:t> </a:t>
                      </a:r>
                      <a:r>
                        <a:rPr lang="ko-KR" altLang="en-US" sz="1100" spc="-100" baseline="0" smtClean="0"/>
                        <a:t>쓰기 </a:t>
                      </a:r>
                      <a:r>
                        <a:rPr lang="en-US" altLang="ko-KR" sz="1100" spc="-100" baseline="0" smtClean="0"/>
                        <a:t>+ </a:t>
                      </a:r>
                      <a:r>
                        <a:rPr lang="ko-KR" altLang="en-US" sz="1100" spc="-100" baseline="0" smtClean="0"/>
                        <a:t>생성</a:t>
                      </a:r>
                      <a:endParaRPr lang="ko-KR" altLang="en-US" sz="1100" spc="-10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2874401"/>
                  </a:ext>
                </a:extLst>
              </a:tr>
            </a:tbl>
          </a:graphicData>
        </a:graphic>
      </p:graphicFrame>
      <p:sp>
        <p:nvSpPr>
          <p:cNvPr id="6" name="텍스트 개체 틀 5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smtClean="0"/>
              <a:t>4. </a:t>
            </a:r>
            <a:r>
              <a:rPr lang="ko-KR" altLang="en-US" smtClean="0"/>
              <a:t>권한 체계 작동 방식</a:t>
            </a:r>
            <a:endParaRPr lang="ko-KR" alt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6642207" y="12890"/>
            <a:ext cx="201369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dirty="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AUD</a:t>
            </a:r>
            <a:r>
              <a:rPr lang="ko-KR" altLang="en-US" sz="900" dirty="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플랫폼 </a:t>
            </a:r>
            <a:r>
              <a:rPr lang="en-US" altLang="ko-KR" sz="900" dirty="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Python Script </a:t>
            </a:r>
            <a:r>
              <a:rPr lang="ko-KR" altLang="en-US" sz="900" dirty="0" err="1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실행기능</a:t>
            </a:r>
            <a:endParaRPr lang="ko-KR" altLang="en-US" sz="9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grpSp>
        <p:nvGrpSpPr>
          <p:cNvPr id="3" name="그룹 2"/>
          <p:cNvGrpSpPr/>
          <p:nvPr/>
        </p:nvGrpSpPr>
        <p:grpSpPr>
          <a:xfrm>
            <a:off x="725734" y="2586400"/>
            <a:ext cx="3684054" cy="614000"/>
            <a:chOff x="1257287" y="1892300"/>
            <a:chExt cx="3684054" cy="614000"/>
          </a:xfrm>
        </p:grpSpPr>
        <p:sp>
          <p:nvSpPr>
            <p:cNvPr id="2" name="직사각형 1"/>
            <p:cNvSpPr/>
            <p:nvPr/>
          </p:nvSpPr>
          <p:spPr>
            <a:xfrm>
              <a:off x="4327341" y="1892300"/>
              <a:ext cx="614000" cy="61400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b="1" smtClean="0"/>
                <a:t>읽기</a:t>
              </a:r>
              <a:endParaRPr lang="ko-KR" altLang="en-US" sz="1600" b="1"/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2796991" y="1892300"/>
              <a:ext cx="614000" cy="61400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b="1" smtClean="0"/>
                <a:t>쓰기</a:t>
              </a:r>
              <a:endParaRPr lang="ko-KR" altLang="en-US" sz="1600" b="1"/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1257287" y="1892300"/>
              <a:ext cx="614000" cy="61400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b="1" smtClean="0"/>
                <a:t>생성</a:t>
              </a:r>
              <a:endParaRPr lang="ko-KR" altLang="en-US" sz="1600" b="1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508886" y="1018676"/>
            <a:ext cx="794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smtClean="0"/>
              <a:t>권한</a:t>
            </a:r>
            <a:r>
              <a:rPr lang="en-US" altLang="ko-KR" sz="1600" smtClean="0"/>
              <a:t>(</a:t>
            </a:r>
            <a:r>
              <a:rPr lang="ko-KR" altLang="en-US" sz="1600" smtClean="0"/>
              <a:t>읽기</a:t>
            </a:r>
            <a:r>
              <a:rPr lang="en-US" altLang="ko-KR" sz="1600" smtClean="0"/>
              <a:t>,</a:t>
            </a:r>
            <a:r>
              <a:rPr lang="ko-KR" altLang="en-US" sz="1600" smtClean="0"/>
              <a:t>쓰기</a:t>
            </a:r>
            <a:r>
              <a:rPr lang="en-US" altLang="ko-KR" sz="1600" smtClean="0"/>
              <a:t>,</a:t>
            </a:r>
            <a:r>
              <a:rPr lang="ko-KR" altLang="en-US" sz="1600" smtClean="0"/>
              <a:t>생성</a:t>
            </a:r>
            <a:r>
              <a:rPr lang="en-US" altLang="ko-KR" sz="1600" smtClean="0"/>
              <a:t>)</a:t>
            </a:r>
            <a:r>
              <a:rPr lang="ko-KR" altLang="en-US" sz="1600" smtClean="0"/>
              <a:t>은 아래 이진법을 통해 작동</a:t>
            </a:r>
            <a:endParaRPr lang="en-US" altLang="ko-KR" sz="160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smtClean="0"/>
              <a:t>권한 부여 시 쓰기 적용 시 읽기</a:t>
            </a:r>
            <a:r>
              <a:rPr lang="en-US" altLang="ko-KR" sz="1600" smtClean="0"/>
              <a:t>, </a:t>
            </a:r>
            <a:r>
              <a:rPr lang="ko-KR" altLang="en-US" sz="1600" smtClean="0"/>
              <a:t>생성 적용 시 읽기</a:t>
            </a:r>
            <a:r>
              <a:rPr lang="en-US" altLang="ko-KR" sz="1600" smtClean="0"/>
              <a:t>, </a:t>
            </a:r>
            <a:r>
              <a:rPr lang="ko-KR" altLang="en-US" sz="1600" smtClean="0"/>
              <a:t>쓰기가 자동 적용</a:t>
            </a:r>
            <a:endParaRPr lang="en-US" altLang="ko-KR" sz="160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ko-KR" sz="1600" smtClean="0"/>
              <a:t>그룹</a:t>
            </a:r>
            <a:r>
              <a:rPr lang="en-US" altLang="ko-KR" sz="1600"/>
              <a:t>/</a:t>
            </a:r>
            <a:r>
              <a:rPr lang="ko-KR" altLang="ko-KR" sz="1600"/>
              <a:t>부서</a:t>
            </a:r>
            <a:r>
              <a:rPr lang="en-US" altLang="ko-KR" sz="1600"/>
              <a:t>/</a:t>
            </a:r>
            <a:r>
              <a:rPr lang="ko-KR" altLang="ko-KR" sz="1600"/>
              <a:t>사용자 별 </a:t>
            </a:r>
            <a:r>
              <a:rPr lang="ko-KR" altLang="ko-KR" sz="1600" b="1"/>
              <a:t>다른 권한이 </a:t>
            </a:r>
            <a:r>
              <a:rPr lang="ko-KR" altLang="ko-KR" sz="1600" b="1" smtClean="0"/>
              <a:t>있을경우</a:t>
            </a:r>
            <a:r>
              <a:rPr lang="en-US" altLang="ko-KR" sz="1600" b="1" smtClean="0"/>
              <a:t> OR</a:t>
            </a:r>
            <a:r>
              <a:rPr lang="ko-KR" altLang="en-US" sz="1600" b="1" smtClean="0"/>
              <a:t>연산을 통해 적용</a:t>
            </a:r>
            <a:endParaRPr lang="ko-KR" altLang="en-US" sz="1600" b="1"/>
          </a:p>
        </p:txBody>
      </p:sp>
    </p:spTree>
    <p:extLst>
      <p:ext uri="{BB962C8B-B14F-4D97-AF65-F5344CB8AC3E}">
        <p14:creationId xmlns:p14="http://schemas.microsoft.com/office/powerpoint/2010/main" val="1809660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583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10801</TotalTime>
  <Words>415</Words>
  <Application>Microsoft Office PowerPoint</Application>
  <PresentationFormat>화면 슬라이드 쇼(4:3)</PresentationFormat>
  <Paragraphs>179</Paragraphs>
  <Slides>9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2" baseType="lpstr">
      <vt:lpstr>맑은 고딕</vt:lpstr>
      <vt:lpstr>Arial</vt:lpstr>
      <vt:lpstr>Office 테마</vt:lpstr>
      <vt:lpstr>권한 관리 체계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신한순</cp:lastModifiedBy>
  <cp:revision>773</cp:revision>
  <dcterms:created xsi:type="dcterms:W3CDTF">2018-04-10T05:56:39Z</dcterms:created>
  <dcterms:modified xsi:type="dcterms:W3CDTF">2021-07-09T08:54:43Z</dcterms:modified>
</cp:coreProperties>
</file>