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746" r:id="rId2"/>
    <p:sldId id="729" r:id="rId3"/>
    <p:sldId id="783" r:id="rId4"/>
    <p:sldId id="780" r:id="rId5"/>
    <p:sldId id="772" r:id="rId6"/>
    <p:sldId id="781" r:id="rId7"/>
    <p:sldId id="782" r:id="rId8"/>
    <p:sldId id="745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hong" initials="s" lastIdx="1" clrIdx="0">
    <p:extLst>
      <p:ext uri="{19B8F6BF-5375-455C-9EA6-DF929625EA0E}">
        <p15:presenceInfo xmlns:p15="http://schemas.microsoft.com/office/powerpoint/2012/main" userId="shh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3E43"/>
    <a:srgbClr val="5B9BD5"/>
    <a:srgbClr val="0000CC"/>
    <a:srgbClr val="A91E24"/>
    <a:srgbClr val="000000"/>
    <a:srgbClr val="3C3F4E"/>
    <a:srgbClr val="FFFFFF"/>
    <a:srgbClr val="E6E6E6"/>
    <a:srgbClr val="ECECE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6823" autoAdjust="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>
        <p:guide orient="horz" pos="2160"/>
        <p:guide pos="2880"/>
        <p:guide orient="horz" pos="22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2021-03-31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2021-03-31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2242" y="6135466"/>
            <a:ext cx="1313210" cy="40732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649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458200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Title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6505324" y="18129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271DF80-4701-47F3-BD60-F5A7EE7546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95275" y="692053"/>
            <a:ext cx="8458200" cy="5484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err="1"/>
              <a:t>ㅁㅁㅁㅁ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dirty="0"/>
              <a:t>MX-Service </a:t>
            </a:r>
            <a:r>
              <a:rPr lang="ko-KR" altLang="en-US" dirty="0"/>
              <a:t>사용자 가이드</a:t>
            </a:r>
          </a:p>
        </p:txBody>
      </p:sp>
    </p:spTree>
    <p:extLst>
      <p:ext uri="{BB962C8B-B14F-4D97-AF65-F5344CB8AC3E}">
        <p14:creationId xmlns:p14="http://schemas.microsoft.com/office/powerpoint/2010/main" val="2501965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DB1460C9-49B9-47C0-ACD3-1106173F9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802" y="2151015"/>
            <a:ext cx="6384396" cy="4025947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BF321D8-73A9-44CA-93C0-A59BDB88167D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solidFill>
                  <a:srgbClr val="3D3E43"/>
                </a:solidFill>
              </a:rPr>
              <a:t>[Admin] – [</a:t>
            </a:r>
            <a:r>
              <a:rPr lang="ko-KR" altLang="en-US" dirty="0">
                <a:solidFill>
                  <a:srgbClr val="3D3E43"/>
                </a:solidFill>
              </a:rPr>
              <a:t>시스템 운영관리</a:t>
            </a:r>
            <a:r>
              <a:rPr lang="en-US" altLang="ko-KR" dirty="0">
                <a:solidFill>
                  <a:srgbClr val="3D3E43"/>
                </a:solidFill>
              </a:rPr>
              <a:t>]</a:t>
            </a:r>
            <a:r>
              <a:rPr lang="ko-KR" altLang="en-US" dirty="0">
                <a:solidFill>
                  <a:srgbClr val="3D3E43"/>
                </a:solidFill>
              </a:rPr>
              <a:t> </a:t>
            </a:r>
            <a:r>
              <a:rPr lang="en-US" altLang="ko-KR" dirty="0">
                <a:solidFill>
                  <a:srgbClr val="3D3E43"/>
                </a:solidFill>
              </a:rPr>
              <a:t>– [PORTAL </a:t>
            </a:r>
            <a:r>
              <a:rPr lang="ko-KR" altLang="en-US" dirty="0">
                <a:solidFill>
                  <a:srgbClr val="3D3E43"/>
                </a:solidFill>
              </a:rPr>
              <a:t>설정</a:t>
            </a:r>
            <a:r>
              <a:rPr lang="en-US" altLang="ko-KR" dirty="0">
                <a:solidFill>
                  <a:srgbClr val="3D3E43"/>
                </a:solidFill>
              </a:rPr>
              <a:t>]</a:t>
            </a:r>
            <a:r>
              <a:rPr lang="ko-KR" altLang="en-US" dirty="0">
                <a:solidFill>
                  <a:srgbClr val="3D3E43"/>
                </a:solidFill>
              </a:rPr>
              <a:t> 메뉴로 이동한다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solidFill>
                  <a:srgbClr val="3D3E43"/>
                </a:solidFill>
              </a:rPr>
              <a:t>[WEB-PORTAL]</a:t>
            </a:r>
            <a:r>
              <a:rPr lang="ko-KR" altLang="en-US" dirty="0">
                <a:solidFill>
                  <a:srgbClr val="3D3E43"/>
                </a:solidFill>
              </a:rPr>
              <a:t>탭의 </a:t>
            </a:r>
            <a:r>
              <a:rPr lang="en-US" altLang="ko-KR" dirty="0">
                <a:solidFill>
                  <a:srgbClr val="3D3E43"/>
                </a:solidFill>
              </a:rPr>
              <a:t>[</a:t>
            </a:r>
            <a:r>
              <a:rPr lang="ko-KR" altLang="en-US" dirty="0" err="1">
                <a:solidFill>
                  <a:srgbClr val="3D3E43"/>
                </a:solidFill>
              </a:rPr>
              <a:t>더보기</a:t>
            </a:r>
            <a:r>
              <a:rPr lang="en-US" altLang="ko-KR" dirty="0">
                <a:solidFill>
                  <a:srgbClr val="3D3E43"/>
                </a:solidFill>
              </a:rPr>
              <a:t>]</a:t>
            </a:r>
            <a:r>
              <a:rPr lang="ko-KR" altLang="en-US" dirty="0">
                <a:solidFill>
                  <a:srgbClr val="3D3E43"/>
                </a:solidFill>
              </a:rPr>
              <a:t>버튼을 클릭하여 상세옵션 항목에서 </a:t>
            </a:r>
            <a:r>
              <a:rPr lang="en-US" altLang="ko-KR" dirty="0">
                <a:solidFill>
                  <a:srgbClr val="3D3E43"/>
                </a:solidFill>
              </a:rPr>
              <a:t>[OP06_MTX_EMBEDDED]</a:t>
            </a:r>
            <a:r>
              <a:rPr lang="ko-KR" altLang="en-US" dirty="0">
                <a:solidFill>
                  <a:srgbClr val="3D3E43"/>
                </a:solidFill>
              </a:rPr>
              <a:t>항목을 </a:t>
            </a:r>
            <a:r>
              <a:rPr lang="en-US" altLang="ko-KR" dirty="0">
                <a:solidFill>
                  <a:srgbClr val="3D3E43"/>
                </a:solidFill>
              </a:rPr>
              <a:t>[Y]</a:t>
            </a:r>
            <a:r>
              <a:rPr lang="ko-KR" altLang="en-US" dirty="0">
                <a:solidFill>
                  <a:srgbClr val="3D3E43"/>
                </a:solidFill>
              </a:rPr>
              <a:t>로 설정한다</a:t>
            </a:r>
            <a:r>
              <a:rPr lang="en-US" altLang="ko-KR" dirty="0">
                <a:solidFill>
                  <a:srgbClr val="3D3E43"/>
                </a:solidFill>
              </a:rPr>
              <a:t>.(Y/N : </a:t>
            </a:r>
            <a:r>
              <a:rPr lang="ko-KR" altLang="en-US" dirty="0">
                <a:solidFill>
                  <a:srgbClr val="3D3E43"/>
                </a:solidFill>
              </a:rPr>
              <a:t>사용</a:t>
            </a:r>
            <a:r>
              <a:rPr lang="en-US" altLang="ko-KR" dirty="0">
                <a:solidFill>
                  <a:srgbClr val="3D3E43"/>
                </a:solidFill>
              </a:rPr>
              <a:t>/</a:t>
            </a:r>
            <a:r>
              <a:rPr lang="ko-KR" altLang="en-US" dirty="0">
                <a:solidFill>
                  <a:srgbClr val="3D3E43"/>
                </a:solidFill>
              </a:rPr>
              <a:t>미사용</a:t>
            </a:r>
            <a:r>
              <a:rPr lang="en-US" altLang="ko-KR" dirty="0">
                <a:solidFill>
                  <a:srgbClr val="3D3E43"/>
                </a:solidFill>
              </a:rPr>
              <a:t>)</a:t>
            </a:r>
            <a:endParaRPr lang="ko-KR" altLang="en-US" dirty="0">
              <a:solidFill>
                <a:srgbClr val="3D3E4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1. MX-Service </a:t>
            </a:r>
            <a:r>
              <a:rPr lang="ko-KR" altLang="en-US" dirty="0"/>
              <a:t>기능</a:t>
            </a:r>
            <a:r>
              <a:rPr lang="en-US" altLang="ko-KR" dirty="0"/>
              <a:t> </a:t>
            </a:r>
            <a:r>
              <a:rPr lang="ko-KR" altLang="en-US" dirty="0"/>
              <a:t>활성화 방법</a:t>
            </a:r>
            <a:endParaRPr lang="en-US" altLang="ko-KR" dirty="0"/>
          </a:p>
        </p:txBody>
      </p:sp>
      <p:sp>
        <p:nvSpPr>
          <p:cNvPr id="17" name="텍스트 개체 틀 16">
            <a:extLst>
              <a:ext uri="{FF2B5EF4-FFF2-40B4-BE49-F238E27FC236}">
                <a16:creationId xmlns:a16="http://schemas.microsoft.com/office/drawing/2014/main" id="{608F6431-B087-4462-8296-99806DB1EB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FDF115D-ADE7-471E-9539-7B6E309AA93F}"/>
              </a:ext>
            </a:extLst>
          </p:cNvPr>
          <p:cNvSpPr/>
          <p:nvPr/>
        </p:nvSpPr>
        <p:spPr>
          <a:xfrm>
            <a:off x="2998577" y="4387853"/>
            <a:ext cx="4273079" cy="29736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BDFED9D0-643B-4C53-B354-EE4D6FB7988E}"/>
              </a:ext>
            </a:extLst>
          </p:cNvPr>
          <p:cNvSpPr/>
          <p:nvPr/>
        </p:nvSpPr>
        <p:spPr>
          <a:xfrm>
            <a:off x="5686692" y="3004450"/>
            <a:ext cx="348343" cy="17417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515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2. MX-Service </a:t>
            </a:r>
            <a:r>
              <a:rPr lang="ko-KR" altLang="en-US" dirty="0"/>
              <a:t>화면 가이드</a:t>
            </a:r>
            <a:endParaRPr lang="en-US" altLang="ko-KR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109D2F2F-E97A-414C-BDA8-2546A58EE1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44B2E8-A6C6-4F14-8153-34B25C122D4A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>
                <a:solidFill>
                  <a:srgbClr val="3D3E43"/>
                </a:solidFill>
              </a:rPr>
              <a:t>작업표시줄의 </a:t>
            </a:r>
            <a:r>
              <a:rPr lang="en-US" altLang="ko-KR" dirty="0">
                <a:solidFill>
                  <a:srgbClr val="3D3E43"/>
                </a:solidFill>
              </a:rPr>
              <a:t>MX-Service</a:t>
            </a:r>
            <a:r>
              <a:rPr lang="ko-KR" altLang="en-US" dirty="0">
                <a:solidFill>
                  <a:srgbClr val="3D3E43"/>
                </a:solidFill>
              </a:rPr>
              <a:t>아이콘을 마우스 </a:t>
            </a:r>
            <a:r>
              <a:rPr lang="ko-KR" altLang="en-US" dirty="0" err="1">
                <a:solidFill>
                  <a:srgbClr val="3D3E43"/>
                </a:solidFill>
              </a:rPr>
              <a:t>우클릭하여</a:t>
            </a:r>
            <a:r>
              <a:rPr lang="ko-KR" altLang="en-US" dirty="0">
                <a:solidFill>
                  <a:srgbClr val="3D3E43"/>
                </a:solidFill>
              </a:rPr>
              <a:t> </a:t>
            </a:r>
            <a:r>
              <a:rPr lang="en-US" altLang="ko-KR" dirty="0">
                <a:solidFill>
                  <a:srgbClr val="3D3E43"/>
                </a:solidFill>
              </a:rPr>
              <a:t>Status</a:t>
            </a:r>
            <a:r>
              <a:rPr lang="ko-KR" altLang="en-US" dirty="0">
                <a:solidFill>
                  <a:srgbClr val="3D3E43"/>
                </a:solidFill>
              </a:rPr>
              <a:t>정보창을 호출합니다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endParaRPr lang="ko-KR" altLang="en-US" dirty="0">
              <a:solidFill>
                <a:srgbClr val="3D3E43"/>
              </a:solidFill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680D3753-F224-4416-B2F3-4764FBE0243C}"/>
              </a:ext>
            </a:extLst>
          </p:cNvPr>
          <p:cNvGrpSpPr/>
          <p:nvPr/>
        </p:nvGrpSpPr>
        <p:grpSpPr>
          <a:xfrm>
            <a:off x="6515326" y="1811383"/>
            <a:ext cx="1931761" cy="818230"/>
            <a:chOff x="6515326" y="1741714"/>
            <a:chExt cx="1931761" cy="81823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70FF6A2-4A69-47BE-B38E-BF844B465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5326" y="1741714"/>
              <a:ext cx="1931761" cy="818230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2B5B134C-0B4E-4246-A3A6-4080A1E03AE8}"/>
                </a:ext>
              </a:extLst>
            </p:cNvPr>
            <p:cNvSpPr/>
            <p:nvPr/>
          </p:nvSpPr>
          <p:spPr>
            <a:xfrm>
              <a:off x="6515326" y="1741714"/>
              <a:ext cx="853712" cy="214754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" name="그림 14">
            <a:extLst>
              <a:ext uri="{FF2B5EF4-FFF2-40B4-BE49-F238E27FC236}">
                <a16:creationId xmlns:a16="http://schemas.microsoft.com/office/drawing/2014/main" id="{C6093AF8-D3C2-4364-B231-4311BB632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4" y="1741714"/>
            <a:ext cx="5913664" cy="443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6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2. MX-Service </a:t>
            </a:r>
            <a:r>
              <a:rPr lang="ko-KR" altLang="en-US" dirty="0"/>
              <a:t>화면 가이드</a:t>
            </a:r>
            <a:endParaRPr lang="en-US" altLang="ko-KR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109D2F2F-E97A-414C-BDA8-2546A58EE1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44B2E8-A6C6-4F14-8153-34B25C122D4A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dirty="0">
                <a:solidFill>
                  <a:srgbClr val="3D3E43"/>
                </a:solidFill>
              </a:rPr>
              <a:t>시스템의 상태 및 </a:t>
            </a:r>
            <a:r>
              <a:rPr lang="en-US" altLang="ko-KR" dirty="0">
                <a:solidFill>
                  <a:srgbClr val="3D3E43"/>
                </a:solidFill>
              </a:rPr>
              <a:t>MX-Service</a:t>
            </a:r>
            <a:r>
              <a:rPr lang="ko-KR" altLang="en-US" dirty="0">
                <a:solidFill>
                  <a:srgbClr val="3D3E43"/>
                </a:solidFill>
              </a:rPr>
              <a:t>에서 실행된 </a:t>
            </a:r>
            <a:r>
              <a:rPr lang="en-US" altLang="ko-KR" dirty="0">
                <a:solidFill>
                  <a:srgbClr val="3D3E43"/>
                </a:solidFill>
              </a:rPr>
              <a:t>Excel</a:t>
            </a:r>
            <a:r>
              <a:rPr lang="ko-KR" altLang="en-US" dirty="0">
                <a:solidFill>
                  <a:srgbClr val="3D3E43"/>
                </a:solidFill>
              </a:rPr>
              <a:t>의 상태를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endParaRPr lang="ko-KR" altLang="en-US" dirty="0">
              <a:solidFill>
                <a:srgbClr val="3D3E43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41DA337-55CB-49D4-9EEC-8CE475A9C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168" y="1741714"/>
            <a:ext cx="5913664" cy="443524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CF269FE8-B5B2-44F8-B6AF-29BABABF753E}"/>
              </a:ext>
            </a:extLst>
          </p:cNvPr>
          <p:cNvSpPr/>
          <p:nvPr/>
        </p:nvSpPr>
        <p:spPr>
          <a:xfrm>
            <a:off x="1615168" y="1907177"/>
            <a:ext cx="5913663" cy="618309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8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2. MX-Service </a:t>
            </a:r>
            <a:r>
              <a:rPr lang="ko-KR" altLang="en-US" dirty="0"/>
              <a:t>화면 가이드</a:t>
            </a:r>
            <a:endParaRPr lang="en-US" altLang="ko-KR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109D2F2F-E97A-414C-BDA8-2546A58EE1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44B2E8-A6C6-4F14-8153-34B25C122D4A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solidFill>
                  <a:srgbClr val="3D3E43"/>
                </a:solidFill>
              </a:rPr>
              <a:t>MX-Service</a:t>
            </a:r>
            <a:r>
              <a:rPr lang="ko-KR" altLang="en-US" dirty="0">
                <a:solidFill>
                  <a:srgbClr val="3D3E43"/>
                </a:solidFill>
              </a:rPr>
              <a:t>에서 </a:t>
            </a:r>
            <a:r>
              <a:rPr lang="ko-KR" altLang="en-US" dirty="0" err="1">
                <a:solidFill>
                  <a:srgbClr val="3D3E43"/>
                </a:solidFill>
              </a:rPr>
              <a:t>사용중이거나</a:t>
            </a:r>
            <a:r>
              <a:rPr lang="ko-KR" altLang="en-US" dirty="0">
                <a:solidFill>
                  <a:srgbClr val="3D3E43"/>
                </a:solidFill>
              </a:rPr>
              <a:t> 대기중인 </a:t>
            </a:r>
            <a:r>
              <a:rPr lang="en-US" altLang="ko-KR" dirty="0">
                <a:solidFill>
                  <a:srgbClr val="3D3E43"/>
                </a:solidFill>
              </a:rPr>
              <a:t>Excel</a:t>
            </a:r>
            <a:r>
              <a:rPr lang="ko-KR" altLang="en-US" dirty="0">
                <a:solidFill>
                  <a:srgbClr val="3D3E43"/>
                </a:solidFill>
              </a:rPr>
              <a:t>의 상태를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endParaRPr lang="ko-KR" altLang="en-US" dirty="0">
              <a:solidFill>
                <a:srgbClr val="3D3E43"/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5753C30F-1569-4219-9D1E-BFA166AD0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168" y="1741714"/>
            <a:ext cx="5913664" cy="443524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CF269FE8-B5B2-44F8-B6AF-29BABABF753E}"/>
              </a:ext>
            </a:extLst>
          </p:cNvPr>
          <p:cNvSpPr/>
          <p:nvPr/>
        </p:nvSpPr>
        <p:spPr>
          <a:xfrm>
            <a:off x="1615168" y="2429691"/>
            <a:ext cx="5913663" cy="188976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69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2. MX-Service </a:t>
            </a:r>
            <a:r>
              <a:rPr lang="ko-KR" altLang="en-US" dirty="0"/>
              <a:t>화면 가이드</a:t>
            </a:r>
            <a:endParaRPr lang="en-US" altLang="ko-KR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109D2F2F-E97A-414C-BDA8-2546A58EE1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44B2E8-A6C6-4F14-8153-34B25C122D4A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solidFill>
                  <a:srgbClr val="3D3E43"/>
                </a:solidFill>
              </a:rPr>
              <a:t>MX-Service</a:t>
            </a:r>
            <a:r>
              <a:rPr lang="ko-KR" altLang="en-US" dirty="0">
                <a:solidFill>
                  <a:srgbClr val="3D3E43"/>
                </a:solidFill>
              </a:rPr>
              <a:t>에서 사용중인 </a:t>
            </a:r>
            <a:r>
              <a:rPr lang="en-US" altLang="ko-KR" dirty="0">
                <a:solidFill>
                  <a:srgbClr val="3D3E43"/>
                </a:solidFill>
              </a:rPr>
              <a:t>Excel</a:t>
            </a:r>
            <a:r>
              <a:rPr lang="ko-KR" altLang="en-US" dirty="0">
                <a:solidFill>
                  <a:srgbClr val="3D3E43"/>
                </a:solidFill>
              </a:rPr>
              <a:t>의 상세정보를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br>
              <a:rPr lang="en-US" altLang="ko-KR" dirty="0">
                <a:solidFill>
                  <a:srgbClr val="3D3E43"/>
                </a:solidFill>
              </a:rPr>
            </a:br>
            <a:r>
              <a:rPr lang="en-US" altLang="ko-KR" dirty="0">
                <a:solidFill>
                  <a:srgbClr val="3D3E43"/>
                </a:solidFill>
              </a:rPr>
              <a:t>Reports : </a:t>
            </a:r>
            <a:r>
              <a:rPr lang="ko-KR" altLang="en-US" dirty="0" err="1">
                <a:solidFill>
                  <a:srgbClr val="3D3E43"/>
                </a:solidFill>
              </a:rPr>
              <a:t>열려있는</a:t>
            </a:r>
            <a:r>
              <a:rPr lang="ko-KR" altLang="en-US" dirty="0">
                <a:solidFill>
                  <a:srgbClr val="3D3E43"/>
                </a:solidFill>
              </a:rPr>
              <a:t> 보고서 목록을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endParaRPr lang="ko-KR" altLang="en-US" dirty="0">
              <a:solidFill>
                <a:srgbClr val="3D3E43"/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5753C30F-1569-4219-9D1E-BFA166AD0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168" y="1741714"/>
            <a:ext cx="5913664" cy="443524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CF269FE8-B5B2-44F8-B6AF-29BABABF753E}"/>
              </a:ext>
            </a:extLst>
          </p:cNvPr>
          <p:cNvSpPr/>
          <p:nvPr/>
        </p:nvSpPr>
        <p:spPr>
          <a:xfrm>
            <a:off x="1615168" y="4293326"/>
            <a:ext cx="5913663" cy="188363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02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7C5A444F-89E5-4F41-9D5F-1B9F52B2E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458200" cy="385271"/>
          </a:xfrm>
        </p:spPr>
        <p:txBody>
          <a:bodyPr/>
          <a:lstStyle/>
          <a:p>
            <a:r>
              <a:rPr lang="en-US" altLang="ko-KR" dirty="0"/>
              <a:t>2. MX-Service </a:t>
            </a:r>
            <a:r>
              <a:rPr lang="ko-KR" altLang="en-US" dirty="0"/>
              <a:t>화면 가이드</a:t>
            </a:r>
            <a:endParaRPr lang="en-US" altLang="ko-KR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109D2F2F-E97A-414C-BDA8-2546A58EE1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5DCB4-7C75-4E82-8B76-10DB83840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44B2E8-A6C6-4F14-8153-34B25C122D4A}"/>
              </a:ext>
            </a:extLst>
          </p:cNvPr>
          <p:cNvSpPr/>
          <p:nvPr/>
        </p:nvSpPr>
        <p:spPr>
          <a:xfrm>
            <a:off x="295275" y="681038"/>
            <a:ext cx="8458200" cy="5495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solidFill>
                  <a:srgbClr val="3D3E43"/>
                </a:solidFill>
              </a:rPr>
              <a:t>MX-Service</a:t>
            </a:r>
            <a:r>
              <a:rPr lang="ko-KR" altLang="en-US" dirty="0">
                <a:solidFill>
                  <a:srgbClr val="3D3E43"/>
                </a:solidFill>
              </a:rPr>
              <a:t>에서 사용중인 </a:t>
            </a:r>
            <a:r>
              <a:rPr lang="en-US" altLang="ko-KR" dirty="0">
                <a:solidFill>
                  <a:srgbClr val="3D3E43"/>
                </a:solidFill>
              </a:rPr>
              <a:t>Excel</a:t>
            </a:r>
            <a:r>
              <a:rPr lang="ko-KR" altLang="en-US" dirty="0">
                <a:solidFill>
                  <a:srgbClr val="3D3E43"/>
                </a:solidFill>
              </a:rPr>
              <a:t>의 상세정보를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br>
              <a:rPr lang="en-US" altLang="ko-KR" dirty="0">
                <a:solidFill>
                  <a:srgbClr val="3D3E43"/>
                </a:solidFill>
              </a:rPr>
            </a:br>
            <a:r>
              <a:rPr lang="en-US" altLang="ko-KR" dirty="0">
                <a:solidFill>
                  <a:srgbClr val="3D3E43"/>
                </a:solidFill>
              </a:rPr>
              <a:t>Excel : </a:t>
            </a:r>
            <a:r>
              <a:rPr lang="ko-KR" altLang="en-US" dirty="0">
                <a:solidFill>
                  <a:srgbClr val="3D3E43"/>
                </a:solidFill>
              </a:rPr>
              <a:t>현제 </a:t>
            </a:r>
            <a:r>
              <a:rPr lang="en-US" altLang="ko-KR" dirty="0">
                <a:solidFill>
                  <a:srgbClr val="3D3E43"/>
                </a:solidFill>
              </a:rPr>
              <a:t>Excel</a:t>
            </a:r>
            <a:r>
              <a:rPr lang="ko-KR" altLang="en-US" dirty="0">
                <a:solidFill>
                  <a:srgbClr val="3D3E43"/>
                </a:solidFill>
              </a:rPr>
              <a:t>에서 </a:t>
            </a:r>
            <a:r>
              <a:rPr lang="ko-KR" altLang="en-US" dirty="0" err="1">
                <a:solidFill>
                  <a:srgbClr val="3D3E43"/>
                </a:solidFill>
              </a:rPr>
              <a:t>로드한</a:t>
            </a:r>
            <a:r>
              <a:rPr lang="ko-KR" altLang="en-US" dirty="0">
                <a:solidFill>
                  <a:srgbClr val="3D3E43"/>
                </a:solidFill>
              </a:rPr>
              <a:t> 모듈</a:t>
            </a:r>
            <a:r>
              <a:rPr lang="en-US" altLang="ko-KR" dirty="0">
                <a:solidFill>
                  <a:srgbClr val="3D3E43"/>
                </a:solidFill>
              </a:rPr>
              <a:t>(DRM </a:t>
            </a:r>
            <a:r>
              <a:rPr lang="ko-KR" altLang="en-US" dirty="0">
                <a:solidFill>
                  <a:srgbClr val="3D3E43"/>
                </a:solidFill>
              </a:rPr>
              <a:t>등</a:t>
            </a:r>
            <a:r>
              <a:rPr lang="en-US" altLang="ko-KR" dirty="0">
                <a:solidFill>
                  <a:srgbClr val="3D3E43"/>
                </a:solidFill>
              </a:rPr>
              <a:t>)</a:t>
            </a:r>
            <a:r>
              <a:rPr lang="ko-KR" altLang="en-US" dirty="0">
                <a:solidFill>
                  <a:srgbClr val="3D3E43"/>
                </a:solidFill>
              </a:rPr>
              <a:t>의 목록을 나타냅니다</a:t>
            </a:r>
            <a:r>
              <a:rPr lang="en-US" altLang="ko-KR" dirty="0">
                <a:solidFill>
                  <a:srgbClr val="3D3E43"/>
                </a:solidFill>
              </a:rPr>
              <a:t>.</a:t>
            </a:r>
            <a:endParaRPr lang="ko-KR" altLang="en-US" dirty="0">
              <a:solidFill>
                <a:srgbClr val="3D3E43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AFD3CCE-3489-45F2-B5EE-01D7BC184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168" y="1741714"/>
            <a:ext cx="5913663" cy="4435247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CF269FE8-B5B2-44F8-B6AF-29BABABF753E}"/>
              </a:ext>
            </a:extLst>
          </p:cNvPr>
          <p:cNvSpPr/>
          <p:nvPr/>
        </p:nvSpPr>
        <p:spPr>
          <a:xfrm>
            <a:off x="1615168" y="4293326"/>
            <a:ext cx="5913663" cy="188363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4252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4294967295"/>
          </p:nvPr>
        </p:nvSpPr>
        <p:spPr>
          <a:xfrm>
            <a:off x="8670925" y="6356350"/>
            <a:ext cx="473075" cy="36512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37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18620</TotalTime>
  <Words>159</Words>
  <Application>Microsoft Office PowerPoint</Application>
  <PresentationFormat>화면 슬라이드 쇼(4:3)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Arial</vt:lpstr>
      <vt:lpstr>Wingdings</vt:lpstr>
      <vt:lpstr>Office 테마</vt:lpstr>
      <vt:lpstr>MX-Service 사용자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shhong</cp:lastModifiedBy>
  <cp:revision>1274</cp:revision>
  <dcterms:created xsi:type="dcterms:W3CDTF">2018-04-10T05:56:39Z</dcterms:created>
  <dcterms:modified xsi:type="dcterms:W3CDTF">2021-03-31T09:10:31Z</dcterms:modified>
</cp:coreProperties>
</file>