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7" r:id="rId2"/>
    <p:sldId id="292" r:id="rId3"/>
    <p:sldId id="289" r:id="rId4"/>
    <p:sldId id="295" r:id="rId5"/>
    <p:sldId id="294" r:id="rId6"/>
    <p:sldId id="293" r:id="rId7"/>
    <p:sldId id="298" r:id="rId8"/>
    <p:sldId id="299" r:id="rId9"/>
    <p:sldId id="301" r:id="rId10"/>
    <p:sldId id="296" r:id="rId11"/>
    <p:sldId id="302" r:id="rId12"/>
    <p:sldId id="303" r:id="rId13"/>
    <p:sldId id="304" r:id="rId14"/>
    <p:sldId id="305" r:id="rId15"/>
    <p:sldId id="306" r:id="rId16"/>
    <p:sldId id="307" r:id="rId17"/>
    <p:sldId id="308" r:id="rId18"/>
    <p:sldId id="309" r:id="rId19"/>
    <p:sldId id="310" r:id="rId20"/>
    <p:sldId id="311" r:id="rId21"/>
    <p:sldId id="258" r:id="rId22"/>
  </p:sldIdLst>
  <p:sldSz cx="9906000" cy="6858000" type="A4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999999"/>
    <a:srgbClr val="333333"/>
    <a:srgbClr val="A91F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2" autoAdjust="0"/>
    <p:restoredTop sz="94660"/>
  </p:normalViewPr>
  <p:slideViewPr>
    <p:cSldViewPr showGuides="1">
      <p:cViewPr varScale="1">
        <p:scale>
          <a:sx n="111" d="100"/>
          <a:sy n="111" d="100"/>
        </p:scale>
        <p:origin x="336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8" d="100"/>
          <a:sy n="78" d="100"/>
        </p:scale>
        <p:origin x="397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82B341-8550-4C38-AB2C-910659D35F2D}" type="datetimeFigureOut">
              <a:rPr lang="ko-KR" altLang="en-US" smtClean="0"/>
              <a:pPr/>
              <a:t>2021-06-24-(Thu)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BBC4C3-C40E-47CE-BC9A-0E1900EE4C6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0380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5217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"/>
          <a:stretch/>
        </p:blipFill>
        <p:spPr>
          <a:xfrm>
            <a:off x="0" y="23055"/>
            <a:ext cx="9906000" cy="681188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432" y="6453336"/>
            <a:ext cx="921296" cy="28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432" y="6453336"/>
            <a:ext cx="921296" cy="28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9875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432" y="6453336"/>
            <a:ext cx="921296" cy="28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652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97590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56378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97632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2474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9931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51" r:id="rId4"/>
    <p:sldLayoutId id="2147483652" r:id="rId5"/>
    <p:sldLayoutId id="2147483653" r:id="rId6"/>
    <p:sldLayoutId id="2147483654" r:id="rId7"/>
    <p:sldLayoutId id="2147483656" r:id="rId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3018" y="2206316"/>
            <a:ext cx="5806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Table</a:t>
            </a:r>
            <a:r>
              <a:rPr lang="ko-KR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en-US" altLang="ko-KR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Join</a:t>
            </a:r>
            <a:r>
              <a:rPr lang="ko-KR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설정가이드</a:t>
            </a:r>
            <a:endParaRPr lang="ko-KR" altLang="en-US" sz="4000" dirty="0">
              <a:solidFill>
                <a:schemeClr val="tx1">
                  <a:lumMod val="75000"/>
                  <a:lumOff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cxnSp>
        <p:nvCxnSpPr>
          <p:cNvPr id="6" name="직선 연결선 5"/>
          <p:cNvCxnSpPr/>
          <p:nvPr/>
        </p:nvCxnSpPr>
        <p:spPr>
          <a:xfrm>
            <a:off x="416496" y="2219963"/>
            <a:ext cx="0" cy="1296144"/>
          </a:xfrm>
          <a:prstGeom prst="line">
            <a:avLst/>
          </a:prstGeom>
          <a:ln w="762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03018" y="4366447"/>
            <a:ext cx="9829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2021.06.21</a:t>
            </a:r>
            <a:endParaRPr lang="ko-KR" altLang="en-US" sz="1200" b="1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7878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20217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  Join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우선순위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설정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0512" y="908720"/>
            <a:ext cx="30864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(5) Driving Weight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설정한 경우 예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480" y="1232797"/>
            <a:ext cx="9289032" cy="2793263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2720752" y="2348880"/>
            <a:ext cx="2160240" cy="5040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2720752" y="2113806"/>
            <a:ext cx="1440160" cy="24122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rgbClr val="FF0000"/>
                </a:solidFill>
              </a:rPr>
              <a:t>Driving Weight :1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4"/>
          <a:srcRect b="5614"/>
          <a:stretch/>
        </p:blipFill>
        <p:spPr>
          <a:xfrm>
            <a:off x="289273" y="4098068"/>
            <a:ext cx="6657975" cy="2499284"/>
          </a:xfrm>
          <a:prstGeom prst="rect">
            <a:avLst/>
          </a:prstGeom>
        </p:spPr>
      </p:pic>
      <p:sp>
        <p:nvSpPr>
          <p:cNvPr id="13" name="직사각형 12"/>
          <p:cNvSpPr/>
          <p:nvPr/>
        </p:nvSpPr>
        <p:spPr>
          <a:xfrm>
            <a:off x="707553" y="5150845"/>
            <a:ext cx="1365128" cy="1503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7113240" y="4147381"/>
            <a:ext cx="24482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 smtClean="0"/>
              <a:t>- </a:t>
            </a:r>
            <a:r>
              <a:rPr lang="ko-KR" altLang="en-US" sz="1200" dirty="0" smtClean="0"/>
              <a:t>기존 </a:t>
            </a:r>
            <a:r>
              <a:rPr lang="en-US" altLang="ko-KR" sz="1200" dirty="0" smtClean="0"/>
              <a:t>Driving Table (MTX_REPORT)</a:t>
            </a:r>
            <a:r>
              <a:rPr lang="ko-KR" altLang="en-US" sz="1200" dirty="0" smtClean="0"/>
              <a:t>보다 </a:t>
            </a:r>
            <a:r>
              <a:rPr lang="en-US" altLang="ko-KR" sz="1200" dirty="0" smtClean="0"/>
              <a:t>MTX_SQL</a:t>
            </a:r>
            <a:r>
              <a:rPr lang="ko-KR" altLang="en-US" sz="1200" dirty="0" smtClean="0"/>
              <a:t>이 우선순위가 더 높음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49294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/>
          <a:srcRect b="7131"/>
          <a:stretch/>
        </p:blipFill>
        <p:spPr>
          <a:xfrm>
            <a:off x="262955" y="4083893"/>
            <a:ext cx="4829175" cy="2441451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20217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  Join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우선순위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설정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0512" y="908720"/>
            <a:ext cx="30864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(5) Driving Weight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설정한 경우 예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480" y="1232797"/>
            <a:ext cx="9289032" cy="2793263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2720752" y="2348880"/>
            <a:ext cx="2160240" cy="5040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2720752" y="2113806"/>
            <a:ext cx="1440160" cy="24122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rgbClr val="FF0000"/>
                </a:solidFill>
              </a:rPr>
              <a:t>Driving Weight :1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707552" y="5150845"/>
            <a:ext cx="1941191" cy="1080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2720752" y="1465735"/>
            <a:ext cx="2160240" cy="5040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2720752" y="1234852"/>
            <a:ext cx="1440160" cy="24122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rgbClr val="FF0000"/>
                </a:solidFill>
              </a:rPr>
              <a:t>Driving Weight :2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5236146" y="4147381"/>
            <a:ext cx="446938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 smtClean="0"/>
              <a:t>- Driving Weight </a:t>
            </a:r>
            <a:r>
              <a:rPr lang="ko-KR" altLang="en-US" sz="1200" dirty="0" smtClean="0"/>
              <a:t>가중치가 높은 </a:t>
            </a:r>
            <a:r>
              <a:rPr lang="en-US" altLang="ko-KR" sz="1200" dirty="0" smtClean="0"/>
              <a:t>table</a:t>
            </a:r>
            <a:r>
              <a:rPr lang="ko-KR" altLang="en-US" sz="1200" dirty="0" smtClean="0"/>
              <a:t>이 </a:t>
            </a:r>
            <a:r>
              <a:rPr lang="en-US" altLang="ko-KR" sz="1200" dirty="0" smtClean="0"/>
              <a:t>driving table</a:t>
            </a:r>
            <a:r>
              <a:rPr lang="ko-KR" altLang="en-US" sz="1200" dirty="0" smtClean="0"/>
              <a:t>이 우선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58135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480" y="1266825"/>
            <a:ext cx="4832161" cy="1730127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6777" y="2053604"/>
            <a:ext cx="5872846" cy="4190951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17123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2. 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기타 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Join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기능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0512" y="908720"/>
            <a:ext cx="57107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(1) </a:t>
            </a:r>
            <a:r>
              <a:rPr lang="en-US" altLang="ko-KR" sz="1400" b="1" spc="-1" dirty="0" smtClean="0">
                <a:solidFill>
                  <a:srgbClr val="404040"/>
                </a:solidFill>
              </a:rPr>
              <a:t>SQL </a:t>
            </a:r>
            <a:r>
              <a:rPr lang="en-US" altLang="ko-KR" sz="1400" b="1" spc="-1" dirty="0">
                <a:solidFill>
                  <a:srgbClr val="404040"/>
                </a:solidFill>
              </a:rPr>
              <a:t>Join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: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사용자 정의 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join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이 필요한 경우 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SQL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로 설정하는 기능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393160" y="4149080"/>
            <a:ext cx="720080" cy="8640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위로 굽은 화살표 6"/>
          <p:cNvSpPr/>
          <p:nvPr/>
        </p:nvSpPr>
        <p:spPr>
          <a:xfrm rot="5400000">
            <a:off x="2889004" y="3124371"/>
            <a:ext cx="887632" cy="79208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/>
        </p:nvSpPr>
        <p:spPr>
          <a:xfrm>
            <a:off x="2699276" y="1844824"/>
            <a:ext cx="289114" cy="287064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>
                <a:solidFill>
                  <a:srgbClr val="FF0000"/>
                </a:solidFill>
              </a:rPr>
              <a:t>1</a:t>
            </a:r>
            <a:endParaRPr lang="ko-KR" altLang="en-US" sz="1400" dirty="0">
              <a:solidFill>
                <a:srgbClr val="FF0000"/>
              </a:solidFill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5457056" y="2492896"/>
            <a:ext cx="289114" cy="287064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>
                <a:solidFill>
                  <a:srgbClr val="FF0000"/>
                </a:solidFill>
              </a:rPr>
              <a:t>2</a:t>
            </a:r>
            <a:endParaRPr lang="ko-KR" altLang="en-US" sz="1400" dirty="0">
              <a:solidFill>
                <a:srgbClr val="FF0000"/>
              </a:solidFill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6738933" y="4726112"/>
            <a:ext cx="289114" cy="287064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>
                <a:solidFill>
                  <a:srgbClr val="FF0000"/>
                </a:solidFill>
              </a:rPr>
              <a:t>3</a:t>
            </a:r>
            <a:endParaRPr lang="ko-KR" altLang="en-US" sz="1400" dirty="0">
              <a:solidFill>
                <a:srgbClr val="FF0000"/>
              </a:solidFill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9200390" y="5446192"/>
            <a:ext cx="289114" cy="287064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>
                <a:solidFill>
                  <a:srgbClr val="FF0000"/>
                </a:solidFill>
              </a:rPr>
              <a:t>4</a:t>
            </a:r>
            <a:endParaRPr lang="ko-KR" alt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14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250" y="1196752"/>
            <a:ext cx="7477125" cy="3181350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1649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2. 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기타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Join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기능</a:t>
            </a:r>
          </a:p>
        </p:txBody>
      </p:sp>
      <p:sp>
        <p:nvSpPr>
          <p:cNvPr id="8" name="타원 7"/>
          <p:cNvSpPr/>
          <p:nvPr/>
        </p:nvSpPr>
        <p:spPr>
          <a:xfrm>
            <a:off x="3440832" y="2636912"/>
            <a:ext cx="289114" cy="287064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>
                <a:solidFill>
                  <a:srgbClr val="FF0000"/>
                </a:solidFill>
              </a:rPr>
              <a:t>5</a:t>
            </a:r>
            <a:endParaRPr lang="ko-KR" altLang="en-US" sz="1400" dirty="0">
              <a:solidFill>
                <a:srgbClr val="FF0000"/>
              </a:solidFill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6248603" y="3717032"/>
            <a:ext cx="289114" cy="287064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>
                <a:solidFill>
                  <a:srgbClr val="FF0000"/>
                </a:solidFill>
              </a:rPr>
              <a:t>6</a:t>
            </a:r>
            <a:endParaRPr lang="ko-KR" altLang="en-US" sz="1400" dirty="0">
              <a:solidFill>
                <a:srgbClr val="FF0000"/>
              </a:solidFill>
            </a:endParaRPr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1229" y="4437112"/>
            <a:ext cx="5248275" cy="1933575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5169024" y="5506591"/>
            <a:ext cx="3816424" cy="40736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/>
        </p:nvSpPr>
        <p:spPr>
          <a:xfrm>
            <a:off x="4808984" y="5624588"/>
            <a:ext cx="289114" cy="287064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>
                <a:solidFill>
                  <a:srgbClr val="FF0000"/>
                </a:solidFill>
              </a:rPr>
              <a:t>7</a:t>
            </a:r>
            <a:endParaRPr lang="ko-KR" altLang="en-US" sz="14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60512" y="908720"/>
            <a:ext cx="12191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(1) </a:t>
            </a:r>
            <a:r>
              <a:rPr lang="en-US" altLang="ko-KR" sz="1400" b="1" spc="-1" dirty="0" smtClean="0">
                <a:solidFill>
                  <a:srgbClr val="404040"/>
                </a:solidFill>
              </a:rPr>
              <a:t>SQL Join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위로 굽은 화살표 20"/>
          <p:cNvSpPr/>
          <p:nvPr/>
        </p:nvSpPr>
        <p:spPr>
          <a:xfrm rot="5400000">
            <a:off x="2997016" y="4564039"/>
            <a:ext cx="887632" cy="79208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/>
          <p:cNvSpPr/>
          <p:nvPr/>
        </p:nvSpPr>
        <p:spPr>
          <a:xfrm>
            <a:off x="1779692" y="5054797"/>
            <a:ext cx="1201076" cy="52005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200" dirty="0" smtClean="0">
                <a:solidFill>
                  <a:srgbClr val="FF0000"/>
                </a:solidFill>
              </a:rPr>
              <a:t>확인</a:t>
            </a:r>
            <a:r>
              <a:rPr lang="en-US" altLang="ko-KR" sz="1200" dirty="0" smtClean="0">
                <a:solidFill>
                  <a:srgbClr val="FF0000"/>
                </a:solidFill>
              </a:rPr>
              <a:t> </a:t>
            </a:r>
            <a:r>
              <a:rPr lang="ko-KR" altLang="en-US" sz="1200" dirty="0" smtClean="0">
                <a:solidFill>
                  <a:srgbClr val="FF0000"/>
                </a:solidFill>
              </a:rPr>
              <a:t>후</a:t>
            </a:r>
            <a:endParaRPr lang="en-US" altLang="ko-KR" sz="1200" dirty="0" smtClean="0">
              <a:solidFill>
                <a:srgbClr val="FF0000"/>
              </a:solidFill>
            </a:endParaRPr>
          </a:p>
          <a:p>
            <a:r>
              <a:rPr lang="en-US" altLang="ko-KR" sz="1200" dirty="0" smtClean="0">
                <a:solidFill>
                  <a:srgbClr val="FF0000"/>
                </a:solidFill>
              </a:rPr>
              <a:t>SQL </a:t>
            </a:r>
            <a:r>
              <a:rPr lang="ko-KR" altLang="en-US" sz="1200" dirty="0" err="1" smtClean="0">
                <a:solidFill>
                  <a:srgbClr val="FF0000"/>
                </a:solidFill>
              </a:rPr>
              <a:t>미리보기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50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17123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2. 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기타 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Join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기능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0512" y="908720"/>
            <a:ext cx="890423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(2) </a:t>
            </a:r>
            <a:r>
              <a:rPr lang="en-US" altLang="ko-K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EnableJoinLoop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: </a:t>
            </a:r>
            <a:r>
              <a:rPr lang="ko-KR" alt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순환참조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join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가능 여부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해당 기능은 </a:t>
            </a:r>
            <a:r>
              <a:rPr lang="ko-KR" alt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메타서버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버전 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v6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에서는 제공 안하며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  <a:p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이전 버전에서는 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client </a:t>
            </a:r>
            <a:r>
              <a:rPr lang="ko-KR" alt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설정값과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상관없이 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META_HOME/</a:t>
            </a:r>
            <a:r>
              <a:rPr lang="en-US" altLang="ko-K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webapps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</a:t>
            </a:r>
            <a:r>
              <a:rPr lang="en-US" altLang="ko-K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imeta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</a:t>
            </a:r>
            <a:r>
              <a:rPr lang="en-US" altLang="ko-K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conf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</a:t>
            </a:r>
            <a:r>
              <a:rPr lang="en-US" altLang="ko-K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application.conf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파일에서 </a:t>
            </a:r>
            <a:endParaRPr lang="en-US" altLang="ko-KR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ko-K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metacube.linkloop.enable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=true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로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설정되면 모든 메타에 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true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로 적용됨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617" y="1667670"/>
            <a:ext cx="9057321" cy="4353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0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17123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2. 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기타 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Join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기능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453" y="3731865"/>
            <a:ext cx="6381750" cy="18573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0512" y="908720"/>
            <a:ext cx="35237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ko-K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metacube.linkloop.enable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=false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일 때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3090" y="3371454"/>
            <a:ext cx="34744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 </a:t>
            </a:r>
            <a:r>
              <a:rPr lang="en-US" altLang="ko-K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metacube.linkloop.enable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=true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일 때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453" y="1216497"/>
            <a:ext cx="6029325" cy="1924050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3300115" y="5157192"/>
            <a:ext cx="3165053" cy="3353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732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12410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권한 설정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0512" y="908720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Both"/>
            </a:pPr>
            <a:r>
              <a:rPr lang="ko-KR" altLang="en-US" sz="1400" b="1" spc="-1" dirty="0" smtClean="0">
                <a:solidFill>
                  <a:srgbClr val="404040"/>
                </a:solidFill>
              </a:rPr>
              <a:t>테이블 권한</a:t>
            </a:r>
            <a:endParaRPr lang="en-US" altLang="ko-KR" sz="1400" b="1" spc="-1" dirty="0" smtClean="0">
              <a:solidFill>
                <a:srgbClr val="404040"/>
              </a:solidFill>
            </a:endParaRPr>
          </a:p>
          <a:p>
            <a:r>
              <a:rPr lang="en-US" altLang="ko-KR" sz="1400" b="1" spc="-1" dirty="0" smtClean="0">
                <a:solidFill>
                  <a:srgbClr val="404040"/>
                </a:solidFill>
              </a:rPr>
              <a:t>- </a:t>
            </a:r>
            <a:r>
              <a:rPr lang="ko-KR" altLang="en-US" sz="1400" b="1" spc="-1" dirty="0" smtClean="0">
                <a:solidFill>
                  <a:srgbClr val="404040"/>
                </a:solidFill>
              </a:rPr>
              <a:t>특정 조직</a:t>
            </a:r>
            <a:r>
              <a:rPr lang="en-US" altLang="ko-KR" sz="1400" b="1" spc="-1" dirty="0" smtClean="0">
                <a:solidFill>
                  <a:srgbClr val="404040"/>
                </a:solidFill>
              </a:rPr>
              <a:t>, </a:t>
            </a:r>
            <a:r>
              <a:rPr lang="ko-KR" altLang="en-US" sz="1400" b="1" spc="-1" dirty="0" smtClean="0">
                <a:solidFill>
                  <a:srgbClr val="404040"/>
                </a:solidFill>
              </a:rPr>
              <a:t>그룹</a:t>
            </a:r>
            <a:r>
              <a:rPr lang="en-US" altLang="ko-KR" sz="1400" b="1" spc="-1" dirty="0" smtClean="0">
                <a:solidFill>
                  <a:srgbClr val="404040"/>
                </a:solidFill>
              </a:rPr>
              <a:t>, </a:t>
            </a:r>
            <a:r>
              <a:rPr lang="ko-KR" altLang="en-US" sz="1400" b="1" spc="-1" dirty="0" smtClean="0">
                <a:solidFill>
                  <a:srgbClr val="404040"/>
                </a:solidFill>
              </a:rPr>
              <a:t>개인에게 테이블의 전체 항목 보이는 권한 및 데이터 제어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5" name="그룹 34"/>
          <p:cNvGrpSpPr/>
          <p:nvPr/>
        </p:nvGrpSpPr>
        <p:grpSpPr>
          <a:xfrm>
            <a:off x="272480" y="1431940"/>
            <a:ext cx="7848872" cy="3221196"/>
            <a:chOff x="-1167680" y="1528116"/>
            <a:chExt cx="7981646" cy="3197028"/>
          </a:xfrm>
        </p:grpSpPr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167680" y="1528116"/>
              <a:ext cx="7981646" cy="3197028"/>
            </a:xfrm>
            <a:prstGeom prst="rect">
              <a:avLst/>
            </a:prstGeom>
          </p:spPr>
        </p:pic>
        <p:sp>
          <p:nvSpPr>
            <p:cNvPr id="7" name="직사각형 6"/>
            <p:cNvSpPr/>
            <p:nvPr/>
          </p:nvSpPr>
          <p:spPr>
            <a:xfrm>
              <a:off x="734911" y="1533990"/>
              <a:ext cx="432048" cy="64807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-561789" y="4198286"/>
              <a:ext cx="2304812" cy="14401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3039167" y="3118166"/>
              <a:ext cx="504056" cy="21602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-1140451" y="2790220"/>
              <a:ext cx="291186" cy="18393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/>
            <p:cNvSpPr/>
            <p:nvPr/>
          </p:nvSpPr>
          <p:spPr>
            <a:xfrm>
              <a:off x="373218" y="1730336"/>
              <a:ext cx="289114" cy="287064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solidFill>
                    <a:srgbClr val="FF0000"/>
                  </a:solidFill>
                </a:rPr>
                <a:t>1</a:t>
              </a:r>
              <a:endParaRPr lang="ko-KR" alt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14" name="타원 13"/>
            <p:cNvSpPr/>
            <p:nvPr/>
          </p:nvSpPr>
          <p:spPr>
            <a:xfrm>
              <a:off x="14831" y="3863704"/>
              <a:ext cx="289114" cy="287064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>
                  <a:solidFill>
                    <a:srgbClr val="FF0000"/>
                  </a:solidFill>
                </a:rPr>
                <a:t>2</a:t>
              </a:r>
              <a:endParaRPr lang="ko-KR" alt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15" name="타원 14"/>
            <p:cNvSpPr/>
            <p:nvPr/>
          </p:nvSpPr>
          <p:spPr>
            <a:xfrm>
              <a:off x="3146638" y="2790220"/>
              <a:ext cx="289114" cy="287064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solidFill>
                    <a:srgbClr val="FF0000"/>
                  </a:solidFill>
                </a:rPr>
                <a:t>3</a:t>
              </a:r>
              <a:endParaRPr lang="ko-KR" alt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16" name="타원 15"/>
            <p:cNvSpPr/>
            <p:nvPr/>
          </p:nvSpPr>
          <p:spPr>
            <a:xfrm>
              <a:off x="3797554" y="4027376"/>
              <a:ext cx="289114" cy="287064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>
                  <a:solidFill>
                    <a:srgbClr val="FF0000"/>
                  </a:solidFill>
                </a:rPr>
                <a:t>4</a:t>
              </a:r>
              <a:endParaRPr lang="ko-KR" alt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17" name="타원 16"/>
            <p:cNvSpPr/>
            <p:nvPr/>
          </p:nvSpPr>
          <p:spPr>
            <a:xfrm>
              <a:off x="-1051101" y="3016206"/>
              <a:ext cx="289114" cy="287064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solidFill>
                    <a:srgbClr val="FF0000"/>
                  </a:solidFill>
                </a:rPr>
                <a:t>5</a:t>
              </a:r>
              <a:endParaRPr lang="ko-KR" alt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4104600" y="3918880"/>
              <a:ext cx="1244844" cy="50405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54172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2"/>
          <a:srcRect l="2561"/>
          <a:stretch/>
        </p:blipFill>
        <p:spPr>
          <a:xfrm>
            <a:off x="5117411" y="2910462"/>
            <a:ext cx="2739660" cy="2736304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12410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권한 설정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0512" y="908720"/>
            <a:ext cx="8712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Both"/>
            </a:pPr>
            <a:r>
              <a:rPr lang="ko-KR" altLang="en-US" sz="1400" b="1" spc="-1" dirty="0" smtClean="0">
                <a:solidFill>
                  <a:srgbClr val="404040"/>
                </a:solidFill>
              </a:rPr>
              <a:t>테이블 권한</a:t>
            </a:r>
            <a:endParaRPr lang="en-US" altLang="ko-KR" sz="1400" b="1" spc="-1" dirty="0" smtClean="0">
              <a:solidFill>
                <a:srgbClr val="404040"/>
              </a:solidFill>
            </a:endParaRPr>
          </a:p>
          <a:p>
            <a:r>
              <a:rPr lang="en-US" altLang="ko-KR" sz="1400" b="1" spc="-1" dirty="0" smtClean="0">
                <a:solidFill>
                  <a:srgbClr val="404040"/>
                </a:solidFill>
              </a:rPr>
              <a:t>- </a:t>
            </a:r>
            <a:r>
              <a:rPr lang="ko-KR" altLang="en-US" sz="1400" b="1" spc="-1" dirty="0" smtClean="0">
                <a:solidFill>
                  <a:srgbClr val="404040"/>
                </a:solidFill>
              </a:rPr>
              <a:t>개인</a:t>
            </a:r>
            <a:r>
              <a:rPr lang="en-US" altLang="ko-KR" sz="1400" b="1" spc="-1" dirty="0" smtClean="0">
                <a:solidFill>
                  <a:srgbClr val="404040"/>
                </a:solidFill>
              </a:rPr>
              <a:t>, </a:t>
            </a:r>
            <a:r>
              <a:rPr lang="ko-KR" altLang="en-US" sz="1400" b="1" spc="-1" dirty="0" smtClean="0">
                <a:solidFill>
                  <a:srgbClr val="404040"/>
                </a:solidFill>
              </a:rPr>
              <a:t>그룹</a:t>
            </a:r>
            <a:r>
              <a:rPr lang="en-US" altLang="ko-KR" sz="1400" b="1" spc="-1" dirty="0" smtClean="0">
                <a:solidFill>
                  <a:srgbClr val="404040"/>
                </a:solidFill>
              </a:rPr>
              <a:t>, </a:t>
            </a:r>
            <a:r>
              <a:rPr lang="ko-KR" altLang="en-US" sz="1400" b="1" spc="-1" dirty="0" smtClean="0">
                <a:solidFill>
                  <a:srgbClr val="404040"/>
                </a:solidFill>
              </a:rPr>
              <a:t>조직 중 하나라도 숨김 체크된 경우에 해당하면 </a:t>
            </a:r>
            <a:r>
              <a:rPr lang="en-US" altLang="ko-KR" sz="1400" b="1" spc="-1" dirty="0" err="1" smtClean="0">
                <a:solidFill>
                  <a:srgbClr val="404040"/>
                </a:solidFill>
              </a:rPr>
              <a:t>i</a:t>
            </a:r>
            <a:r>
              <a:rPr lang="en-US" altLang="ko-KR" sz="1400" b="1" spc="-1" dirty="0" smtClean="0">
                <a:solidFill>
                  <a:srgbClr val="404040"/>
                </a:solidFill>
              </a:rPr>
              <a:t>-META Viewer</a:t>
            </a:r>
            <a:r>
              <a:rPr lang="ko-KR" altLang="en-US" sz="1400" b="1" spc="-1" dirty="0" smtClean="0">
                <a:solidFill>
                  <a:srgbClr val="404040"/>
                </a:solidFill>
              </a:rPr>
              <a:t>에서 표시가 되지 않음</a:t>
            </a:r>
            <a:endParaRPr lang="en-US" altLang="ko-KR" sz="1400" b="1" spc="-1" dirty="0" smtClean="0">
              <a:solidFill>
                <a:srgbClr val="404040"/>
              </a:solidFill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488" y="1431802"/>
            <a:ext cx="6429375" cy="123825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 rotWithShape="1">
          <a:blip r:embed="rId5"/>
          <a:srcRect r="29585"/>
          <a:stretch/>
        </p:blipFill>
        <p:spPr>
          <a:xfrm>
            <a:off x="1153624" y="2910462"/>
            <a:ext cx="3606281" cy="2761160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3569239" y="5705823"/>
            <a:ext cx="3096344" cy="52005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200" dirty="0" smtClean="0">
                <a:solidFill>
                  <a:srgbClr val="FF0000"/>
                </a:solidFill>
              </a:rPr>
              <a:t>메타 뷰어에서 오류 메시지를 표시하거나 권한 있는 테이블의 항목만 표시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sp>
        <p:nvSpPr>
          <p:cNvPr id="12" name="위로 굽은 화살표 11"/>
          <p:cNvSpPr/>
          <p:nvPr/>
        </p:nvSpPr>
        <p:spPr>
          <a:xfrm rot="5400000">
            <a:off x="313764" y="2856757"/>
            <a:ext cx="887632" cy="79208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350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12410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권한 설정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0512" y="908720"/>
            <a:ext cx="36118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Both"/>
            </a:pPr>
            <a:r>
              <a:rPr lang="ko-KR" altLang="en-US" sz="1400" b="1" spc="-1" dirty="0" smtClean="0">
                <a:solidFill>
                  <a:srgbClr val="404040"/>
                </a:solidFill>
              </a:rPr>
              <a:t>테이블 권한</a:t>
            </a:r>
            <a:endParaRPr lang="en-US" altLang="ko-KR" sz="1400" b="1" spc="-1" dirty="0" smtClean="0">
              <a:solidFill>
                <a:srgbClr val="404040"/>
              </a:solidFill>
            </a:endParaRPr>
          </a:p>
          <a:p>
            <a:r>
              <a:rPr lang="en-US" altLang="ko-KR" sz="1400" b="1" spc="-1" dirty="0" smtClean="0">
                <a:solidFill>
                  <a:srgbClr val="404040"/>
                </a:solidFill>
              </a:rPr>
              <a:t>- </a:t>
            </a:r>
            <a:r>
              <a:rPr lang="ko-KR" altLang="en-US" sz="1400" b="1" spc="-1" dirty="0" smtClean="0">
                <a:solidFill>
                  <a:srgbClr val="404040"/>
                </a:solidFill>
              </a:rPr>
              <a:t>조건 </a:t>
            </a:r>
            <a:r>
              <a:rPr lang="en-US" altLang="ko-KR" sz="1400" b="1" spc="-1" dirty="0" smtClean="0">
                <a:solidFill>
                  <a:srgbClr val="404040"/>
                </a:solidFill>
              </a:rPr>
              <a:t>: </a:t>
            </a:r>
            <a:r>
              <a:rPr lang="ko-KR" altLang="en-US" sz="1400" b="1" spc="-1" dirty="0" smtClean="0">
                <a:solidFill>
                  <a:srgbClr val="404040"/>
                </a:solidFill>
              </a:rPr>
              <a:t>설정된 조회 조건으로 데이터 조회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8003" y="3594357"/>
            <a:ext cx="3070845" cy="1851323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472" y="1431940"/>
            <a:ext cx="6896100" cy="1457325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84230" y="1422172"/>
            <a:ext cx="3085039" cy="1886535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  <p:cxnSp>
        <p:nvCxnSpPr>
          <p:cNvPr id="10" name="직선 화살표 연결선 9"/>
          <p:cNvCxnSpPr/>
          <p:nvPr/>
        </p:nvCxnSpPr>
        <p:spPr>
          <a:xfrm flipV="1">
            <a:off x="6595705" y="1700808"/>
            <a:ext cx="1165607" cy="450302"/>
          </a:xfrm>
          <a:prstGeom prst="straightConnector1">
            <a:avLst/>
          </a:prstGeom>
          <a:ln w="254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화살표 연결선 12"/>
          <p:cNvCxnSpPr/>
          <p:nvPr/>
        </p:nvCxnSpPr>
        <p:spPr>
          <a:xfrm>
            <a:off x="6574193" y="2360554"/>
            <a:ext cx="1187119" cy="1301800"/>
          </a:xfrm>
          <a:prstGeom prst="straightConnector1">
            <a:avLst/>
          </a:prstGeom>
          <a:ln w="254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그림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65316" y="3412485"/>
            <a:ext cx="4324350" cy="2524125"/>
          </a:xfrm>
          <a:prstGeom prst="rect">
            <a:avLst/>
          </a:prstGeom>
        </p:spPr>
      </p:pic>
      <p:sp>
        <p:nvSpPr>
          <p:cNvPr id="16" name="위로 굽은 화살표 15"/>
          <p:cNvSpPr/>
          <p:nvPr/>
        </p:nvSpPr>
        <p:spPr>
          <a:xfrm rot="5400000">
            <a:off x="1038464" y="3115795"/>
            <a:ext cx="887632" cy="79208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3080792" y="5546233"/>
            <a:ext cx="2808312" cy="52005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200" dirty="0" smtClean="0">
                <a:solidFill>
                  <a:srgbClr val="FF0000"/>
                </a:solidFill>
              </a:rPr>
              <a:t>중요도가 낮을 수록 우선순위가 높음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3224808" y="4941168"/>
            <a:ext cx="2160240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376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12410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권한 설정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0512" y="908720"/>
            <a:ext cx="69654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(2)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컬럼 권한</a:t>
            </a:r>
            <a:endParaRPr lang="en-US" altLang="ko-KR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ko-KR" sz="1400" b="1" spc="-1" dirty="0">
                <a:solidFill>
                  <a:srgbClr val="404040"/>
                </a:solidFill>
              </a:rPr>
              <a:t>- </a:t>
            </a:r>
            <a:r>
              <a:rPr lang="ko-KR" altLang="en-US" sz="1400" b="1" spc="-1" dirty="0">
                <a:solidFill>
                  <a:srgbClr val="404040"/>
                </a:solidFill>
              </a:rPr>
              <a:t>특정 조직</a:t>
            </a:r>
            <a:r>
              <a:rPr lang="en-US" altLang="ko-KR" sz="1400" b="1" spc="-1" dirty="0">
                <a:solidFill>
                  <a:srgbClr val="404040"/>
                </a:solidFill>
              </a:rPr>
              <a:t>, </a:t>
            </a:r>
            <a:r>
              <a:rPr lang="ko-KR" altLang="en-US" sz="1400" b="1" spc="-1" dirty="0">
                <a:solidFill>
                  <a:srgbClr val="404040"/>
                </a:solidFill>
              </a:rPr>
              <a:t>그룹</a:t>
            </a:r>
            <a:r>
              <a:rPr lang="en-US" altLang="ko-KR" sz="1400" b="1" spc="-1" dirty="0">
                <a:solidFill>
                  <a:srgbClr val="404040"/>
                </a:solidFill>
              </a:rPr>
              <a:t>, </a:t>
            </a:r>
            <a:r>
              <a:rPr lang="ko-KR" altLang="en-US" sz="1400" b="1" spc="-1" dirty="0">
                <a:solidFill>
                  <a:srgbClr val="404040"/>
                </a:solidFill>
              </a:rPr>
              <a:t>개인에게 테이블의 </a:t>
            </a:r>
            <a:r>
              <a:rPr lang="ko-KR" altLang="en-US" sz="1400" b="1" spc="-1" dirty="0" smtClean="0">
                <a:solidFill>
                  <a:srgbClr val="404040"/>
                </a:solidFill>
              </a:rPr>
              <a:t>일부 </a:t>
            </a:r>
            <a:r>
              <a:rPr lang="ko-KR" altLang="en-US" sz="1400" b="1" spc="-1" dirty="0">
                <a:solidFill>
                  <a:srgbClr val="404040"/>
                </a:solidFill>
              </a:rPr>
              <a:t>항목 보이는 권한 및 데이터 </a:t>
            </a:r>
            <a:r>
              <a:rPr lang="ko-KR" altLang="en-US" sz="1400" b="1" spc="-1" dirty="0" err="1" smtClean="0">
                <a:solidFill>
                  <a:srgbClr val="404040"/>
                </a:solidFill>
              </a:rPr>
              <a:t>마스킹</a:t>
            </a:r>
            <a:r>
              <a:rPr lang="ko-KR" altLang="en-US" sz="1400" b="1" spc="-1" dirty="0" smtClean="0">
                <a:solidFill>
                  <a:srgbClr val="404040"/>
                </a:solidFill>
              </a:rPr>
              <a:t> 처리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735" y="1426172"/>
            <a:ext cx="8944515" cy="4110082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1086236" y="4005064"/>
            <a:ext cx="1058452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5128" y="3212976"/>
            <a:ext cx="2736304" cy="3312368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5961112" y="5970832"/>
            <a:ext cx="2808312" cy="52005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200" dirty="0" err="1" smtClean="0">
                <a:solidFill>
                  <a:srgbClr val="FF0000"/>
                </a:solidFill>
              </a:rPr>
              <a:t>folder_code</a:t>
            </a:r>
            <a:r>
              <a:rPr lang="en-US" altLang="ko-KR" sz="1200" dirty="0" smtClean="0">
                <a:solidFill>
                  <a:srgbClr val="FF0000"/>
                </a:solidFill>
              </a:rPr>
              <a:t> </a:t>
            </a:r>
            <a:r>
              <a:rPr lang="ko-KR" altLang="en-US" sz="1200" dirty="0" smtClean="0">
                <a:solidFill>
                  <a:srgbClr val="FF0000"/>
                </a:solidFill>
              </a:rPr>
              <a:t>항목이 나타나지 않음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7565852" y="4195210"/>
            <a:ext cx="1131563" cy="16100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585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" name="Group 1"/>
          <p:cNvGrpSpPr/>
          <p:nvPr/>
        </p:nvGrpSpPr>
        <p:grpSpPr>
          <a:xfrm>
            <a:off x="1595280" y="1600097"/>
            <a:ext cx="6722280" cy="495360"/>
            <a:chOff x="1214280" y="2162160"/>
            <a:chExt cx="6722280" cy="495360"/>
          </a:xfrm>
        </p:grpSpPr>
        <p:sp>
          <p:nvSpPr>
            <p:cNvPr id="257" name="Line 2"/>
            <p:cNvSpPr/>
            <p:nvPr/>
          </p:nvSpPr>
          <p:spPr>
            <a:xfrm>
              <a:off x="1214280" y="2162160"/>
              <a:ext cx="6715080" cy="360"/>
            </a:xfrm>
            <a:prstGeom prst="line">
              <a:avLst/>
            </a:prstGeom>
            <a:ln w="19080">
              <a:solidFill>
                <a:schemeClr val="accent3">
                  <a:lumMod val="60000"/>
                  <a:lumOff val="4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58" name="Line 3"/>
            <p:cNvSpPr/>
            <p:nvPr/>
          </p:nvSpPr>
          <p:spPr>
            <a:xfrm>
              <a:off x="1214280" y="2657160"/>
              <a:ext cx="6715080" cy="360"/>
            </a:xfrm>
            <a:prstGeom prst="line">
              <a:avLst/>
            </a:prstGeom>
            <a:ln w="19080">
              <a:solidFill>
                <a:schemeClr val="accent3">
                  <a:lumMod val="60000"/>
                  <a:lumOff val="4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59" name="CustomShape 4"/>
            <p:cNvSpPr/>
            <p:nvPr/>
          </p:nvSpPr>
          <p:spPr>
            <a:xfrm>
              <a:off x="1265760" y="2270160"/>
              <a:ext cx="42624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400" b="1" spc="-1" dirty="0">
                  <a:solidFill>
                    <a:srgbClr val="404040"/>
                  </a:solidFill>
                  <a:latin typeface="Calibri"/>
                  <a:ea typeface="DejaVu Sans"/>
                </a:rPr>
                <a:t>01</a:t>
              </a:r>
              <a:endParaRPr lang="en-US" sz="1400" spc="-1" dirty="0">
                <a:latin typeface="Times New Roman"/>
              </a:endParaRPr>
            </a:p>
          </p:txBody>
        </p:sp>
        <p:sp>
          <p:nvSpPr>
            <p:cNvPr id="260" name="CustomShape 5"/>
            <p:cNvSpPr/>
            <p:nvPr/>
          </p:nvSpPr>
          <p:spPr>
            <a:xfrm>
              <a:off x="1695600" y="2257560"/>
              <a:ext cx="5562000" cy="3333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altLang="ko-KR" sz="1600" spc="-1" dirty="0" smtClean="0">
                  <a:solidFill>
                    <a:srgbClr val="404040"/>
                  </a:solidFill>
                </a:rPr>
                <a:t>Join </a:t>
              </a:r>
              <a:r>
                <a:rPr lang="ko-KR" altLang="en-US" sz="1600" spc="-1" dirty="0" smtClean="0">
                  <a:solidFill>
                    <a:srgbClr val="404040"/>
                  </a:solidFill>
                </a:rPr>
                <a:t>우선순위 설정</a:t>
              </a:r>
              <a:endParaRPr lang="en-US" sz="1600" spc="-1" dirty="0"/>
            </a:p>
          </p:txBody>
        </p:sp>
        <p:sp>
          <p:nvSpPr>
            <p:cNvPr id="261" name="CustomShape 6"/>
            <p:cNvSpPr/>
            <p:nvPr/>
          </p:nvSpPr>
          <p:spPr>
            <a:xfrm>
              <a:off x="7682760" y="2270160"/>
              <a:ext cx="25380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 algn="r">
                <a:lnSpc>
                  <a:spcPct val="100000"/>
                </a:lnSpc>
              </a:pPr>
              <a:r>
                <a:rPr lang="en-US" sz="1400" b="1" spc="-1" dirty="0">
                  <a:solidFill>
                    <a:srgbClr val="808080"/>
                  </a:solidFill>
                  <a:latin typeface="Calibri"/>
                  <a:ea typeface="DejaVu Sans"/>
                </a:rPr>
                <a:t>-</a:t>
              </a:r>
              <a:endParaRPr lang="en-US" sz="1400" spc="-1" dirty="0">
                <a:latin typeface="Times New Roman"/>
              </a:endParaRPr>
            </a:p>
          </p:txBody>
        </p:sp>
      </p:grpSp>
      <p:grpSp>
        <p:nvGrpSpPr>
          <p:cNvPr id="262" name="Group 7"/>
          <p:cNvGrpSpPr/>
          <p:nvPr/>
        </p:nvGrpSpPr>
        <p:grpSpPr>
          <a:xfrm>
            <a:off x="1595280" y="2191577"/>
            <a:ext cx="6722280" cy="400320"/>
            <a:chOff x="1214280" y="2753640"/>
            <a:chExt cx="6722280" cy="400320"/>
          </a:xfrm>
        </p:grpSpPr>
        <p:sp>
          <p:nvSpPr>
            <p:cNvPr id="263" name="Line 8"/>
            <p:cNvSpPr/>
            <p:nvPr/>
          </p:nvSpPr>
          <p:spPr>
            <a:xfrm>
              <a:off x="1214280" y="3153600"/>
              <a:ext cx="6715080" cy="360"/>
            </a:xfrm>
            <a:prstGeom prst="line">
              <a:avLst/>
            </a:prstGeom>
            <a:ln w="19080">
              <a:solidFill>
                <a:schemeClr val="accent3">
                  <a:lumMod val="60000"/>
                  <a:lumOff val="4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64" name="CustomShape 9"/>
            <p:cNvSpPr/>
            <p:nvPr/>
          </p:nvSpPr>
          <p:spPr>
            <a:xfrm>
              <a:off x="1265760" y="2766600"/>
              <a:ext cx="42624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400" b="1" spc="-1" dirty="0">
                  <a:solidFill>
                    <a:srgbClr val="404040"/>
                  </a:solidFill>
                  <a:latin typeface="Calibri"/>
                  <a:ea typeface="DejaVu Sans"/>
                </a:rPr>
                <a:t>02</a:t>
              </a:r>
              <a:endParaRPr lang="en-US" sz="1400" spc="-1" dirty="0">
                <a:latin typeface="Times New Roman"/>
              </a:endParaRPr>
            </a:p>
          </p:txBody>
        </p:sp>
        <p:sp>
          <p:nvSpPr>
            <p:cNvPr id="265" name="CustomShape 10"/>
            <p:cNvSpPr/>
            <p:nvPr/>
          </p:nvSpPr>
          <p:spPr>
            <a:xfrm>
              <a:off x="1695600" y="2753640"/>
              <a:ext cx="5562000" cy="3333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ko-KR" altLang="en-US" sz="1600" spc="-1" dirty="0" smtClean="0"/>
                <a:t>기타 </a:t>
              </a:r>
              <a:r>
                <a:rPr lang="en-US" altLang="ko-KR" sz="1600" spc="-1" dirty="0" smtClean="0"/>
                <a:t>Join </a:t>
              </a:r>
              <a:r>
                <a:rPr lang="ko-KR" altLang="en-US" sz="1600" spc="-1" dirty="0" smtClean="0"/>
                <a:t>기능</a:t>
              </a:r>
              <a:endParaRPr lang="en-US" sz="1600" spc="-1" dirty="0"/>
            </a:p>
          </p:txBody>
        </p:sp>
        <p:sp>
          <p:nvSpPr>
            <p:cNvPr id="266" name="CustomShape 11"/>
            <p:cNvSpPr/>
            <p:nvPr/>
          </p:nvSpPr>
          <p:spPr>
            <a:xfrm>
              <a:off x="7682760" y="2766600"/>
              <a:ext cx="25380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 algn="r">
                <a:lnSpc>
                  <a:spcPct val="100000"/>
                </a:lnSpc>
              </a:pPr>
              <a:r>
                <a:rPr lang="en-US" sz="1400" b="1" spc="-1" dirty="0">
                  <a:solidFill>
                    <a:srgbClr val="808080"/>
                  </a:solidFill>
                  <a:latin typeface="Calibri"/>
                  <a:ea typeface="DejaVu Sans"/>
                </a:rPr>
                <a:t>-</a:t>
              </a:r>
              <a:endParaRPr lang="en-US" sz="1400" spc="-1" dirty="0">
                <a:latin typeface="Times New Roman"/>
              </a:endParaRPr>
            </a:p>
          </p:txBody>
        </p:sp>
      </p:grpSp>
      <p:sp>
        <p:nvSpPr>
          <p:cNvPr id="267" name="CustomShape 12"/>
          <p:cNvSpPr/>
          <p:nvPr/>
        </p:nvSpPr>
        <p:spPr>
          <a:xfrm>
            <a:off x="2076600" y="2688017"/>
            <a:ext cx="5562000" cy="333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ko-KR" altLang="en-US" sz="1600" spc="-1" dirty="0" smtClean="0">
                <a:solidFill>
                  <a:srgbClr val="404040"/>
                </a:solidFill>
              </a:rPr>
              <a:t>권한 설정</a:t>
            </a:r>
            <a:endParaRPr lang="en-US" sz="1600" spc="-1" dirty="0"/>
          </a:p>
        </p:txBody>
      </p:sp>
      <p:grpSp>
        <p:nvGrpSpPr>
          <p:cNvPr id="268" name="Group 13"/>
          <p:cNvGrpSpPr/>
          <p:nvPr/>
        </p:nvGrpSpPr>
        <p:grpSpPr>
          <a:xfrm>
            <a:off x="1595280" y="2700617"/>
            <a:ext cx="6722280" cy="387360"/>
            <a:chOff x="1214280" y="3262680"/>
            <a:chExt cx="6722280" cy="387360"/>
          </a:xfrm>
        </p:grpSpPr>
        <p:sp>
          <p:nvSpPr>
            <p:cNvPr id="269" name="Line 14"/>
            <p:cNvSpPr/>
            <p:nvPr/>
          </p:nvSpPr>
          <p:spPr>
            <a:xfrm>
              <a:off x="1214280" y="3649680"/>
              <a:ext cx="6715080" cy="360"/>
            </a:xfrm>
            <a:prstGeom prst="line">
              <a:avLst/>
            </a:prstGeom>
            <a:ln w="19080">
              <a:solidFill>
                <a:schemeClr val="accent3">
                  <a:lumMod val="60000"/>
                  <a:lumOff val="4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70" name="CustomShape 15"/>
            <p:cNvSpPr/>
            <p:nvPr/>
          </p:nvSpPr>
          <p:spPr>
            <a:xfrm>
              <a:off x="1265760" y="3262680"/>
              <a:ext cx="42624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400" b="1" spc="-1" dirty="0">
                  <a:solidFill>
                    <a:srgbClr val="404040"/>
                  </a:solidFill>
                  <a:latin typeface="Calibri"/>
                  <a:ea typeface="DejaVu Sans"/>
                </a:rPr>
                <a:t>03</a:t>
              </a:r>
              <a:endParaRPr lang="en-US" sz="1400" spc="-1" dirty="0">
                <a:latin typeface="Times New Roman"/>
              </a:endParaRPr>
            </a:p>
          </p:txBody>
        </p:sp>
        <p:sp>
          <p:nvSpPr>
            <p:cNvPr id="271" name="CustomShape 16"/>
            <p:cNvSpPr/>
            <p:nvPr/>
          </p:nvSpPr>
          <p:spPr>
            <a:xfrm>
              <a:off x="7682760" y="3262680"/>
              <a:ext cx="25380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 algn="r">
                <a:lnSpc>
                  <a:spcPct val="100000"/>
                </a:lnSpc>
              </a:pPr>
              <a:r>
                <a:rPr lang="en-US" sz="1400" b="1" spc="-1" dirty="0">
                  <a:solidFill>
                    <a:srgbClr val="808080"/>
                  </a:solidFill>
                  <a:latin typeface="Calibri"/>
                  <a:ea typeface="DejaVu Sans"/>
                </a:rPr>
                <a:t>-</a:t>
              </a:r>
              <a:endParaRPr lang="en-US" sz="1400" spc="-1" dirty="0">
                <a:latin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757695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4841" y="3389980"/>
            <a:ext cx="4314825" cy="2447925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12410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권한 설정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0512" y="908720"/>
            <a:ext cx="50549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(2)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컬럼 권한</a:t>
            </a:r>
            <a:endParaRPr lang="en-US" altLang="ko-KR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ko-KR" sz="1400" b="1" spc="-1" dirty="0" smtClean="0">
                <a:solidFill>
                  <a:srgbClr val="404040"/>
                </a:solidFill>
              </a:rPr>
              <a:t>- </a:t>
            </a:r>
            <a:r>
              <a:rPr lang="ko-KR" altLang="en-US" sz="1400" b="1" spc="-1" dirty="0" smtClean="0">
                <a:solidFill>
                  <a:srgbClr val="404040"/>
                </a:solidFill>
              </a:rPr>
              <a:t>마스크 문자 </a:t>
            </a:r>
            <a:r>
              <a:rPr lang="en-US" altLang="ko-KR" sz="1400" b="1" spc="-1" dirty="0" smtClean="0">
                <a:solidFill>
                  <a:srgbClr val="404040"/>
                </a:solidFill>
              </a:rPr>
              <a:t>: </a:t>
            </a:r>
            <a:r>
              <a:rPr lang="ko-KR" altLang="en-US" sz="1400" b="1" spc="-1" dirty="0" smtClean="0">
                <a:solidFill>
                  <a:srgbClr val="404040"/>
                </a:solidFill>
              </a:rPr>
              <a:t>권한 별로 데이터 전체를 마스크 문자로 대체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714" y="1551310"/>
            <a:ext cx="6448425" cy="1333500"/>
          </a:xfrm>
          <a:prstGeom prst="rect">
            <a:avLst/>
          </a:prstGeom>
        </p:spPr>
      </p:pic>
      <p:sp>
        <p:nvSpPr>
          <p:cNvPr id="13" name="위로 굽은 화살표 12"/>
          <p:cNvSpPr/>
          <p:nvPr/>
        </p:nvSpPr>
        <p:spPr>
          <a:xfrm rot="5400000">
            <a:off x="1038464" y="3115795"/>
            <a:ext cx="887632" cy="79208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3080792" y="5546233"/>
            <a:ext cx="2808312" cy="52005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200" dirty="0" smtClean="0">
                <a:solidFill>
                  <a:srgbClr val="FF0000"/>
                </a:solidFill>
              </a:rPr>
              <a:t>중요도가 </a:t>
            </a:r>
            <a:r>
              <a:rPr lang="en-US" altLang="ko-KR" sz="1200" dirty="0" smtClean="0">
                <a:solidFill>
                  <a:srgbClr val="FF0000"/>
                </a:solidFill>
              </a:rPr>
              <a:t>1</a:t>
            </a:r>
            <a:r>
              <a:rPr lang="ko-KR" altLang="en-US" sz="1200" dirty="0" smtClean="0">
                <a:solidFill>
                  <a:srgbClr val="FF0000"/>
                </a:solidFill>
              </a:rPr>
              <a:t>인 마스크 문자로 대체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2432720" y="3692739"/>
            <a:ext cx="2160240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9931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486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20088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  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Join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우선순위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설정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0512" y="908720"/>
            <a:ext cx="34785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(1) Join Weight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속성 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조인 순서 가중치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696" y="1236797"/>
            <a:ext cx="9382824" cy="5217958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560512" y="3140968"/>
            <a:ext cx="2520280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4736976" y="1988840"/>
            <a:ext cx="864096" cy="19442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609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20217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  Join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우선순위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설정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0512" y="908720"/>
            <a:ext cx="55317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(2) Driving Weight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속성 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Driving table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을 결정하기 위한 가중치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480" y="1230669"/>
            <a:ext cx="9361040" cy="5236779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5575210" y="3212976"/>
            <a:ext cx="1538029" cy="302433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488504" y="2942196"/>
            <a:ext cx="2520280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433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20217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  Join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우선순위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설정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0512" y="908720"/>
            <a:ext cx="28712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(3)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우선 순위 설정 안한 경우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예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480" y="1232797"/>
            <a:ext cx="9289032" cy="279326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49372" y="2132856"/>
            <a:ext cx="8467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>
                <a:solidFill>
                  <a:srgbClr val="FF0000"/>
                </a:solidFill>
              </a:rPr>
              <a:t>3</a:t>
            </a:r>
            <a:r>
              <a:rPr lang="ko-KR" altLang="en-US" sz="1000" dirty="0" smtClean="0">
                <a:solidFill>
                  <a:srgbClr val="FF0000"/>
                </a:solidFill>
              </a:rPr>
              <a:t>개 </a:t>
            </a:r>
            <a:r>
              <a:rPr lang="en-US" altLang="ko-KR" sz="1000" dirty="0" smtClean="0">
                <a:solidFill>
                  <a:srgbClr val="FF0000"/>
                </a:solidFill>
              </a:rPr>
              <a:t>join</a:t>
            </a:r>
            <a:endParaRPr lang="ko-KR" altLang="en-US" sz="10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8158" y="1281633"/>
            <a:ext cx="8467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>
                <a:solidFill>
                  <a:srgbClr val="FF0000"/>
                </a:solidFill>
              </a:rPr>
              <a:t>2</a:t>
            </a:r>
            <a:r>
              <a:rPr lang="ko-KR" altLang="en-US" sz="1000" dirty="0" smtClean="0">
                <a:solidFill>
                  <a:srgbClr val="FF0000"/>
                </a:solidFill>
              </a:rPr>
              <a:t>개 </a:t>
            </a:r>
            <a:r>
              <a:rPr lang="en-US" altLang="ko-KR" sz="1000" dirty="0" smtClean="0">
                <a:solidFill>
                  <a:srgbClr val="FF0000"/>
                </a:solidFill>
              </a:rPr>
              <a:t>join</a:t>
            </a:r>
            <a:endParaRPr lang="ko-KR" altLang="en-US" sz="10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32206" y="2150108"/>
            <a:ext cx="8467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>
                <a:solidFill>
                  <a:srgbClr val="FF0000"/>
                </a:solidFill>
              </a:rPr>
              <a:t>2</a:t>
            </a:r>
            <a:r>
              <a:rPr lang="ko-KR" altLang="en-US" sz="1000" dirty="0" smtClean="0">
                <a:solidFill>
                  <a:srgbClr val="FF0000"/>
                </a:solidFill>
              </a:rPr>
              <a:t>개 </a:t>
            </a:r>
            <a:r>
              <a:rPr lang="en-US" altLang="ko-KR" sz="1000" dirty="0" smtClean="0">
                <a:solidFill>
                  <a:srgbClr val="FF0000"/>
                </a:solidFill>
              </a:rPr>
              <a:t>join</a:t>
            </a:r>
            <a:endParaRPr lang="ko-KR" altLang="en-US" sz="10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32206" y="3208657"/>
            <a:ext cx="8467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>
                <a:solidFill>
                  <a:srgbClr val="FF0000"/>
                </a:solidFill>
              </a:rPr>
              <a:t>1</a:t>
            </a:r>
            <a:r>
              <a:rPr lang="ko-KR" altLang="en-US" sz="1000" dirty="0" smtClean="0">
                <a:solidFill>
                  <a:srgbClr val="FF0000"/>
                </a:solidFill>
              </a:rPr>
              <a:t>개 </a:t>
            </a:r>
            <a:r>
              <a:rPr lang="en-US" altLang="ko-KR" sz="1000" dirty="0" smtClean="0">
                <a:solidFill>
                  <a:srgbClr val="FF0000"/>
                </a:solidFill>
              </a:rPr>
              <a:t>join</a:t>
            </a:r>
            <a:endParaRPr lang="ko-KR" altLang="en-US" sz="10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93360" y="2150108"/>
            <a:ext cx="8467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>
                <a:solidFill>
                  <a:srgbClr val="FF0000"/>
                </a:solidFill>
              </a:rPr>
              <a:t>2</a:t>
            </a:r>
            <a:r>
              <a:rPr lang="ko-KR" altLang="en-US" sz="1000" dirty="0" smtClean="0">
                <a:solidFill>
                  <a:srgbClr val="FF0000"/>
                </a:solidFill>
              </a:rPr>
              <a:t>개 </a:t>
            </a:r>
            <a:r>
              <a:rPr lang="en-US" altLang="ko-KR" sz="1000" dirty="0" smtClean="0">
                <a:solidFill>
                  <a:srgbClr val="FF0000"/>
                </a:solidFill>
              </a:rPr>
              <a:t>join</a:t>
            </a:r>
            <a:endParaRPr lang="ko-KR" altLang="en-US" sz="10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33120" y="1268760"/>
            <a:ext cx="8467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>
                <a:solidFill>
                  <a:srgbClr val="FF0000"/>
                </a:solidFill>
              </a:rPr>
              <a:t>2</a:t>
            </a:r>
            <a:r>
              <a:rPr lang="ko-KR" altLang="en-US" sz="1000" dirty="0" smtClean="0">
                <a:solidFill>
                  <a:srgbClr val="FF0000"/>
                </a:solidFill>
              </a:rPr>
              <a:t>개 </a:t>
            </a:r>
            <a:r>
              <a:rPr lang="en-US" altLang="ko-KR" sz="1000" dirty="0" smtClean="0">
                <a:solidFill>
                  <a:srgbClr val="FF0000"/>
                </a:solidFill>
              </a:rPr>
              <a:t>join</a:t>
            </a:r>
            <a:endParaRPr lang="ko-KR" altLang="en-US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46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그림 14"/>
          <p:cNvPicPr>
            <a:picLocks noChangeAspect="1"/>
          </p:cNvPicPr>
          <p:nvPr/>
        </p:nvPicPr>
        <p:blipFill rotWithShape="1">
          <a:blip r:embed="rId2"/>
          <a:srcRect t="66876" b="3713"/>
          <a:stretch/>
        </p:blipFill>
        <p:spPr>
          <a:xfrm>
            <a:off x="5149180" y="1248056"/>
            <a:ext cx="4648200" cy="1599576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20088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  Join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우선순위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설정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5541095" y="1937818"/>
            <a:ext cx="1572145" cy="1950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560512" y="908720"/>
            <a:ext cx="28712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(3)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우선 순위 설정 안한 경우 예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 rotWithShape="1">
          <a:blip r:embed="rId2"/>
          <a:srcRect b="32840"/>
          <a:stretch/>
        </p:blipFill>
        <p:spPr>
          <a:xfrm>
            <a:off x="272480" y="1216497"/>
            <a:ext cx="4648200" cy="3652663"/>
          </a:xfrm>
          <a:prstGeom prst="rect">
            <a:avLst/>
          </a:prstGeom>
        </p:spPr>
      </p:pic>
      <p:sp>
        <p:nvSpPr>
          <p:cNvPr id="16" name="직사각형 15"/>
          <p:cNvSpPr/>
          <p:nvPr/>
        </p:nvSpPr>
        <p:spPr>
          <a:xfrm>
            <a:off x="5901135" y="2132856"/>
            <a:ext cx="1440605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252472" y="5399094"/>
            <a:ext cx="90930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 smtClean="0"/>
              <a:t>- MTX_REPORT table</a:t>
            </a:r>
            <a:r>
              <a:rPr lang="ko-KR" altLang="en-US" sz="1200" dirty="0" smtClean="0"/>
              <a:t>과 연결된 </a:t>
            </a:r>
            <a:r>
              <a:rPr lang="en-US" altLang="ko-KR" sz="1200" dirty="0" smtClean="0"/>
              <a:t>join </a:t>
            </a:r>
            <a:r>
              <a:rPr lang="ko-KR" altLang="en-US" sz="1200" dirty="0" smtClean="0"/>
              <a:t>개수가 </a:t>
            </a:r>
            <a:r>
              <a:rPr lang="en-US" altLang="ko-KR" sz="1200" dirty="0" smtClean="0"/>
              <a:t>3</a:t>
            </a:r>
            <a:r>
              <a:rPr lang="ko-KR" altLang="en-US" sz="1200" dirty="0" smtClean="0"/>
              <a:t>개이므로 맨 앞에 </a:t>
            </a:r>
            <a:r>
              <a:rPr lang="en-US" altLang="ko-KR" sz="1200" dirty="0" smtClean="0"/>
              <a:t>MTX_REPORT </a:t>
            </a:r>
            <a:r>
              <a:rPr lang="ko-KR" altLang="en-US" sz="1200" dirty="0" smtClean="0"/>
              <a:t>가 오고</a:t>
            </a:r>
            <a:r>
              <a:rPr lang="en-US" altLang="ko-KR" sz="1200" dirty="0" smtClean="0"/>
              <a:t>, MTX_DBMS table</a:t>
            </a:r>
            <a:r>
              <a:rPr lang="ko-KR" altLang="en-US" sz="1200" dirty="0" smtClean="0"/>
              <a:t>까지 배치된 항목의 </a:t>
            </a:r>
            <a:r>
              <a:rPr lang="en-US" altLang="ko-KR" sz="1200" dirty="0" smtClean="0"/>
              <a:t>table</a:t>
            </a:r>
            <a:r>
              <a:rPr lang="ko-KR" altLang="en-US" sz="1200" dirty="0" smtClean="0"/>
              <a:t>이 없으므로 최단 경로인 </a:t>
            </a:r>
            <a:r>
              <a:rPr lang="en-US" altLang="ko-KR" sz="1200" dirty="0" smtClean="0"/>
              <a:t>MTX_SQL</a:t>
            </a:r>
            <a:r>
              <a:rPr lang="ko-KR" altLang="en-US" sz="1200" dirty="0" smtClean="0"/>
              <a:t>이 다음으로 </a:t>
            </a:r>
            <a:r>
              <a:rPr lang="ko-KR" altLang="en-US" sz="1200" dirty="0" err="1" smtClean="0"/>
              <a:t>오게됨</a:t>
            </a:r>
            <a:endParaRPr lang="en-US" altLang="ko-KR" sz="1200" dirty="0"/>
          </a:p>
        </p:txBody>
      </p:sp>
    </p:spTree>
    <p:extLst>
      <p:ext uri="{BB962C8B-B14F-4D97-AF65-F5344CB8AC3E}">
        <p14:creationId xmlns:p14="http://schemas.microsoft.com/office/powerpoint/2010/main" val="354953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80" y="950138"/>
            <a:ext cx="9414348" cy="5359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20217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  Join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우선순위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설정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0512" y="908720"/>
            <a:ext cx="28712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(3)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우선 순위 설정 안한 경우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예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53172" y="1257915"/>
            <a:ext cx="8467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>
                <a:solidFill>
                  <a:srgbClr val="FF0000"/>
                </a:solidFill>
              </a:rPr>
              <a:t>3</a:t>
            </a:r>
            <a:r>
              <a:rPr lang="ko-KR" altLang="en-US" sz="1000" dirty="0" smtClean="0">
                <a:solidFill>
                  <a:srgbClr val="FF0000"/>
                </a:solidFill>
              </a:rPr>
              <a:t>개 </a:t>
            </a:r>
            <a:r>
              <a:rPr lang="en-US" altLang="ko-KR" sz="1000" dirty="0" smtClean="0">
                <a:solidFill>
                  <a:srgbClr val="FF0000"/>
                </a:solidFill>
              </a:rPr>
              <a:t>join</a:t>
            </a:r>
            <a:endParaRPr lang="ko-KR" altLang="en-US" sz="10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47716" y="2933570"/>
            <a:ext cx="8467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>
                <a:solidFill>
                  <a:srgbClr val="FF0000"/>
                </a:solidFill>
              </a:rPr>
              <a:t>3</a:t>
            </a:r>
            <a:r>
              <a:rPr lang="ko-KR" altLang="en-US" sz="1000" dirty="0" smtClean="0">
                <a:solidFill>
                  <a:srgbClr val="FF0000"/>
                </a:solidFill>
              </a:rPr>
              <a:t>개 </a:t>
            </a:r>
            <a:r>
              <a:rPr lang="en-US" altLang="ko-KR" sz="1000" dirty="0" smtClean="0">
                <a:solidFill>
                  <a:srgbClr val="FF0000"/>
                </a:solidFill>
              </a:rPr>
              <a:t>join</a:t>
            </a:r>
            <a:endParaRPr lang="ko-KR" altLang="en-US" sz="10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47715" y="894396"/>
            <a:ext cx="8467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>
                <a:solidFill>
                  <a:srgbClr val="FF0000"/>
                </a:solidFill>
              </a:rPr>
              <a:t>2</a:t>
            </a:r>
            <a:r>
              <a:rPr lang="ko-KR" altLang="en-US" sz="1000" dirty="0" smtClean="0">
                <a:solidFill>
                  <a:srgbClr val="FF0000"/>
                </a:solidFill>
              </a:rPr>
              <a:t>개 </a:t>
            </a:r>
            <a:r>
              <a:rPr lang="en-US" altLang="ko-KR" sz="1000" dirty="0" smtClean="0">
                <a:solidFill>
                  <a:srgbClr val="FF0000"/>
                </a:solidFill>
              </a:rPr>
              <a:t>join</a:t>
            </a:r>
            <a:endParaRPr lang="ko-KR" altLang="en-US" sz="10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45288" y="3383508"/>
            <a:ext cx="8467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>
                <a:solidFill>
                  <a:srgbClr val="FF0000"/>
                </a:solidFill>
              </a:rPr>
              <a:t>2</a:t>
            </a:r>
            <a:r>
              <a:rPr lang="ko-KR" altLang="en-US" sz="1000" dirty="0" smtClean="0">
                <a:solidFill>
                  <a:srgbClr val="FF0000"/>
                </a:solidFill>
              </a:rPr>
              <a:t>개 </a:t>
            </a:r>
            <a:r>
              <a:rPr lang="en-US" altLang="ko-KR" sz="1000" dirty="0" smtClean="0">
                <a:solidFill>
                  <a:srgbClr val="FF0000"/>
                </a:solidFill>
              </a:rPr>
              <a:t>join</a:t>
            </a:r>
            <a:endParaRPr lang="ko-KR" altLang="en-US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33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/>
          <a:srcRect b="47730"/>
          <a:stretch/>
        </p:blipFill>
        <p:spPr>
          <a:xfrm>
            <a:off x="272481" y="1216497"/>
            <a:ext cx="5141929" cy="2212503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20217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  Join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우선순위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설정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0512" y="908720"/>
            <a:ext cx="28712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(3)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우선 순위 설정 안한 경우 예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 rotWithShape="1">
          <a:blip r:embed="rId2"/>
          <a:srcRect t="52270"/>
          <a:stretch/>
        </p:blipFill>
        <p:spPr>
          <a:xfrm>
            <a:off x="3080792" y="2155830"/>
            <a:ext cx="6480720" cy="2546340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3447841" y="3043082"/>
            <a:ext cx="1538029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3800872" y="3246079"/>
            <a:ext cx="1296144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252472" y="5399094"/>
            <a:ext cx="90930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- MTX_META_REPORT </a:t>
            </a:r>
            <a:r>
              <a:rPr lang="ko-KR" altLang="en-US" sz="1200" dirty="0"/>
              <a:t>는 </a:t>
            </a:r>
            <a:r>
              <a:rPr lang="en-US" altLang="ko-KR" sz="1200" dirty="0" smtClean="0"/>
              <a:t>1</a:t>
            </a:r>
            <a:r>
              <a:rPr lang="ko-KR" altLang="en-US" sz="1200" dirty="0" smtClean="0"/>
              <a:t>개 </a:t>
            </a:r>
            <a:r>
              <a:rPr lang="en-US" altLang="ko-KR" sz="1200" dirty="0"/>
              <a:t>join, MTX_SQL</a:t>
            </a:r>
            <a:r>
              <a:rPr lang="ko-KR" altLang="en-US" sz="1200" dirty="0"/>
              <a:t>은 </a:t>
            </a:r>
            <a:r>
              <a:rPr lang="en-US" altLang="ko-KR" sz="1200" dirty="0"/>
              <a:t>2</a:t>
            </a:r>
            <a:r>
              <a:rPr lang="ko-KR" altLang="en-US" sz="1200" dirty="0"/>
              <a:t>개 </a:t>
            </a:r>
            <a:r>
              <a:rPr lang="en-US" altLang="ko-KR" sz="1200" dirty="0"/>
              <a:t>join</a:t>
            </a:r>
            <a:r>
              <a:rPr lang="ko-KR" altLang="en-US" sz="1200" dirty="0"/>
              <a:t>되어 있으므로 우선 순위는 </a:t>
            </a:r>
            <a:r>
              <a:rPr lang="en-US" altLang="ko-KR" sz="1200" dirty="0"/>
              <a:t>META_SQL</a:t>
            </a:r>
            <a:r>
              <a:rPr lang="ko-KR" altLang="en-US" sz="1200" dirty="0"/>
              <a:t>이 된다</a:t>
            </a:r>
            <a:r>
              <a:rPr lang="en-US" altLang="ko-KR" sz="1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1111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20217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  Join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우선순위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설정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0512" y="908720"/>
            <a:ext cx="25263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(4) Join Weight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설정한 경우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480" y="1232797"/>
            <a:ext cx="9289032" cy="2793263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1573012" y="1765471"/>
            <a:ext cx="730768" cy="14989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rgbClr val="FF0000"/>
                </a:solidFill>
              </a:rPr>
              <a:t>100,000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4736976" y="1980027"/>
            <a:ext cx="730768" cy="14989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rgbClr val="FF0000"/>
                </a:solidFill>
              </a:rPr>
              <a:t>100,000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cxnSp>
        <p:nvCxnSpPr>
          <p:cNvPr id="8" name="직선 화살표 연결선 7"/>
          <p:cNvCxnSpPr>
            <a:stCxn id="11" idx="0"/>
          </p:cNvCxnSpPr>
          <p:nvPr/>
        </p:nvCxnSpPr>
        <p:spPr>
          <a:xfrm flipV="1">
            <a:off x="5102360" y="1700808"/>
            <a:ext cx="0" cy="279219"/>
          </a:xfrm>
          <a:prstGeom prst="straightConnector1">
            <a:avLst/>
          </a:prstGeom>
          <a:ln w="254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화살표 연결선 12"/>
          <p:cNvCxnSpPr/>
          <p:nvPr/>
        </p:nvCxnSpPr>
        <p:spPr>
          <a:xfrm>
            <a:off x="2072680" y="1931662"/>
            <a:ext cx="414741" cy="198256"/>
          </a:xfrm>
          <a:prstGeom prst="straightConnector1">
            <a:avLst/>
          </a:prstGeom>
          <a:ln w="254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그림 1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878"/>
          <a:stretch/>
        </p:blipFill>
        <p:spPr bwMode="auto">
          <a:xfrm>
            <a:off x="272480" y="4262572"/>
            <a:ext cx="6067425" cy="1539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직사각형 15"/>
          <p:cNvSpPr/>
          <p:nvPr/>
        </p:nvSpPr>
        <p:spPr>
          <a:xfrm>
            <a:off x="272480" y="5867980"/>
            <a:ext cx="92890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 smtClean="0"/>
              <a:t>- </a:t>
            </a:r>
            <a:r>
              <a:rPr lang="en-US" altLang="ko-KR" sz="1200" dirty="0" err="1" smtClean="0"/>
              <a:t>JoinWeight</a:t>
            </a:r>
            <a:r>
              <a:rPr lang="ko-KR" altLang="en-US" sz="1200" dirty="0"/>
              <a:t>의 </a:t>
            </a:r>
            <a:r>
              <a:rPr lang="en-US" altLang="ko-KR" sz="1200" b="1" dirty="0">
                <a:solidFill>
                  <a:srgbClr val="FF0000"/>
                </a:solidFill>
              </a:rPr>
              <a:t>Max</a:t>
            </a:r>
            <a:r>
              <a:rPr lang="ko-KR" altLang="en-US" sz="1200" b="1" dirty="0">
                <a:solidFill>
                  <a:srgbClr val="FF0000"/>
                </a:solidFill>
              </a:rPr>
              <a:t>는 </a:t>
            </a:r>
            <a:r>
              <a:rPr lang="en-US" altLang="ko-KR" sz="1200" b="1" dirty="0">
                <a:solidFill>
                  <a:srgbClr val="FF0000"/>
                </a:solidFill>
              </a:rPr>
              <a:t>100,000</a:t>
            </a:r>
            <a:r>
              <a:rPr lang="ko-KR" altLang="en-US" sz="1200" dirty="0" smtClean="0"/>
              <a:t>이고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위로 가는 경로의 </a:t>
            </a:r>
            <a:r>
              <a:rPr lang="en-US" altLang="ko-KR" sz="1200" dirty="0" err="1" smtClean="0"/>
              <a:t>JoinWeight</a:t>
            </a:r>
            <a:r>
              <a:rPr lang="en-US" altLang="ko-KR" sz="1200" dirty="0" smtClean="0"/>
              <a:t> </a:t>
            </a:r>
            <a:r>
              <a:rPr lang="ko-KR" altLang="en-US" sz="1200" dirty="0" smtClean="0"/>
              <a:t>가 </a:t>
            </a:r>
            <a:r>
              <a:rPr lang="en-US" altLang="ko-KR" sz="1200" dirty="0" smtClean="0"/>
              <a:t>200,000</a:t>
            </a:r>
            <a:r>
              <a:rPr lang="ko-KR" altLang="en-US" sz="1200" dirty="0" smtClean="0"/>
              <a:t>이면 </a:t>
            </a:r>
            <a:r>
              <a:rPr lang="en-US" altLang="ko-KR" sz="1200" dirty="0" smtClean="0"/>
              <a:t>MTX_SQL-MTX_DBMS(</a:t>
            </a:r>
            <a:r>
              <a:rPr lang="ko-KR" altLang="en-US" sz="1200" dirty="0" err="1" smtClean="0"/>
              <a:t>최단경로</a:t>
            </a:r>
            <a:r>
              <a:rPr lang="en-US" altLang="ko-KR" sz="1200" dirty="0" smtClean="0"/>
              <a:t>)</a:t>
            </a:r>
            <a:r>
              <a:rPr lang="ko-KR" altLang="en-US" sz="1200" dirty="0" smtClean="0"/>
              <a:t>보다 우선함</a:t>
            </a:r>
            <a:r>
              <a:rPr lang="en-US" altLang="ko-KR" sz="1200" dirty="0" smtClean="0"/>
              <a:t>.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22394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6350">
          <a:solidFill>
            <a:srgbClr val="4A7EBB"/>
          </a:solidFill>
          <a:headEnd type="none"/>
          <a:tailEnd type="triangl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10772</TotalTime>
  <Words>518</Words>
  <Application>Microsoft Office PowerPoint</Application>
  <PresentationFormat>A4 용지(210x297mm)</PresentationFormat>
  <Paragraphs>93</Paragraphs>
  <Slides>21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21</vt:i4>
      </vt:variant>
    </vt:vector>
  </HeadingPairs>
  <TitlesOfParts>
    <vt:vector size="28" baseType="lpstr">
      <vt:lpstr>DejaVu Sans</vt:lpstr>
      <vt:lpstr>HY견고딕</vt:lpstr>
      <vt:lpstr>맑은 고딕</vt:lpstr>
      <vt:lpstr>Arial</vt:lpstr>
      <vt:lpstr>Calibri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BI MATRIX MKTG</dc:creator>
  <cp:lastModifiedBy>mkkim</cp:lastModifiedBy>
  <cp:revision>685</cp:revision>
  <dcterms:created xsi:type="dcterms:W3CDTF">2015-11-30T06:50:17Z</dcterms:created>
  <dcterms:modified xsi:type="dcterms:W3CDTF">2021-06-24T06:53:26Z</dcterms:modified>
</cp:coreProperties>
</file>