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86" r:id="rId3"/>
    <p:sldId id="260" r:id="rId4"/>
    <p:sldId id="273" r:id="rId5"/>
    <p:sldId id="285" r:id="rId6"/>
    <p:sldId id="274" r:id="rId7"/>
    <p:sldId id="287" r:id="rId8"/>
    <p:sldId id="288" r:id="rId9"/>
    <p:sldId id="289" r:id="rId10"/>
    <p:sldId id="290" r:id="rId11"/>
    <p:sldId id="293" r:id="rId12"/>
    <p:sldId id="291" r:id="rId13"/>
    <p:sldId id="294" r:id="rId14"/>
    <p:sldId id="258" r:id="rId15"/>
  </p:sldIdLst>
  <p:sldSz cx="9906000" cy="6858000" type="A4"/>
  <p:notesSz cx="6797675" cy="99266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337F9"/>
    <a:srgbClr val="333333"/>
    <a:srgbClr val="999999"/>
    <a:srgbClr val="A91F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08" d="100"/>
          <a:sy n="108" d="100"/>
        </p:scale>
        <p:origin x="1446" y="108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052176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3"/>
          <a:stretch/>
        </p:blipFill>
        <p:spPr>
          <a:xfrm>
            <a:off x="0" y="23055"/>
            <a:ext cx="9906000" cy="6811889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1432" y="6453336"/>
            <a:ext cx="921296" cy="287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96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사용자 지정 레이아웃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1432" y="6453336"/>
            <a:ext cx="921296" cy="287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09875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1432" y="6453336"/>
            <a:ext cx="921296" cy="287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56521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콘텐츠 2개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97590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756378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97632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9931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5" r:id="rId3"/>
    <p:sldLayoutId id="2147483651" r:id="rId4"/>
    <p:sldLayoutId id="2147483652" r:id="rId5"/>
    <p:sldLayoutId id="2147483653" r:id="rId6"/>
    <p:sldLayoutId id="2147483654" r:id="rId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8647" y="2248437"/>
            <a:ext cx="343395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모듈 관련 </a:t>
            </a:r>
            <a:endParaRPr lang="en-US" altLang="ko-KR" sz="4000" dirty="0">
              <a:solidFill>
                <a:schemeClr val="tx1">
                  <a:lumMod val="75000"/>
                  <a:lumOff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r>
              <a:rPr lang="ko-KR" altLang="en-US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관리자 가이드</a:t>
            </a:r>
            <a:endParaRPr lang="en-US" altLang="ko-KR" sz="4000" dirty="0">
              <a:solidFill>
                <a:schemeClr val="tx1">
                  <a:lumMod val="75000"/>
                  <a:lumOff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cxnSp>
        <p:nvCxnSpPr>
          <p:cNvPr id="6" name="직선 연결선 5"/>
          <p:cNvCxnSpPr/>
          <p:nvPr/>
        </p:nvCxnSpPr>
        <p:spPr>
          <a:xfrm>
            <a:off x="416496" y="2219963"/>
            <a:ext cx="0" cy="1296144"/>
          </a:xfrm>
          <a:prstGeom prst="line">
            <a:avLst/>
          </a:prstGeom>
          <a:ln w="762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16496" y="4149080"/>
            <a:ext cx="9829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2021.04.01</a:t>
            </a:r>
            <a:endParaRPr lang="ko-KR" altLang="en-US" sz="1200" b="1" dirty="0">
              <a:solidFill>
                <a:schemeClr val="bg1">
                  <a:lumMod val="50000"/>
                </a:scheme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6787877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17" t="6179" b="10012"/>
          <a:stretch/>
        </p:blipFill>
        <p:spPr>
          <a:xfrm>
            <a:off x="7761312" y="0"/>
            <a:ext cx="2144688" cy="1896670"/>
          </a:xfrm>
          <a:prstGeom prst="rect">
            <a:avLst/>
          </a:prstGeom>
        </p:spPr>
      </p:pic>
      <p:sp>
        <p:nvSpPr>
          <p:cNvPr id="4" name="직사각형 3"/>
          <p:cNvSpPr/>
          <p:nvPr/>
        </p:nvSpPr>
        <p:spPr>
          <a:xfrm>
            <a:off x="0" y="6597352"/>
            <a:ext cx="9906000" cy="260648"/>
          </a:xfrm>
          <a:prstGeom prst="rect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465714" y="514399"/>
            <a:ext cx="46233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2.3.2. 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모듈관리자 기능별 상세 </a:t>
            </a:r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- 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내보내기 및 가져오기</a:t>
            </a:r>
          </a:p>
        </p:txBody>
      </p:sp>
      <p:pic>
        <p:nvPicPr>
          <p:cNvPr id="21" name="그림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5178" y="6608189"/>
            <a:ext cx="776536" cy="242668"/>
          </a:xfrm>
          <a:prstGeom prst="rect">
            <a:avLst/>
          </a:prstGeom>
        </p:spPr>
      </p:pic>
      <p:sp>
        <p:nvSpPr>
          <p:cNvPr id="38" name="TextBox 37"/>
          <p:cNvSpPr txBox="1"/>
          <p:nvPr/>
        </p:nvSpPr>
        <p:spPr>
          <a:xfrm>
            <a:off x="347310" y="1100064"/>
            <a:ext cx="69819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b="1" dirty="0"/>
              <a:t>“</a:t>
            </a:r>
            <a:r>
              <a:rPr lang="ko-KR" altLang="en-US" sz="1000" b="1" dirty="0"/>
              <a:t>내보내기</a:t>
            </a:r>
            <a:r>
              <a:rPr lang="en-US" altLang="ko-KR" sz="1000" b="1" dirty="0"/>
              <a:t>” </a:t>
            </a:r>
            <a:r>
              <a:rPr lang="ko-KR" altLang="en-US" sz="1000" b="1" dirty="0"/>
              <a:t>버튼을 클릭하면 전체 모듈 데이터를 모듈 파일로 저장합니다</a:t>
            </a:r>
            <a:r>
              <a:rPr lang="en-US" altLang="ko-KR" sz="1000" b="1" dirty="0"/>
              <a:t>.</a:t>
            </a:r>
          </a:p>
          <a:p>
            <a:endParaRPr lang="en-US" altLang="ko-KR" sz="1000" b="1" dirty="0"/>
          </a:p>
          <a:p>
            <a:r>
              <a:rPr lang="en-US" altLang="ko-KR" sz="1000" b="1" dirty="0"/>
              <a:t>“</a:t>
            </a:r>
            <a:r>
              <a:rPr lang="ko-KR" altLang="en-US" sz="1000" b="1" dirty="0"/>
              <a:t>가져오기</a:t>
            </a:r>
            <a:r>
              <a:rPr lang="en-US" altLang="ko-KR" sz="1000" b="1" dirty="0"/>
              <a:t>” </a:t>
            </a:r>
            <a:r>
              <a:rPr lang="ko-KR" altLang="en-US" sz="1000" b="1" dirty="0"/>
              <a:t>버튼을 클릭하면 열기 팝업 화면이 표시됩니다</a:t>
            </a:r>
            <a:r>
              <a:rPr lang="en-US" altLang="ko-KR" sz="1000" b="1" dirty="0"/>
              <a:t>.</a:t>
            </a:r>
          </a:p>
          <a:p>
            <a:r>
              <a:rPr lang="ko-KR" altLang="en-US" sz="1000" b="1" dirty="0">
                <a:solidFill>
                  <a:srgbClr val="35302B"/>
                </a:solidFill>
              </a:rPr>
              <a:t> 모듈 파일을 선택하면 모듈 데이터를 시스템에 일괄 등록합니다</a:t>
            </a:r>
            <a:r>
              <a:rPr lang="en-US" altLang="ko-KR" sz="1000" b="1" dirty="0">
                <a:solidFill>
                  <a:srgbClr val="35302B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4337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1624" y="1402376"/>
            <a:ext cx="7588024" cy="278753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17" t="6179" b="10012"/>
          <a:stretch/>
        </p:blipFill>
        <p:spPr>
          <a:xfrm>
            <a:off x="7761312" y="0"/>
            <a:ext cx="2144688" cy="1896670"/>
          </a:xfrm>
          <a:prstGeom prst="rect">
            <a:avLst/>
          </a:prstGeom>
        </p:spPr>
      </p:pic>
      <p:sp>
        <p:nvSpPr>
          <p:cNvPr id="4" name="직사각형 3"/>
          <p:cNvSpPr/>
          <p:nvPr/>
        </p:nvSpPr>
        <p:spPr>
          <a:xfrm>
            <a:off x="0" y="6597352"/>
            <a:ext cx="9906000" cy="260648"/>
          </a:xfrm>
          <a:prstGeom prst="rect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465714" y="514399"/>
            <a:ext cx="35990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2.3.3. 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모듈관리자 기능별 상세 </a:t>
            </a:r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- 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모듈 목록</a:t>
            </a:r>
          </a:p>
        </p:txBody>
      </p:sp>
      <p:pic>
        <p:nvPicPr>
          <p:cNvPr id="21" name="그림 2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5178" y="6608189"/>
            <a:ext cx="776536" cy="24266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142259" y="1552255"/>
            <a:ext cx="364202" cy="235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>
                <a:solidFill>
                  <a:srgbClr val="FF0000"/>
                </a:solidFill>
              </a:rPr>
              <a:t>③</a:t>
            </a:r>
          </a:p>
        </p:txBody>
      </p:sp>
      <p:sp>
        <p:nvSpPr>
          <p:cNvPr id="10" name="직사각형 9"/>
          <p:cNvSpPr/>
          <p:nvPr/>
        </p:nvSpPr>
        <p:spPr>
          <a:xfrm>
            <a:off x="6321152" y="1386888"/>
            <a:ext cx="1618496" cy="214093"/>
          </a:xfrm>
          <a:prstGeom prst="rect">
            <a:avLst/>
          </a:prstGeom>
          <a:noFill/>
          <a:ln w="254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5962047" y="1299146"/>
            <a:ext cx="364202" cy="235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>
                <a:solidFill>
                  <a:srgbClr val="FF0000"/>
                </a:solidFill>
              </a:rPr>
              <a:t>①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83613" y="1299146"/>
            <a:ext cx="364202" cy="235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>
                <a:solidFill>
                  <a:srgbClr val="FF0000"/>
                </a:solidFill>
              </a:rPr>
              <a:t>②</a:t>
            </a:r>
          </a:p>
        </p:txBody>
      </p:sp>
      <p:sp>
        <p:nvSpPr>
          <p:cNvPr id="13" name="직사각형 12"/>
          <p:cNvSpPr/>
          <p:nvPr/>
        </p:nvSpPr>
        <p:spPr>
          <a:xfrm>
            <a:off x="560512" y="1585178"/>
            <a:ext cx="3385863" cy="2363795"/>
          </a:xfrm>
          <a:prstGeom prst="rect">
            <a:avLst/>
          </a:prstGeom>
          <a:noFill/>
          <a:ln w="254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347310" y="1100064"/>
            <a:ext cx="69819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b="1" dirty="0">
                <a:solidFill>
                  <a:srgbClr val="35302B"/>
                </a:solidFill>
              </a:rPr>
              <a:t>현재 시스템에 등록 되어 있는 모듈을 표시합니다</a:t>
            </a:r>
            <a:r>
              <a:rPr lang="en-US" altLang="ko-KR" sz="1000" b="1" dirty="0">
                <a:solidFill>
                  <a:srgbClr val="35302B"/>
                </a:solidFill>
              </a:rPr>
              <a:t>.</a:t>
            </a:r>
          </a:p>
        </p:txBody>
      </p:sp>
      <p:sp>
        <p:nvSpPr>
          <p:cNvPr id="16" name="직사각형 15"/>
          <p:cNvSpPr/>
          <p:nvPr/>
        </p:nvSpPr>
        <p:spPr>
          <a:xfrm>
            <a:off x="7422247" y="1585178"/>
            <a:ext cx="517402" cy="2363795"/>
          </a:xfrm>
          <a:prstGeom prst="rect">
            <a:avLst/>
          </a:prstGeom>
          <a:noFill/>
          <a:ln w="254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모서리가 둥근 직사각형 16"/>
          <p:cNvSpPr/>
          <p:nvPr/>
        </p:nvSpPr>
        <p:spPr>
          <a:xfrm>
            <a:off x="351624" y="4304107"/>
            <a:ext cx="7624182" cy="2008799"/>
          </a:xfrm>
          <a:prstGeom prst="roundRect">
            <a:avLst>
              <a:gd name="adj" fmla="val 3827"/>
            </a:avLst>
          </a:prstGeom>
          <a:solidFill>
            <a:sysClr val="window" lastClr="FFFFFF">
              <a:lumMod val="95000"/>
            </a:sysClr>
          </a:solidFill>
          <a:ln w="12700" cap="flat" cmpd="sng" algn="ctr">
            <a:solidFill>
              <a:sysClr val="window" lastClr="FFFFFF">
                <a:lumMod val="85000"/>
              </a:sysClr>
            </a:solidFill>
            <a:prstDash val="solid"/>
          </a:ln>
          <a:effectLst/>
        </p:spPr>
        <p:txBody>
          <a:bodyPr lIns="144000" tIns="576000"/>
          <a:lstStyle/>
          <a:p>
            <a:pPr latinLnBrk="0">
              <a:spcBef>
                <a:spcPts val="600"/>
              </a:spcBef>
            </a:pPr>
            <a:r>
              <a:rPr lang="en-US" altLang="ko-KR" sz="1000" b="1" dirty="0">
                <a:solidFill>
                  <a:srgbClr val="35302B"/>
                </a:solidFill>
              </a:rPr>
              <a:t>① </a:t>
            </a:r>
            <a:r>
              <a:rPr lang="ko-KR" altLang="en-US" sz="1000" b="1" dirty="0">
                <a:solidFill>
                  <a:srgbClr val="35302B"/>
                </a:solidFill>
              </a:rPr>
              <a:t>삭제확인 기본 값은 </a:t>
            </a:r>
            <a:r>
              <a:rPr lang="en-US" altLang="ko-KR" sz="1000" b="1" dirty="0">
                <a:solidFill>
                  <a:srgbClr val="35302B"/>
                </a:solidFill>
              </a:rPr>
              <a:t>no</a:t>
            </a:r>
            <a:r>
              <a:rPr lang="ko-KR" altLang="en-US" sz="1000" b="1" dirty="0">
                <a:solidFill>
                  <a:srgbClr val="35302B"/>
                </a:solidFill>
              </a:rPr>
              <a:t>이고 </a:t>
            </a:r>
            <a:r>
              <a:rPr lang="en-US" altLang="ko-KR" sz="1000" b="1" dirty="0">
                <a:solidFill>
                  <a:srgbClr val="35302B"/>
                </a:solidFill>
              </a:rPr>
              <a:t>yes</a:t>
            </a:r>
            <a:r>
              <a:rPr lang="ko-KR" altLang="en-US" sz="1000" b="1" dirty="0">
                <a:solidFill>
                  <a:srgbClr val="35302B"/>
                </a:solidFill>
              </a:rPr>
              <a:t>일 경우 시스템에서 삭제된 모듈을 표시합니다</a:t>
            </a:r>
            <a:r>
              <a:rPr lang="en-US" altLang="ko-KR" sz="1000" b="1" dirty="0">
                <a:solidFill>
                  <a:srgbClr val="35302B"/>
                </a:solidFill>
              </a:rPr>
              <a:t>.</a:t>
            </a:r>
            <a:r>
              <a:rPr lang="ko-KR" altLang="en-US" sz="1000" b="1" dirty="0">
                <a:solidFill>
                  <a:srgbClr val="35302B"/>
                </a:solidFill>
              </a:rPr>
              <a:t> </a:t>
            </a:r>
            <a:endParaRPr lang="en-US" altLang="ko-KR" sz="1000" b="1" dirty="0">
              <a:solidFill>
                <a:srgbClr val="35302B"/>
              </a:solidFill>
            </a:endParaRPr>
          </a:p>
          <a:p>
            <a:pPr latinLnBrk="0">
              <a:spcBef>
                <a:spcPts val="600"/>
              </a:spcBef>
            </a:pPr>
            <a:endParaRPr lang="en-US" altLang="ko-KR" sz="1000" b="1" dirty="0">
              <a:solidFill>
                <a:srgbClr val="35302B"/>
              </a:solidFill>
              <a:ea typeface="맑은 고딕" panose="020B0503020000020004" pitchFamily="50" charset="-127"/>
            </a:endParaRPr>
          </a:p>
          <a:p>
            <a:pPr latinLnBrk="0">
              <a:spcBef>
                <a:spcPts val="600"/>
              </a:spcBef>
            </a:pPr>
            <a:r>
              <a:rPr lang="en-US" altLang="ko-KR" sz="1000" b="1" dirty="0">
                <a:solidFill>
                  <a:srgbClr val="35302B"/>
                </a:solidFill>
              </a:rPr>
              <a:t>② </a:t>
            </a:r>
            <a:r>
              <a:rPr lang="ko-KR" altLang="en-US" sz="1000" b="1" dirty="0" err="1">
                <a:solidFill>
                  <a:srgbClr val="35302B"/>
                </a:solidFill>
              </a:rPr>
              <a:t>모듈명을</a:t>
            </a:r>
            <a:r>
              <a:rPr lang="ko-KR" altLang="en-US" sz="1000" b="1" dirty="0">
                <a:solidFill>
                  <a:srgbClr val="35302B"/>
                </a:solidFill>
              </a:rPr>
              <a:t> 클릭하면 모듈의 이력이 밑에 표시되고 이전 버전으로 복원도 가능합니다</a:t>
            </a:r>
            <a:r>
              <a:rPr lang="en-US" altLang="ko-KR" sz="1000" b="1" dirty="0">
                <a:solidFill>
                  <a:srgbClr val="35302B"/>
                </a:solidFill>
              </a:rPr>
              <a:t>.</a:t>
            </a:r>
          </a:p>
          <a:p>
            <a:pPr latinLnBrk="0">
              <a:spcBef>
                <a:spcPts val="600"/>
              </a:spcBef>
            </a:pPr>
            <a:r>
              <a:rPr lang="ko-KR" altLang="en-US" sz="1000" b="1" dirty="0" err="1">
                <a:solidFill>
                  <a:srgbClr val="35302B"/>
                </a:solidFill>
              </a:rPr>
              <a:t>모듈명을</a:t>
            </a:r>
            <a:r>
              <a:rPr lang="ko-KR" altLang="en-US" sz="1000" b="1" dirty="0">
                <a:solidFill>
                  <a:srgbClr val="35302B"/>
                </a:solidFill>
              </a:rPr>
              <a:t> 더블 클릭하면 해당하는 모듈의 상세 정보를 팝업으로 볼 수 있습니다</a:t>
            </a:r>
            <a:r>
              <a:rPr lang="en-US" altLang="ko-KR" sz="1000" b="1" dirty="0">
                <a:solidFill>
                  <a:srgbClr val="35302B"/>
                </a:solidFill>
              </a:rPr>
              <a:t>.</a:t>
            </a:r>
          </a:p>
          <a:p>
            <a:pPr latinLnBrk="0">
              <a:spcBef>
                <a:spcPts val="600"/>
              </a:spcBef>
            </a:pPr>
            <a:endParaRPr lang="en-US" altLang="ko-KR" sz="1000" b="1" dirty="0">
              <a:solidFill>
                <a:srgbClr val="35302B"/>
              </a:solidFill>
            </a:endParaRPr>
          </a:p>
          <a:p>
            <a:pPr latinLnBrk="0">
              <a:spcBef>
                <a:spcPts val="600"/>
              </a:spcBef>
            </a:pPr>
            <a:r>
              <a:rPr lang="en-US" altLang="ko-KR" sz="1000" b="1" dirty="0">
                <a:solidFill>
                  <a:srgbClr val="35302B"/>
                </a:solidFill>
              </a:rPr>
              <a:t>③ </a:t>
            </a:r>
            <a:r>
              <a:rPr lang="ko-KR" altLang="en-US" sz="1000" b="1" dirty="0">
                <a:solidFill>
                  <a:srgbClr val="35302B"/>
                </a:solidFill>
              </a:rPr>
              <a:t>보고서 이미지</a:t>
            </a:r>
            <a:r>
              <a:rPr lang="en-US" altLang="ko-KR" sz="1000" b="1" dirty="0">
                <a:solidFill>
                  <a:srgbClr val="35302B"/>
                </a:solidFill>
              </a:rPr>
              <a:t>(</a:t>
            </a:r>
            <a:r>
              <a:rPr lang="ko-KR" altLang="en-US" sz="1000" b="1" dirty="0">
                <a:solidFill>
                  <a:srgbClr val="35302B"/>
                </a:solidFill>
              </a:rPr>
              <a:t>⑥</a:t>
            </a:r>
            <a:r>
              <a:rPr lang="en-US" altLang="ko-KR" sz="1000" b="1" dirty="0">
                <a:solidFill>
                  <a:srgbClr val="35302B"/>
                </a:solidFill>
              </a:rPr>
              <a:t>)</a:t>
            </a:r>
            <a:r>
              <a:rPr lang="ko-KR" altLang="en-US" sz="1000" b="1" dirty="0">
                <a:solidFill>
                  <a:srgbClr val="35302B"/>
                </a:solidFill>
              </a:rPr>
              <a:t>를 클릭하면 해당 모듈을 사용하는 보고서 목록을 팝업으로 표시합니다</a:t>
            </a:r>
            <a:r>
              <a:rPr lang="en-US" altLang="ko-KR" sz="1000" b="1" dirty="0">
                <a:solidFill>
                  <a:srgbClr val="35302B"/>
                </a:solidFill>
              </a:rPr>
              <a:t>.</a:t>
            </a:r>
          </a:p>
          <a:p>
            <a:pPr latinLnBrk="0">
              <a:spcBef>
                <a:spcPts val="600"/>
              </a:spcBef>
            </a:pPr>
            <a:endParaRPr lang="en-US" altLang="ko-KR" sz="1000" b="1" dirty="0">
              <a:solidFill>
                <a:srgbClr val="35302B"/>
              </a:solidFill>
            </a:endParaRPr>
          </a:p>
          <a:p>
            <a:pPr latinLnBrk="0">
              <a:spcBef>
                <a:spcPts val="600"/>
              </a:spcBef>
            </a:pPr>
            <a:endParaRPr lang="en-US" altLang="ko-KR" sz="1000" b="1" dirty="0">
              <a:solidFill>
                <a:srgbClr val="35302B"/>
              </a:solidFill>
            </a:endParaRPr>
          </a:p>
          <a:p>
            <a:pPr latinLnBrk="0">
              <a:spcBef>
                <a:spcPts val="600"/>
              </a:spcBef>
            </a:pPr>
            <a:endParaRPr lang="en-US" altLang="ko-KR" sz="1000" b="1" dirty="0">
              <a:solidFill>
                <a:srgbClr val="35302B"/>
              </a:solidFill>
              <a:ea typeface="맑은 고딕" panose="020B0503020000020004" pitchFamily="50" charset="-127"/>
            </a:endParaRPr>
          </a:p>
        </p:txBody>
      </p:sp>
      <p:sp>
        <p:nvSpPr>
          <p:cNvPr id="18" name="모서리가 둥근 직사각형 167"/>
          <p:cNvSpPr>
            <a:spLocks noChangeArrowheads="1"/>
          </p:cNvSpPr>
          <p:nvPr/>
        </p:nvSpPr>
        <p:spPr bwMode="auto">
          <a:xfrm>
            <a:off x="575886" y="4437112"/>
            <a:ext cx="7107288" cy="312038"/>
          </a:xfrm>
          <a:prstGeom prst="roundRect">
            <a:avLst>
              <a:gd name="adj" fmla="val 22875"/>
            </a:avLst>
          </a:prstGeom>
          <a:gradFill flip="none" rotWithShape="1">
            <a:gsLst>
              <a:gs pos="0">
                <a:srgbClr val="6B6B6B">
                  <a:shade val="30000"/>
                  <a:satMod val="115000"/>
                </a:srgbClr>
              </a:gs>
              <a:gs pos="50000">
                <a:srgbClr val="6B6B6B">
                  <a:shade val="67500"/>
                  <a:satMod val="115000"/>
                </a:srgbClr>
              </a:gs>
              <a:gs pos="100000">
                <a:srgbClr val="6B6B6B">
                  <a:shade val="100000"/>
                  <a:satMod val="115000"/>
                </a:srgbClr>
              </a:gs>
            </a:gsLst>
            <a:lin ang="13500000" scaled="1"/>
            <a:tileRect/>
          </a:gradFill>
          <a:ln>
            <a:noFill/>
            <a:headEnd/>
            <a:tailEnd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none" lIns="72000" tIns="72000" rIns="72000" bIns="72000" anchor="ctr"/>
          <a:lstStyle/>
          <a:p>
            <a:pPr algn="ctr" fontAlgn="base">
              <a:lnSpc>
                <a:spcPct val="90000"/>
              </a:lnSpc>
              <a:spcBef>
                <a:spcPct val="50000"/>
              </a:spcBef>
              <a:spcAft>
                <a:spcPct val="10000"/>
              </a:spcAft>
              <a:buClr>
                <a:srgbClr val="00677A"/>
              </a:buClr>
            </a:pPr>
            <a:r>
              <a:rPr lang="ko-KR" altLang="en-US" sz="1100" b="1" dirty="0">
                <a:solidFill>
                  <a:srgbClr val="FFFF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모듈목록</a:t>
            </a:r>
          </a:p>
        </p:txBody>
      </p:sp>
    </p:spTree>
    <p:extLst>
      <p:ext uri="{BB962C8B-B14F-4D97-AF65-F5344CB8AC3E}">
        <p14:creationId xmlns:p14="http://schemas.microsoft.com/office/powerpoint/2010/main" val="23332896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17" t="6179" b="10012"/>
          <a:stretch/>
        </p:blipFill>
        <p:spPr>
          <a:xfrm>
            <a:off x="7761312" y="0"/>
            <a:ext cx="2144688" cy="1896670"/>
          </a:xfrm>
          <a:prstGeom prst="rect">
            <a:avLst/>
          </a:prstGeom>
        </p:spPr>
      </p:pic>
      <p:sp>
        <p:nvSpPr>
          <p:cNvPr id="4" name="직사각형 3"/>
          <p:cNvSpPr/>
          <p:nvPr/>
        </p:nvSpPr>
        <p:spPr>
          <a:xfrm>
            <a:off x="0" y="6597352"/>
            <a:ext cx="9906000" cy="260648"/>
          </a:xfrm>
          <a:prstGeom prst="rect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465714" y="514399"/>
            <a:ext cx="36631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2.3.4. 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모듈관리자 기능별 상세 </a:t>
            </a:r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- 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이력 복원</a:t>
            </a:r>
          </a:p>
        </p:txBody>
      </p:sp>
      <p:pic>
        <p:nvPicPr>
          <p:cNvPr id="21" name="그림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5178" y="6608189"/>
            <a:ext cx="776536" cy="242668"/>
          </a:xfrm>
          <a:prstGeom prst="rect">
            <a:avLst/>
          </a:prstGeom>
        </p:spPr>
      </p:pic>
      <p:sp>
        <p:nvSpPr>
          <p:cNvPr id="38" name="TextBox 37"/>
          <p:cNvSpPr txBox="1"/>
          <p:nvPr/>
        </p:nvSpPr>
        <p:spPr>
          <a:xfrm>
            <a:off x="347310" y="1100064"/>
            <a:ext cx="69819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atinLnBrk="0">
              <a:spcBef>
                <a:spcPts val="600"/>
              </a:spcBef>
            </a:pPr>
            <a:r>
              <a:rPr lang="ko-KR" altLang="en-US" sz="1000" b="1" dirty="0">
                <a:solidFill>
                  <a:srgbClr val="35302B"/>
                </a:solidFill>
              </a:rPr>
              <a:t>모듈 목록에서 클릭한 해당 모듈의 이력이 표시됩니다</a:t>
            </a:r>
            <a:r>
              <a:rPr lang="en-US" altLang="ko-KR" sz="1000" b="1" dirty="0">
                <a:solidFill>
                  <a:srgbClr val="35302B"/>
                </a:solidFill>
              </a:rPr>
              <a:t>.</a:t>
            </a: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7310" y="1624173"/>
            <a:ext cx="7558018" cy="2885789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7351512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17" t="6179" b="10012"/>
          <a:stretch/>
        </p:blipFill>
        <p:spPr>
          <a:xfrm>
            <a:off x="7761312" y="0"/>
            <a:ext cx="2144688" cy="1896670"/>
          </a:xfrm>
          <a:prstGeom prst="rect">
            <a:avLst/>
          </a:prstGeom>
        </p:spPr>
      </p:pic>
      <p:sp>
        <p:nvSpPr>
          <p:cNvPr id="4" name="직사각형 3"/>
          <p:cNvSpPr/>
          <p:nvPr/>
        </p:nvSpPr>
        <p:spPr>
          <a:xfrm>
            <a:off x="0" y="6597352"/>
            <a:ext cx="9906000" cy="260648"/>
          </a:xfrm>
          <a:prstGeom prst="rect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465714" y="514399"/>
            <a:ext cx="36631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2.3.4. 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모듈관리자 기능별 상세 </a:t>
            </a:r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- 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이력 복원</a:t>
            </a:r>
          </a:p>
        </p:txBody>
      </p:sp>
      <p:pic>
        <p:nvPicPr>
          <p:cNvPr id="21" name="그림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5178" y="6608189"/>
            <a:ext cx="776536" cy="242668"/>
          </a:xfrm>
          <a:prstGeom prst="rect">
            <a:avLst/>
          </a:prstGeom>
        </p:spPr>
      </p:pic>
      <p:sp>
        <p:nvSpPr>
          <p:cNvPr id="38" name="TextBox 37"/>
          <p:cNvSpPr txBox="1"/>
          <p:nvPr/>
        </p:nvSpPr>
        <p:spPr>
          <a:xfrm>
            <a:off x="347310" y="1100064"/>
            <a:ext cx="6981954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atinLnBrk="0">
              <a:spcBef>
                <a:spcPts val="600"/>
              </a:spcBef>
            </a:pPr>
            <a:r>
              <a:rPr lang="en-US" altLang="ko-KR" sz="1000" b="1" dirty="0">
                <a:solidFill>
                  <a:srgbClr val="35302B"/>
                </a:solidFill>
              </a:rPr>
              <a:t>&lt;</a:t>
            </a:r>
            <a:r>
              <a:rPr lang="ko-KR" altLang="en-US" sz="1000" b="1" dirty="0">
                <a:solidFill>
                  <a:srgbClr val="35302B"/>
                </a:solidFill>
              </a:rPr>
              <a:t>이력 복원 예시</a:t>
            </a:r>
            <a:r>
              <a:rPr lang="en-US" altLang="ko-KR" sz="1000" b="1" dirty="0">
                <a:solidFill>
                  <a:srgbClr val="35302B"/>
                </a:solidFill>
              </a:rPr>
              <a:t>&gt;</a:t>
            </a:r>
          </a:p>
          <a:p>
            <a:pPr latinLnBrk="0">
              <a:spcBef>
                <a:spcPts val="600"/>
              </a:spcBef>
            </a:pPr>
            <a:r>
              <a:rPr lang="en-US" altLang="ko-KR" sz="1000" b="1" dirty="0">
                <a:solidFill>
                  <a:srgbClr val="35302B"/>
                </a:solidFill>
              </a:rPr>
              <a:t>1) </a:t>
            </a:r>
            <a:r>
              <a:rPr lang="ko-KR" altLang="en-US" sz="1000" b="1" dirty="0">
                <a:solidFill>
                  <a:srgbClr val="35302B"/>
                </a:solidFill>
              </a:rPr>
              <a:t>이력 목록에서 복원 할 버전으로 복원 이미지 더블 클릭</a:t>
            </a:r>
            <a:endParaRPr lang="en-US" altLang="ko-KR" sz="1000" b="1" dirty="0">
              <a:solidFill>
                <a:srgbClr val="35302B"/>
              </a:solidFill>
            </a:endParaRPr>
          </a:p>
          <a:p>
            <a:r>
              <a:rPr lang="en-US" altLang="ko-KR" sz="1000" b="1" dirty="0">
                <a:solidFill>
                  <a:srgbClr val="35302B"/>
                </a:solidFill>
              </a:rPr>
              <a:t>2) </a:t>
            </a:r>
            <a:r>
              <a:rPr lang="ko-KR" altLang="en-US" sz="1000" b="1" dirty="0">
                <a:solidFill>
                  <a:srgbClr val="35302B"/>
                </a:solidFill>
              </a:rPr>
              <a:t>복원하기 </a:t>
            </a:r>
            <a:r>
              <a:rPr lang="ko-KR" altLang="en-US" sz="1000" b="1" dirty="0"/>
              <a:t>메시지가 표시됩니다</a:t>
            </a:r>
            <a:r>
              <a:rPr lang="en-US" altLang="ko-KR" sz="1000" b="1" dirty="0"/>
              <a:t>. “</a:t>
            </a:r>
            <a:r>
              <a:rPr lang="ko-KR" altLang="en-US" sz="1000" b="1" dirty="0"/>
              <a:t>예</a:t>
            </a:r>
            <a:r>
              <a:rPr lang="en-US" altLang="ko-KR" sz="1000" b="1" dirty="0"/>
              <a:t>”</a:t>
            </a:r>
            <a:r>
              <a:rPr lang="ko-KR" altLang="en-US" sz="1000" b="1" dirty="0"/>
              <a:t>버튼을 클릭하면 해당 버전으로 모듈이 복원됩니다</a:t>
            </a:r>
            <a:r>
              <a:rPr lang="en-US" altLang="ko-KR" sz="1000" b="1" dirty="0"/>
              <a:t>.</a:t>
            </a:r>
          </a:p>
        </p:txBody>
      </p:sp>
      <p:pic>
        <p:nvPicPr>
          <p:cNvPr id="10" name="그림 9"/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347310" y="2488882"/>
            <a:ext cx="3708000" cy="3708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0080" y="1753342"/>
            <a:ext cx="7478289" cy="68422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1" name="직사각형 10"/>
          <p:cNvSpPr/>
          <p:nvPr/>
        </p:nvSpPr>
        <p:spPr>
          <a:xfrm>
            <a:off x="7113240" y="2203629"/>
            <a:ext cx="720080" cy="233933"/>
          </a:xfrm>
          <a:prstGeom prst="rect">
            <a:avLst/>
          </a:prstGeom>
          <a:noFill/>
          <a:ln w="254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8" name="그림 7"/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4120370" y="2488882"/>
            <a:ext cx="3708000" cy="3708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4" name="TextBox 13"/>
          <p:cNvSpPr txBox="1"/>
          <p:nvPr/>
        </p:nvSpPr>
        <p:spPr>
          <a:xfrm>
            <a:off x="1806430" y="6247240"/>
            <a:ext cx="78926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atinLnBrk="0">
              <a:spcBef>
                <a:spcPts val="600"/>
              </a:spcBef>
            </a:pPr>
            <a:r>
              <a:rPr lang="en-US" altLang="ko-KR" sz="800" b="1" dirty="0">
                <a:solidFill>
                  <a:srgbClr val="35302B"/>
                </a:solidFill>
              </a:rPr>
              <a:t>&lt;</a:t>
            </a:r>
            <a:r>
              <a:rPr lang="ko-KR" altLang="en-US" sz="800" b="1" dirty="0">
                <a:solidFill>
                  <a:srgbClr val="35302B"/>
                </a:solidFill>
              </a:rPr>
              <a:t>복원 전</a:t>
            </a:r>
            <a:r>
              <a:rPr lang="en-US" altLang="ko-KR" sz="800" b="1" dirty="0">
                <a:solidFill>
                  <a:srgbClr val="35302B"/>
                </a:solidFill>
              </a:rPr>
              <a:t>&gt;</a:t>
            </a:r>
            <a:endParaRPr lang="en-US" altLang="ko-KR" sz="8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5638287" y="6252565"/>
            <a:ext cx="78926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atinLnBrk="0">
              <a:spcBef>
                <a:spcPts val="600"/>
              </a:spcBef>
            </a:pPr>
            <a:r>
              <a:rPr lang="en-US" altLang="ko-KR" sz="800" b="1" dirty="0">
                <a:solidFill>
                  <a:srgbClr val="35302B"/>
                </a:solidFill>
              </a:rPr>
              <a:t>&lt;</a:t>
            </a:r>
            <a:r>
              <a:rPr lang="ko-KR" altLang="en-US" sz="800" b="1" dirty="0">
                <a:solidFill>
                  <a:srgbClr val="35302B"/>
                </a:solidFill>
              </a:rPr>
              <a:t>복원 후</a:t>
            </a:r>
            <a:r>
              <a:rPr lang="en-US" altLang="ko-KR" sz="800" b="1" dirty="0">
                <a:solidFill>
                  <a:srgbClr val="35302B"/>
                </a:solidFill>
              </a:rPr>
              <a:t>&gt;</a:t>
            </a:r>
            <a:endParaRPr lang="en-US" altLang="ko-KR" sz="800" b="1" dirty="0"/>
          </a:p>
        </p:txBody>
      </p:sp>
      <p:sp>
        <p:nvSpPr>
          <p:cNvPr id="16" name="직사각형 15"/>
          <p:cNvSpPr/>
          <p:nvPr/>
        </p:nvSpPr>
        <p:spPr>
          <a:xfrm>
            <a:off x="4304928" y="5381925"/>
            <a:ext cx="3473802" cy="576064"/>
          </a:xfrm>
          <a:prstGeom prst="rect">
            <a:avLst/>
          </a:prstGeom>
          <a:noFill/>
          <a:ln w="254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301270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148646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17" t="6179" b="10012"/>
          <a:stretch/>
        </p:blipFill>
        <p:spPr>
          <a:xfrm>
            <a:off x="7761312" y="0"/>
            <a:ext cx="2144688" cy="189667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65714" y="514399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목차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BCB339E-D9F7-4B16-95F4-EEB5A823B5CB}"/>
              </a:ext>
            </a:extLst>
          </p:cNvPr>
          <p:cNvSpPr txBox="1"/>
          <p:nvPr/>
        </p:nvSpPr>
        <p:spPr>
          <a:xfrm>
            <a:off x="1784648" y="1268760"/>
            <a:ext cx="3887603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2000" b="1" dirty="0">
                <a:latin typeface="+mj-ea"/>
                <a:ea typeface="+mj-ea"/>
              </a:rPr>
              <a:t>1. </a:t>
            </a:r>
            <a:r>
              <a:rPr lang="ko-KR" altLang="en-US" sz="2000" b="1" dirty="0">
                <a:latin typeface="+mj-ea"/>
                <a:ea typeface="+mj-ea"/>
              </a:rPr>
              <a:t>모듈범주관리 </a:t>
            </a:r>
            <a:endParaRPr lang="en-US" altLang="ko-KR" sz="2000" b="1" dirty="0"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en-US" altLang="ko-KR" sz="2000" b="1" dirty="0">
                <a:latin typeface="+mj-ea"/>
                <a:ea typeface="+mj-ea"/>
              </a:rPr>
              <a:t>  1.1. </a:t>
            </a:r>
            <a:r>
              <a:rPr lang="ko-KR" altLang="en-US" sz="2000" b="1" dirty="0">
                <a:latin typeface="+mj-ea"/>
                <a:ea typeface="+mj-ea"/>
              </a:rPr>
              <a:t>개요</a:t>
            </a:r>
            <a:endParaRPr lang="en-US" altLang="ko-KR" sz="2000" b="1" dirty="0"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en-US" altLang="ko-KR" sz="2000" b="1" dirty="0">
                <a:latin typeface="+mj-ea"/>
                <a:ea typeface="+mj-ea"/>
              </a:rPr>
              <a:t>  1.2. </a:t>
            </a:r>
            <a:r>
              <a:rPr lang="ko-KR" altLang="en-US" sz="2000" b="1" dirty="0">
                <a:latin typeface="+mj-ea"/>
                <a:ea typeface="+mj-ea"/>
              </a:rPr>
              <a:t>모듈범주관리 화면 구성</a:t>
            </a:r>
            <a:endParaRPr lang="en-US" altLang="ko-KR" sz="2000" b="1" dirty="0"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en-US" altLang="ko-KR" sz="2000" b="1" dirty="0">
                <a:latin typeface="+mj-ea"/>
                <a:ea typeface="+mj-ea"/>
              </a:rPr>
              <a:t>  1.3. </a:t>
            </a:r>
            <a:r>
              <a:rPr lang="ko-KR" altLang="en-US" sz="2000" b="1" dirty="0">
                <a:latin typeface="+mj-ea"/>
                <a:ea typeface="+mj-ea"/>
              </a:rPr>
              <a:t>모듈범주관리 기능별 상세</a:t>
            </a:r>
            <a:endParaRPr lang="en-US" altLang="ko-KR" sz="2000" b="1" dirty="0"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endParaRPr lang="en-US" altLang="ko-KR" sz="2000" b="1" dirty="0"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en-US" altLang="ko-KR" sz="2000" b="1" dirty="0">
                <a:latin typeface="+mj-ea"/>
                <a:ea typeface="+mj-ea"/>
              </a:rPr>
              <a:t>2. </a:t>
            </a:r>
            <a:r>
              <a:rPr lang="ko-KR" altLang="en-US" sz="2000" b="1" dirty="0">
                <a:latin typeface="+mj-ea"/>
                <a:ea typeface="+mj-ea"/>
              </a:rPr>
              <a:t>모듈관리자</a:t>
            </a:r>
            <a:endParaRPr lang="en-US" altLang="ko-KR" sz="2000" b="1" dirty="0"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en-US" altLang="ko-KR" sz="2000" b="1" dirty="0">
                <a:latin typeface="+mj-ea"/>
                <a:ea typeface="+mj-ea"/>
              </a:rPr>
              <a:t>  2.1. </a:t>
            </a:r>
            <a:r>
              <a:rPr lang="ko-KR" altLang="en-US" sz="2000" b="1" dirty="0">
                <a:latin typeface="+mj-ea"/>
                <a:ea typeface="+mj-ea"/>
              </a:rPr>
              <a:t>개요</a:t>
            </a:r>
            <a:endParaRPr lang="en-US" altLang="ko-KR" sz="2000" b="1" dirty="0"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en-US" altLang="ko-KR" sz="2000" b="1" dirty="0">
                <a:latin typeface="+mj-ea"/>
                <a:ea typeface="+mj-ea"/>
              </a:rPr>
              <a:t>  2.2. </a:t>
            </a:r>
            <a:r>
              <a:rPr lang="ko-KR" altLang="en-US" sz="2000" b="1" dirty="0">
                <a:latin typeface="+mj-ea"/>
                <a:ea typeface="+mj-ea"/>
              </a:rPr>
              <a:t>모듈관리자 화면 구성</a:t>
            </a:r>
            <a:endParaRPr lang="en-US" altLang="ko-KR" sz="2000" b="1" dirty="0"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en-US" altLang="ko-KR" sz="2000" b="1" dirty="0">
                <a:latin typeface="+mj-ea"/>
                <a:ea typeface="+mj-ea"/>
              </a:rPr>
              <a:t>  2.3. </a:t>
            </a:r>
            <a:r>
              <a:rPr lang="ko-KR" altLang="en-US" sz="2000" b="1" dirty="0">
                <a:latin typeface="+mj-ea"/>
                <a:ea typeface="+mj-ea"/>
              </a:rPr>
              <a:t>모듈관리자 기능별 상세</a:t>
            </a:r>
            <a:endParaRPr lang="en-US" altLang="ko-KR" sz="20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2929121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17" t="6179" b="10012"/>
          <a:stretch/>
        </p:blipFill>
        <p:spPr>
          <a:xfrm>
            <a:off x="7761312" y="0"/>
            <a:ext cx="2144688" cy="1896670"/>
          </a:xfrm>
          <a:prstGeom prst="rect">
            <a:avLst/>
          </a:prstGeom>
        </p:spPr>
      </p:pic>
      <p:sp>
        <p:nvSpPr>
          <p:cNvPr id="4" name="직사각형 3"/>
          <p:cNvSpPr/>
          <p:nvPr/>
        </p:nvSpPr>
        <p:spPr>
          <a:xfrm>
            <a:off x="0" y="6597352"/>
            <a:ext cx="9906000" cy="260648"/>
          </a:xfrm>
          <a:prstGeom prst="rect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465714" y="514399"/>
            <a:ext cx="20473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1.1. 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모듈범주관리 개요</a:t>
            </a:r>
          </a:p>
        </p:txBody>
      </p:sp>
      <p:pic>
        <p:nvPicPr>
          <p:cNvPr id="21" name="그림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5178" y="6608189"/>
            <a:ext cx="776536" cy="242668"/>
          </a:xfrm>
          <a:prstGeom prst="rect">
            <a:avLst/>
          </a:prstGeom>
        </p:spPr>
      </p:pic>
      <p:sp>
        <p:nvSpPr>
          <p:cNvPr id="38" name="TextBox 37"/>
          <p:cNvSpPr txBox="1"/>
          <p:nvPr/>
        </p:nvSpPr>
        <p:spPr>
          <a:xfrm>
            <a:off x="347310" y="1100064"/>
            <a:ext cx="575830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b="1" dirty="0"/>
              <a:t>모듈 범주를 관리하는 화면입니다</a:t>
            </a:r>
            <a:r>
              <a:rPr lang="en-US" altLang="ko-KR" sz="1000" b="1" dirty="0"/>
              <a:t>.</a:t>
            </a:r>
          </a:p>
          <a:p>
            <a:r>
              <a:rPr lang="ko-KR" altLang="en-US" sz="1000" b="1" dirty="0"/>
              <a:t>모듈에 범주를 설정하면 가상 경로를 설정하고 사용자 권한 관리를 효율적으로 할 수 있습니다</a:t>
            </a:r>
            <a:r>
              <a:rPr lang="en-US" altLang="ko-KR" sz="1000" b="1" dirty="0"/>
              <a:t>.</a:t>
            </a:r>
          </a:p>
          <a:p>
            <a:r>
              <a:rPr lang="ko-KR" altLang="en-US" sz="1000" b="1" dirty="0"/>
              <a:t>범주를 지정하면 모듈 </a:t>
            </a:r>
            <a:r>
              <a:rPr lang="en-US" altLang="ko-KR" sz="1000" b="1" dirty="0"/>
              <a:t>CATEGORY </a:t>
            </a:r>
            <a:r>
              <a:rPr lang="ko-KR" altLang="en-US" sz="1000" b="1" dirty="0"/>
              <a:t>탭에서 모듈을 조회할 수 있습니다</a:t>
            </a:r>
            <a:r>
              <a:rPr lang="en-US" altLang="ko-KR" sz="1000" b="1" dirty="0"/>
              <a:t>.</a:t>
            </a:r>
            <a:endParaRPr lang="en-US" sz="1000" b="1" dirty="0"/>
          </a:p>
        </p:txBody>
      </p:sp>
      <p:sp>
        <p:nvSpPr>
          <p:cNvPr id="39" name="모서리가 둥근 직사각형 38"/>
          <p:cNvSpPr/>
          <p:nvPr/>
        </p:nvSpPr>
        <p:spPr>
          <a:xfrm>
            <a:off x="696768" y="1925893"/>
            <a:ext cx="5470678" cy="3789123"/>
          </a:xfrm>
          <a:prstGeom prst="roundRect">
            <a:avLst>
              <a:gd name="adj" fmla="val 3827"/>
            </a:avLst>
          </a:prstGeom>
          <a:solidFill>
            <a:sysClr val="window" lastClr="FFFFFF">
              <a:lumMod val="95000"/>
            </a:sysClr>
          </a:solidFill>
          <a:ln w="12700" cap="flat" cmpd="sng" algn="ctr">
            <a:solidFill>
              <a:sysClr val="window" lastClr="FFFFFF">
                <a:lumMod val="85000"/>
              </a:sysClr>
            </a:solidFill>
            <a:prstDash val="solid"/>
          </a:ln>
          <a:effectLst/>
        </p:spPr>
        <p:txBody>
          <a:bodyPr lIns="144000" tIns="576000"/>
          <a:lstStyle/>
          <a:p>
            <a:pPr latinLnBrk="0">
              <a:spcBef>
                <a:spcPts val="600"/>
              </a:spcBef>
              <a:buFont typeface="Arial" pitchFamily="34" charset="0"/>
              <a:buChar char="•"/>
            </a:pPr>
            <a:endParaRPr lang="en-US" altLang="ko-KR" sz="1000" dirty="0">
              <a:solidFill>
                <a:srgbClr val="35302B"/>
              </a:solidFill>
              <a:ea typeface="맑은 고딕" panose="020B0503020000020004" pitchFamily="50" charset="-127"/>
            </a:endParaRPr>
          </a:p>
          <a:p>
            <a:pPr latinLnBrk="0">
              <a:spcBef>
                <a:spcPts val="600"/>
              </a:spcBef>
            </a:pPr>
            <a:endParaRPr lang="en-US" altLang="ko-KR" sz="1050" dirty="0">
              <a:solidFill>
                <a:srgbClr val="35302B"/>
              </a:solidFill>
              <a:ea typeface="맑은 고딕" panose="020B0503020000020004" pitchFamily="50" charset="-127"/>
            </a:endParaRPr>
          </a:p>
          <a:p>
            <a:pPr lvl="0" latinLnBrk="0">
              <a:spcBef>
                <a:spcPts val="600"/>
              </a:spcBef>
              <a:buFont typeface="Arial" pitchFamily="34" charset="0"/>
              <a:buChar char="•"/>
            </a:pPr>
            <a:r>
              <a:rPr lang="ko-KR" altLang="en-US" sz="1100" b="1" dirty="0">
                <a:solidFill>
                  <a:srgbClr val="35302B"/>
                </a:solidFill>
                <a:ea typeface="맑은 고딕" panose="020B0503020000020004" pitchFamily="50" charset="-127"/>
              </a:rPr>
              <a:t> 모듈 및 모듈 범주에 대한 권한</a:t>
            </a:r>
            <a:r>
              <a:rPr lang="en-US" altLang="ko-KR" sz="1100" b="1" dirty="0">
                <a:solidFill>
                  <a:srgbClr val="35302B"/>
                </a:solidFill>
                <a:ea typeface="맑은 고딕" panose="020B0503020000020004" pitchFamily="50" charset="-127"/>
              </a:rPr>
              <a:t>(</a:t>
            </a:r>
            <a:r>
              <a:rPr lang="ko-KR" altLang="en-US" sz="1100" b="1" dirty="0">
                <a:solidFill>
                  <a:srgbClr val="35302B"/>
                </a:solidFill>
                <a:ea typeface="맑은 고딕" panose="020B0503020000020004" pitchFamily="50" charset="-127"/>
              </a:rPr>
              <a:t>읽기</a:t>
            </a:r>
            <a:r>
              <a:rPr lang="en-US" altLang="ko-KR" sz="1100" b="1" dirty="0">
                <a:solidFill>
                  <a:srgbClr val="35302B"/>
                </a:solidFill>
                <a:ea typeface="맑은 고딕" panose="020B0503020000020004" pitchFamily="50" charset="-127"/>
              </a:rPr>
              <a:t>,</a:t>
            </a:r>
            <a:r>
              <a:rPr lang="ko-KR" altLang="en-US" sz="1100" b="1" dirty="0">
                <a:solidFill>
                  <a:srgbClr val="35302B"/>
                </a:solidFill>
                <a:ea typeface="맑은 고딕" panose="020B0503020000020004" pitchFamily="50" charset="-127"/>
              </a:rPr>
              <a:t>쓰기</a:t>
            </a:r>
            <a:r>
              <a:rPr lang="en-US" altLang="ko-KR" sz="1100" b="1" dirty="0">
                <a:solidFill>
                  <a:srgbClr val="35302B"/>
                </a:solidFill>
                <a:ea typeface="맑은 고딕" panose="020B0503020000020004" pitchFamily="50" charset="-127"/>
              </a:rPr>
              <a:t>,</a:t>
            </a:r>
            <a:r>
              <a:rPr lang="ko-KR" altLang="en-US" sz="1100" b="1" dirty="0">
                <a:solidFill>
                  <a:srgbClr val="35302B"/>
                </a:solidFill>
                <a:ea typeface="맑은 고딕" panose="020B0503020000020004" pitchFamily="50" charset="-127"/>
              </a:rPr>
              <a:t>생성</a:t>
            </a:r>
            <a:r>
              <a:rPr lang="en-US" altLang="ko-KR" sz="1100" b="1" dirty="0">
                <a:solidFill>
                  <a:srgbClr val="35302B"/>
                </a:solidFill>
                <a:ea typeface="맑은 고딕" panose="020B0503020000020004" pitchFamily="50" charset="-127"/>
              </a:rPr>
              <a:t>)</a:t>
            </a:r>
            <a:r>
              <a:rPr lang="ko-KR" altLang="en-US" sz="1100" b="1" dirty="0">
                <a:solidFill>
                  <a:srgbClr val="35302B"/>
                </a:solidFill>
                <a:ea typeface="맑은 고딕" panose="020B0503020000020004" pitchFamily="50" charset="-127"/>
              </a:rPr>
              <a:t> 부여</a:t>
            </a:r>
            <a:r>
              <a:rPr lang="en-US" altLang="ko-KR" sz="1100" b="1" dirty="0">
                <a:solidFill>
                  <a:srgbClr val="35302B"/>
                </a:solidFill>
                <a:ea typeface="맑은 고딕" panose="020B0503020000020004" pitchFamily="50" charset="-127"/>
              </a:rPr>
              <a:t>/</a:t>
            </a:r>
            <a:r>
              <a:rPr lang="ko-KR" altLang="en-US" sz="1100" b="1" dirty="0">
                <a:solidFill>
                  <a:srgbClr val="35302B"/>
                </a:solidFill>
                <a:ea typeface="맑은 고딕" panose="020B0503020000020004" pitchFamily="50" charset="-127"/>
              </a:rPr>
              <a:t>회수 기능</a:t>
            </a:r>
            <a:endParaRPr lang="en-US" altLang="ko-KR" sz="1100" b="1" dirty="0">
              <a:solidFill>
                <a:srgbClr val="35302B"/>
              </a:solidFill>
              <a:ea typeface="맑은 고딕" panose="020B0503020000020004" pitchFamily="50" charset="-127"/>
            </a:endParaRPr>
          </a:p>
          <a:p>
            <a:pPr lvl="0" latinLnBrk="0">
              <a:spcBef>
                <a:spcPts val="600"/>
              </a:spcBef>
              <a:buFont typeface="Arial" pitchFamily="34" charset="0"/>
              <a:buChar char="•"/>
            </a:pPr>
            <a:endParaRPr lang="en-US" altLang="ko-KR" sz="1050" dirty="0">
              <a:solidFill>
                <a:srgbClr val="35302B"/>
              </a:solidFill>
              <a:ea typeface="맑은 고딕" panose="020B0503020000020004" pitchFamily="50" charset="-127"/>
            </a:endParaRPr>
          </a:p>
          <a:p>
            <a:pPr lvl="0" latinLnBrk="0">
              <a:spcBef>
                <a:spcPts val="600"/>
              </a:spcBef>
              <a:buFont typeface="Arial" pitchFamily="34" charset="0"/>
              <a:buChar char="•"/>
            </a:pPr>
            <a:r>
              <a:rPr lang="en-US" altLang="ko-KR" sz="1100" b="1" dirty="0">
                <a:solidFill>
                  <a:srgbClr val="35302B"/>
                </a:solidFill>
                <a:ea typeface="맑은 고딕" panose="020B0503020000020004" pitchFamily="50" charset="-127"/>
              </a:rPr>
              <a:t> </a:t>
            </a:r>
            <a:r>
              <a:rPr lang="ko-KR" altLang="en-US" sz="1100" b="1" dirty="0">
                <a:solidFill>
                  <a:srgbClr val="35302B"/>
                </a:solidFill>
                <a:ea typeface="맑은 고딕" panose="020B0503020000020004" pitchFamily="50" charset="-127"/>
              </a:rPr>
              <a:t>카테고리에 모듈 등록 및 이동 기능</a:t>
            </a:r>
            <a:endParaRPr lang="en-US" altLang="ko-KR" sz="1100" b="1" dirty="0">
              <a:solidFill>
                <a:srgbClr val="35302B"/>
              </a:solidFill>
              <a:ea typeface="맑은 고딕" panose="020B0503020000020004" pitchFamily="50" charset="-127"/>
            </a:endParaRPr>
          </a:p>
          <a:p>
            <a:pPr latinLnBrk="0">
              <a:spcBef>
                <a:spcPts val="600"/>
              </a:spcBef>
            </a:pPr>
            <a:endParaRPr lang="en-US" altLang="ko-KR" sz="1000" dirty="0">
              <a:solidFill>
                <a:srgbClr val="35302B"/>
              </a:solidFill>
              <a:ea typeface="맑은 고딕" panose="020B0503020000020004" pitchFamily="50" charset="-127"/>
            </a:endParaRPr>
          </a:p>
          <a:p>
            <a:pPr latinLnBrk="0">
              <a:spcBef>
                <a:spcPts val="600"/>
              </a:spcBef>
            </a:pPr>
            <a:r>
              <a:rPr lang="en-US" altLang="ko-KR" sz="1000" dirty="0">
                <a:solidFill>
                  <a:srgbClr val="35302B"/>
                </a:solidFill>
                <a:ea typeface="맑은 고딕" panose="020B0503020000020004" pitchFamily="50" charset="-127"/>
              </a:rPr>
              <a:t> </a:t>
            </a:r>
          </a:p>
          <a:p>
            <a:pPr latinLnBrk="0">
              <a:spcBef>
                <a:spcPts val="600"/>
              </a:spcBef>
            </a:pPr>
            <a:r>
              <a:rPr lang="en-US" altLang="ko-KR" sz="1000" dirty="0">
                <a:solidFill>
                  <a:srgbClr val="35302B"/>
                </a:solidFill>
                <a:ea typeface="맑은 고딕" panose="020B0503020000020004" pitchFamily="50" charset="-127"/>
              </a:rPr>
              <a:t> </a:t>
            </a:r>
          </a:p>
        </p:txBody>
      </p:sp>
      <p:sp>
        <p:nvSpPr>
          <p:cNvPr id="40" name="모서리가 둥근 직사각형 167"/>
          <p:cNvSpPr>
            <a:spLocks noChangeArrowheads="1"/>
          </p:cNvSpPr>
          <p:nvPr/>
        </p:nvSpPr>
        <p:spPr bwMode="auto">
          <a:xfrm>
            <a:off x="882173" y="2014793"/>
            <a:ext cx="5070959" cy="466472"/>
          </a:xfrm>
          <a:prstGeom prst="roundRect">
            <a:avLst>
              <a:gd name="adj" fmla="val 22875"/>
            </a:avLst>
          </a:prstGeom>
          <a:gradFill flip="none" rotWithShape="1">
            <a:gsLst>
              <a:gs pos="0">
                <a:srgbClr val="6B6B6B">
                  <a:shade val="30000"/>
                  <a:satMod val="115000"/>
                </a:srgbClr>
              </a:gs>
              <a:gs pos="50000">
                <a:srgbClr val="6B6B6B">
                  <a:shade val="67500"/>
                  <a:satMod val="115000"/>
                </a:srgbClr>
              </a:gs>
              <a:gs pos="100000">
                <a:srgbClr val="6B6B6B">
                  <a:shade val="100000"/>
                  <a:satMod val="115000"/>
                </a:srgbClr>
              </a:gs>
            </a:gsLst>
            <a:lin ang="13500000" scaled="1"/>
            <a:tileRect/>
          </a:gradFill>
          <a:ln>
            <a:noFill/>
            <a:headEnd/>
            <a:tailEnd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none" lIns="72000" tIns="72000" rIns="72000" bIns="72000" anchor="ctr"/>
          <a:lstStyle/>
          <a:p>
            <a:pPr algn="ctr" fontAlgn="base">
              <a:lnSpc>
                <a:spcPct val="90000"/>
              </a:lnSpc>
              <a:spcBef>
                <a:spcPct val="50000"/>
              </a:spcBef>
              <a:spcAft>
                <a:spcPct val="10000"/>
              </a:spcAft>
              <a:buClr>
                <a:srgbClr val="00677A"/>
              </a:buClr>
            </a:pPr>
            <a:r>
              <a:rPr lang="ko-KR" altLang="en-US" sz="1100" b="1" dirty="0">
                <a:solidFill>
                  <a:srgbClr val="FFFF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모듈범주관리 주요 기능</a:t>
            </a:r>
          </a:p>
        </p:txBody>
      </p:sp>
    </p:spTree>
    <p:extLst>
      <p:ext uri="{BB962C8B-B14F-4D97-AF65-F5344CB8AC3E}">
        <p14:creationId xmlns:p14="http://schemas.microsoft.com/office/powerpoint/2010/main" val="10760964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17" t="6179" b="10012"/>
          <a:stretch/>
        </p:blipFill>
        <p:spPr>
          <a:xfrm>
            <a:off x="7761312" y="0"/>
            <a:ext cx="2144688" cy="1896670"/>
          </a:xfrm>
          <a:prstGeom prst="rect">
            <a:avLst/>
          </a:prstGeom>
        </p:spPr>
      </p:pic>
      <p:sp>
        <p:nvSpPr>
          <p:cNvPr id="4" name="직사각형 3"/>
          <p:cNvSpPr/>
          <p:nvPr/>
        </p:nvSpPr>
        <p:spPr>
          <a:xfrm>
            <a:off x="0" y="6597352"/>
            <a:ext cx="9906000" cy="260648"/>
          </a:xfrm>
          <a:prstGeom prst="rect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465714" y="514399"/>
            <a:ext cx="24689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1.2. 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모듈범주관리 화면 구성</a:t>
            </a:r>
          </a:p>
        </p:txBody>
      </p:sp>
      <p:pic>
        <p:nvPicPr>
          <p:cNvPr id="21" name="그림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5178" y="6608189"/>
            <a:ext cx="776536" cy="242668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7310" y="1160845"/>
            <a:ext cx="7624183" cy="146977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직사각형 9"/>
          <p:cNvSpPr/>
          <p:nvPr/>
        </p:nvSpPr>
        <p:spPr>
          <a:xfrm>
            <a:off x="347310" y="1636115"/>
            <a:ext cx="1365330" cy="977089"/>
          </a:xfrm>
          <a:prstGeom prst="rect">
            <a:avLst/>
          </a:prstGeom>
          <a:noFill/>
          <a:ln w="254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5464512" y="1458657"/>
            <a:ext cx="407174" cy="168749"/>
          </a:xfrm>
          <a:prstGeom prst="rect">
            <a:avLst/>
          </a:prstGeom>
          <a:noFill/>
          <a:ln w="254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TextBox 31"/>
          <p:cNvSpPr txBox="1"/>
          <p:nvPr/>
        </p:nvSpPr>
        <p:spPr>
          <a:xfrm>
            <a:off x="5728489" y="1168914"/>
            <a:ext cx="364202" cy="235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>
                <a:solidFill>
                  <a:srgbClr val="FF0000"/>
                </a:solidFill>
              </a:rPr>
              <a:t>②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163925" y="1175549"/>
            <a:ext cx="364202" cy="235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>
                <a:solidFill>
                  <a:srgbClr val="FF0000"/>
                </a:solidFill>
              </a:rPr>
              <a:t>③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147514" y="1176958"/>
            <a:ext cx="364202" cy="235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>
                <a:solidFill>
                  <a:srgbClr val="FF0000"/>
                </a:solidFill>
              </a:rPr>
              <a:t>①</a:t>
            </a:r>
          </a:p>
        </p:txBody>
      </p:sp>
      <p:sp>
        <p:nvSpPr>
          <p:cNvPr id="52" name="직사각형 51"/>
          <p:cNvSpPr/>
          <p:nvPr/>
        </p:nvSpPr>
        <p:spPr>
          <a:xfrm>
            <a:off x="1712639" y="1636115"/>
            <a:ext cx="6258853" cy="977089"/>
          </a:xfrm>
          <a:prstGeom prst="rect">
            <a:avLst/>
          </a:prstGeom>
          <a:noFill/>
          <a:ln w="254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3" name="모서리가 둥근 직사각형 52"/>
          <p:cNvSpPr/>
          <p:nvPr/>
        </p:nvSpPr>
        <p:spPr>
          <a:xfrm>
            <a:off x="351624" y="2898381"/>
            <a:ext cx="7624182" cy="3266923"/>
          </a:xfrm>
          <a:prstGeom prst="roundRect">
            <a:avLst>
              <a:gd name="adj" fmla="val 3827"/>
            </a:avLst>
          </a:prstGeom>
          <a:solidFill>
            <a:sysClr val="window" lastClr="FFFFFF">
              <a:lumMod val="95000"/>
            </a:sysClr>
          </a:solidFill>
          <a:ln w="12700" cap="flat" cmpd="sng" algn="ctr">
            <a:solidFill>
              <a:sysClr val="window" lastClr="FFFFFF">
                <a:lumMod val="85000"/>
              </a:sysClr>
            </a:solidFill>
            <a:prstDash val="solid"/>
          </a:ln>
          <a:effectLst/>
        </p:spPr>
        <p:txBody>
          <a:bodyPr lIns="144000" tIns="576000"/>
          <a:lstStyle/>
          <a:p>
            <a:pPr latinLnBrk="0">
              <a:spcBef>
                <a:spcPts val="600"/>
              </a:spcBef>
            </a:pPr>
            <a:r>
              <a:rPr lang="en-US" altLang="ko-KR" sz="1000" b="1" dirty="0">
                <a:solidFill>
                  <a:srgbClr val="35302B"/>
                </a:solidFill>
              </a:rPr>
              <a:t>① </a:t>
            </a:r>
            <a:r>
              <a:rPr lang="ko-KR" altLang="en-US" sz="1000" b="1" dirty="0">
                <a:solidFill>
                  <a:srgbClr val="35302B"/>
                </a:solidFill>
                <a:ea typeface="맑은 고딕" panose="020B0503020000020004" pitchFamily="50" charset="-127"/>
              </a:rPr>
              <a:t>이동 </a:t>
            </a:r>
            <a:r>
              <a:rPr lang="en-US" altLang="ko-KR" sz="1000" b="1" dirty="0">
                <a:solidFill>
                  <a:srgbClr val="35302B"/>
                </a:solidFill>
                <a:ea typeface="맑은 고딕" panose="020B0503020000020004" pitchFamily="50" charset="-127"/>
              </a:rPr>
              <a:t>: </a:t>
            </a:r>
            <a:r>
              <a:rPr lang="ko-KR" altLang="en-US" sz="1000" b="1" dirty="0">
                <a:solidFill>
                  <a:srgbClr val="35302B"/>
                </a:solidFill>
                <a:ea typeface="맑은 고딕" panose="020B0503020000020004" pitchFamily="50" charset="-127"/>
              </a:rPr>
              <a:t>체크 박스에 체크를 한 범주 및 모듈을 다른 범주의 하위로 이동시킵니다</a:t>
            </a:r>
            <a:r>
              <a:rPr lang="en-US" altLang="ko-KR" sz="1000" b="1" dirty="0">
                <a:solidFill>
                  <a:srgbClr val="35302B"/>
                </a:solidFill>
                <a:ea typeface="맑은 고딕" panose="020B0503020000020004" pitchFamily="50" charset="-127"/>
              </a:rPr>
              <a:t>.</a:t>
            </a:r>
          </a:p>
          <a:p>
            <a:pPr latinLnBrk="0">
              <a:spcBef>
                <a:spcPts val="600"/>
              </a:spcBef>
            </a:pPr>
            <a:endParaRPr lang="en-US" altLang="ko-KR" sz="1000" b="1" dirty="0">
              <a:solidFill>
                <a:srgbClr val="35302B"/>
              </a:solidFill>
              <a:ea typeface="맑은 고딕" panose="020B0503020000020004" pitchFamily="50" charset="-127"/>
            </a:endParaRPr>
          </a:p>
          <a:p>
            <a:pPr latinLnBrk="0">
              <a:spcBef>
                <a:spcPts val="600"/>
              </a:spcBef>
            </a:pPr>
            <a:r>
              <a:rPr lang="en-US" altLang="ko-KR" sz="1000" b="1" dirty="0">
                <a:solidFill>
                  <a:srgbClr val="35302B"/>
                </a:solidFill>
              </a:rPr>
              <a:t>② </a:t>
            </a:r>
            <a:r>
              <a:rPr lang="ko-KR" altLang="en-US" sz="1000" b="1" dirty="0">
                <a:solidFill>
                  <a:srgbClr val="35302B"/>
                </a:solidFill>
              </a:rPr>
              <a:t>추가 </a:t>
            </a:r>
            <a:r>
              <a:rPr lang="en-US" altLang="ko-KR" sz="1000" b="1" dirty="0">
                <a:solidFill>
                  <a:srgbClr val="35302B"/>
                </a:solidFill>
              </a:rPr>
              <a:t>: </a:t>
            </a:r>
            <a:r>
              <a:rPr lang="ko-KR" altLang="en-US" sz="1000" b="1" dirty="0">
                <a:solidFill>
                  <a:srgbClr val="35302B"/>
                </a:solidFill>
              </a:rPr>
              <a:t>범주 목록에서 선택한 범주에 하위 모듈을 추가합니다</a:t>
            </a:r>
            <a:r>
              <a:rPr lang="en-US" altLang="ko-KR" sz="1000" b="1" dirty="0">
                <a:solidFill>
                  <a:srgbClr val="35302B"/>
                </a:solidFill>
              </a:rPr>
              <a:t>.</a:t>
            </a:r>
          </a:p>
          <a:p>
            <a:pPr latinLnBrk="0">
              <a:spcBef>
                <a:spcPts val="600"/>
              </a:spcBef>
            </a:pPr>
            <a:r>
              <a:rPr lang="ko-KR" altLang="en-US" sz="1000" b="1" dirty="0">
                <a:solidFill>
                  <a:srgbClr val="35302B"/>
                </a:solidFill>
              </a:rPr>
              <a:t>클릭하면 모듈을 선택하는 팝업 화면이 표시됩니다</a:t>
            </a:r>
            <a:r>
              <a:rPr lang="en-US" altLang="ko-KR" sz="1000" b="1" dirty="0">
                <a:solidFill>
                  <a:srgbClr val="35302B"/>
                </a:solidFill>
              </a:rPr>
              <a:t>.</a:t>
            </a:r>
          </a:p>
          <a:p>
            <a:pPr latinLnBrk="0">
              <a:spcBef>
                <a:spcPts val="600"/>
              </a:spcBef>
            </a:pPr>
            <a:endParaRPr lang="en-US" altLang="ko-KR" sz="1000" b="1" dirty="0">
              <a:solidFill>
                <a:srgbClr val="35302B"/>
              </a:solidFill>
            </a:endParaRPr>
          </a:p>
          <a:p>
            <a:pPr latinLnBrk="0">
              <a:spcBef>
                <a:spcPts val="600"/>
              </a:spcBef>
            </a:pPr>
            <a:r>
              <a:rPr lang="en-US" altLang="ko-KR" sz="1000" b="1" dirty="0">
                <a:solidFill>
                  <a:srgbClr val="35302B"/>
                </a:solidFill>
              </a:rPr>
              <a:t>③ </a:t>
            </a:r>
            <a:r>
              <a:rPr lang="ko-KR" altLang="en-US" sz="1000" b="1" dirty="0">
                <a:solidFill>
                  <a:srgbClr val="35302B"/>
                </a:solidFill>
              </a:rPr>
              <a:t>신규 </a:t>
            </a:r>
            <a:r>
              <a:rPr lang="en-US" altLang="ko-KR" sz="1000" b="1" dirty="0">
                <a:solidFill>
                  <a:srgbClr val="35302B"/>
                </a:solidFill>
              </a:rPr>
              <a:t>: </a:t>
            </a:r>
            <a:r>
              <a:rPr lang="ko-KR" altLang="en-US" sz="1000" b="1" dirty="0">
                <a:solidFill>
                  <a:srgbClr val="35302B"/>
                </a:solidFill>
              </a:rPr>
              <a:t>현재 선택한 범주 아래에 새로운 범주를 생성합니다</a:t>
            </a:r>
            <a:r>
              <a:rPr lang="en-US" altLang="ko-KR" sz="1000" b="1" dirty="0">
                <a:solidFill>
                  <a:srgbClr val="35302B"/>
                </a:solidFill>
              </a:rPr>
              <a:t>.</a:t>
            </a:r>
          </a:p>
          <a:p>
            <a:pPr latinLnBrk="0">
              <a:spcBef>
                <a:spcPts val="600"/>
              </a:spcBef>
            </a:pPr>
            <a:endParaRPr lang="en-US" altLang="ko-KR" sz="1000" b="1" dirty="0">
              <a:solidFill>
                <a:srgbClr val="35302B"/>
              </a:solidFill>
            </a:endParaRPr>
          </a:p>
          <a:p>
            <a:pPr latinLnBrk="0">
              <a:spcBef>
                <a:spcPts val="600"/>
              </a:spcBef>
            </a:pPr>
            <a:r>
              <a:rPr lang="ko-KR" altLang="en-US" sz="1000" b="1" dirty="0">
                <a:solidFill>
                  <a:srgbClr val="35302B"/>
                </a:solidFill>
              </a:rPr>
              <a:t>④</a:t>
            </a:r>
            <a:r>
              <a:rPr lang="en-US" altLang="ko-KR" sz="1000" b="1" dirty="0">
                <a:solidFill>
                  <a:srgbClr val="35302B"/>
                </a:solidFill>
              </a:rPr>
              <a:t> </a:t>
            </a:r>
            <a:r>
              <a:rPr lang="ko-KR" altLang="en-US" sz="1000" b="1" dirty="0">
                <a:solidFill>
                  <a:srgbClr val="35302B"/>
                </a:solidFill>
              </a:rPr>
              <a:t>범주 목록 </a:t>
            </a:r>
            <a:r>
              <a:rPr lang="en-US" altLang="ko-KR" sz="1000" b="1" dirty="0">
                <a:solidFill>
                  <a:srgbClr val="35302B"/>
                </a:solidFill>
              </a:rPr>
              <a:t>: </a:t>
            </a:r>
            <a:r>
              <a:rPr lang="ko-KR" altLang="en-US" sz="1000" b="1" dirty="0">
                <a:solidFill>
                  <a:srgbClr val="35302B"/>
                </a:solidFill>
              </a:rPr>
              <a:t>현재 시스템에 등록되어있는 범주를 표시합니다</a:t>
            </a:r>
            <a:r>
              <a:rPr lang="en-US" altLang="ko-KR" sz="1000" b="1" dirty="0">
                <a:solidFill>
                  <a:srgbClr val="35302B"/>
                </a:solidFill>
              </a:rPr>
              <a:t>. </a:t>
            </a:r>
          </a:p>
          <a:p>
            <a:pPr latinLnBrk="0">
              <a:spcBef>
                <a:spcPts val="600"/>
              </a:spcBef>
            </a:pPr>
            <a:r>
              <a:rPr lang="ko-KR" altLang="en-US" sz="1000" b="1" dirty="0">
                <a:solidFill>
                  <a:srgbClr val="35302B"/>
                </a:solidFill>
              </a:rPr>
              <a:t>범주를 더블 클릭하면 해당 범주에 속하는 범주 및 모듈 목록을 ⑤에 표시됩니다</a:t>
            </a:r>
            <a:r>
              <a:rPr lang="en-US" altLang="ko-KR" sz="1000" b="1" dirty="0">
                <a:solidFill>
                  <a:srgbClr val="35302B"/>
                </a:solidFill>
              </a:rPr>
              <a:t>. </a:t>
            </a:r>
          </a:p>
          <a:p>
            <a:pPr latinLnBrk="0">
              <a:spcBef>
                <a:spcPts val="600"/>
              </a:spcBef>
            </a:pPr>
            <a:endParaRPr lang="en-US" altLang="ko-KR" sz="1000" b="1" dirty="0">
              <a:solidFill>
                <a:srgbClr val="35302B"/>
              </a:solidFill>
            </a:endParaRPr>
          </a:p>
          <a:p>
            <a:pPr latinLnBrk="0">
              <a:spcBef>
                <a:spcPts val="600"/>
              </a:spcBef>
            </a:pPr>
            <a:r>
              <a:rPr lang="ko-KR" altLang="en-US" sz="1000" b="1" dirty="0">
                <a:solidFill>
                  <a:srgbClr val="35302B"/>
                </a:solidFill>
              </a:rPr>
              <a:t>⑤</a:t>
            </a:r>
            <a:r>
              <a:rPr lang="en-US" altLang="ko-KR" sz="1000" b="1" dirty="0">
                <a:solidFill>
                  <a:srgbClr val="35302B"/>
                </a:solidFill>
              </a:rPr>
              <a:t> </a:t>
            </a:r>
            <a:r>
              <a:rPr lang="ko-KR" altLang="en-US" sz="1000" b="1" dirty="0">
                <a:solidFill>
                  <a:srgbClr val="35302B"/>
                </a:solidFill>
              </a:rPr>
              <a:t>범주 및 모듈 목록 </a:t>
            </a:r>
            <a:r>
              <a:rPr lang="en-US" altLang="ko-KR" sz="1000" b="1" dirty="0">
                <a:solidFill>
                  <a:srgbClr val="35302B"/>
                </a:solidFill>
              </a:rPr>
              <a:t>:</a:t>
            </a:r>
            <a:r>
              <a:rPr lang="ko-KR" altLang="en-US" sz="1000" b="1" dirty="0">
                <a:solidFill>
                  <a:srgbClr val="35302B"/>
                </a:solidFill>
              </a:rPr>
              <a:t> 범주 목록에서 더블 클릭한 범주의 하위 범주와 모듈이 표시됩니다</a:t>
            </a:r>
            <a:r>
              <a:rPr lang="en-US" altLang="ko-KR" sz="1000" b="1" dirty="0">
                <a:solidFill>
                  <a:srgbClr val="35302B"/>
                </a:solidFill>
              </a:rPr>
              <a:t>.</a:t>
            </a:r>
          </a:p>
          <a:p>
            <a:pPr latinLnBrk="0">
              <a:spcBef>
                <a:spcPts val="600"/>
              </a:spcBef>
            </a:pPr>
            <a:endParaRPr lang="en-US" altLang="ko-KR" sz="1000" b="1" dirty="0">
              <a:solidFill>
                <a:srgbClr val="35302B"/>
              </a:solidFill>
            </a:endParaRPr>
          </a:p>
          <a:p>
            <a:pPr latinLnBrk="0">
              <a:spcBef>
                <a:spcPts val="600"/>
              </a:spcBef>
            </a:pPr>
            <a:endParaRPr lang="en-US" altLang="ko-KR" sz="1000" b="1" dirty="0">
              <a:solidFill>
                <a:srgbClr val="35302B"/>
              </a:solidFill>
            </a:endParaRPr>
          </a:p>
          <a:p>
            <a:pPr latinLnBrk="0">
              <a:spcBef>
                <a:spcPts val="600"/>
              </a:spcBef>
            </a:pPr>
            <a:endParaRPr lang="en-US" altLang="ko-KR" sz="1000" b="1" dirty="0">
              <a:solidFill>
                <a:srgbClr val="35302B"/>
              </a:solidFill>
              <a:ea typeface="맑은 고딕" panose="020B0503020000020004" pitchFamily="50" charset="-127"/>
            </a:endParaRPr>
          </a:p>
        </p:txBody>
      </p:sp>
      <p:sp>
        <p:nvSpPr>
          <p:cNvPr id="54" name="모서리가 둥근 직사각형 167"/>
          <p:cNvSpPr>
            <a:spLocks noChangeArrowheads="1"/>
          </p:cNvSpPr>
          <p:nvPr/>
        </p:nvSpPr>
        <p:spPr bwMode="auto">
          <a:xfrm>
            <a:off x="490186" y="2998625"/>
            <a:ext cx="7107288" cy="356400"/>
          </a:xfrm>
          <a:prstGeom prst="roundRect">
            <a:avLst>
              <a:gd name="adj" fmla="val 22875"/>
            </a:avLst>
          </a:prstGeom>
          <a:gradFill flip="none" rotWithShape="1">
            <a:gsLst>
              <a:gs pos="0">
                <a:srgbClr val="6B6B6B">
                  <a:shade val="30000"/>
                  <a:satMod val="115000"/>
                </a:srgbClr>
              </a:gs>
              <a:gs pos="50000">
                <a:srgbClr val="6B6B6B">
                  <a:shade val="67500"/>
                  <a:satMod val="115000"/>
                </a:srgbClr>
              </a:gs>
              <a:gs pos="100000">
                <a:srgbClr val="6B6B6B">
                  <a:shade val="100000"/>
                  <a:satMod val="115000"/>
                </a:srgbClr>
              </a:gs>
            </a:gsLst>
            <a:lin ang="13500000" scaled="1"/>
            <a:tileRect/>
          </a:gradFill>
          <a:ln>
            <a:noFill/>
            <a:headEnd/>
            <a:tailEnd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none" lIns="72000" tIns="72000" rIns="72000" bIns="72000" anchor="ctr"/>
          <a:lstStyle/>
          <a:p>
            <a:pPr algn="ctr" fontAlgn="base">
              <a:lnSpc>
                <a:spcPct val="90000"/>
              </a:lnSpc>
              <a:spcBef>
                <a:spcPct val="50000"/>
              </a:spcBef>
              <a:spcAft>
                <a:spcPct val="10000"/>
              </a:spcAft>
              <a:buClr>
                <a:srgbClr val="00677A"/>
              </a:buClr>
            </a:pPr>
            <a:r>
              <a:rPr lang="ko-KR" altLang="en-US" sz="1100" b="1" dirty="0">
                <a:solidFill>
                  <a:srgbClr val="FFFF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모듈 범주 관리</a:t>
            </a:r>
          </a:p>
        </p:txBody>
      </p:sp>
      <p:sp>
        <p:nvSpPr>
          <p:cNvPr id="55" name="직사각형 54"/>
          <p:cNvSpPr/>
          <p:nvPr/>
        </p:nvSpPr>
        <p:spPr>
          <a:xfrm>
            <a:off x="6346026" y="1460051"/>
            <a:ext cx="407174" cy="168749"/>
          </a:xfrm>
          <a:prstGeom prst="rect">
            <a:avLst/>
          </a:prstGeom>
          <a:noFill/>
          <a:ln w="254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6" name="직사각형 55"/>
          <p:cNvSpPr/>
          <p:nvPr/>
        </p:nvSpPr>
        <p:spPr>
          <a:xfrm>
            <a:off x="5889104" y="1460051"/>
            <a:ext cx="407174" cy="168749"/>
          </a:xfrm>
          <a:prstGeom prst="rect">
            <a:avLst/>
          </a:prstGeom>
          <a:noFill/>
          <a:ln w="254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" name="TextBox 56"/>
          <p:cNvSpPr txBox="1"/>
          <p:nvPr/>
        </p:nvSpPr>
        <p:spPr>
          <a:xfrm>
            <a:off x="1424608" y="1705896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>
                <a:solidFill>
                  <a:srgbClr val="FF0000"/>
                </a:solidFill>
              </a:rPr>
              <a:t>④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7632164" y="1631285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>
                <a:solidFill>
                  <a:srgbClr val="FF0000"/>
                </a:solidFill>
              </a:rPr>
              <a:t>⑤</a:t>
            </a:r>
          </a:p>
        </p:txBody>
      </p:sp>
    </p:spTree>
    <p:extLst>
      <p:ext uri="{BB962C8B-B14F-4D97-AF65-F5344CB8AC3E}">
        <p14:creationId xmlns:p14="http://schemas.microsoft.com/office/powerpoint/2010/main" val="10760964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17" t="6179" b="10012"/>
          <a:stretch/>
        </p:blipFill>
        <p:spPr>
          <a:xfrm>
            <a:off x="7761312" y="0"/>
            <a:ext cx="2144688" cy="1896670"/>
          </a:xfrm>
          <a:prstGeom prst="rect">
            <a:avLst/>
          </a:prstGeom>
        </p:spPr>
      </p:pic>
      <p:sp>
        <p:nvSpPr>
          <p:cNvPr id="4" name="직사각형 3"/>
          <p:cNvSpPr/>
          <p:nvPr/>
        </p:nvSpPr>
        <p:spPr>
          <a:xfrm>
            <a:off x="0" y="6597352"/>
            <a:ext cx="9906000" cy="260648"/>
          </a:xfrm>
          <a:prstGeom prst="rect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465714" y="514399"/>
            <a:ext cx="34211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1.3.1. 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모듈범주관리 기능별 상세 </a:t>
            </a:r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- 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이동</a:t>
            </a:r>
          </a:p>
        </p:txBody>
      </p:sp>
      <p:pic>
        <p:nvPicPr>
          <p:cNvPr id="21" name="그림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5178" y="6608189"/>
            <a:ext cx="776536" cy="242668"/>
          </a:xfrm>
          <a:prstGeom prst="rect">
            <a:avLst/>
          </a:prstGeom>
        </p:spPr>
      </p:pic>
      <p:sp>
        <p:nvSpPr>
          <p:cNvPr id="38" name="TextBox 37"/>
          <p:cNvSpPr txBox="1"/>
          <p:nvPr/>
        </p:nvSpPr>
        <p:spPr>
          <a:xfrm>
            <a:off x="347310" y="1100064"/>
            <a:ext cx="698195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b="1" dirty="0"/>
              <a:t>작업하실 항목을 선택하고 </a:t>
            </a:r>
            <a:r>
              <a:rPr lang="en-US" altLang="ko-KR" sz="1000" b="1" dirty="0"/>
              <a:t>“</a:t>
            </a:r>
            <a:r>
              <a:rPr lang="ko-KR" altLang="en-US" sz="1000" b="1" dirty="0"/>
              <a:t>이동</a:t>
            </a:r>
            <a:r>
              <a:rPr lang="en-US" altLang="ko-KR" sz="1000" b="1" dirty="0"/>
              <a:t>”</a:t>
            </a:r>
            <a:r>
              <a:rPr lang="ko-KR" altLang="en-US" sz="1000" b="1" dirty="0"/>
              <a:t>버튼을 클릭하면 범주 선택 팝업 화면이 표시됩니다</a:t>
            </a:r>
            <a:r>
              <a:rPr lang="en-US" altLang="ko-KR" sz="1000" b="1" dirty="0"/>
              <a:t>.</a:t>
            </a:r>
          </a:p>
          <a:p>
            <a:r>
              <a:rPr lang="ko-KR" altLang="en-US" sz="1000" b="1" dirty="0"/>
              <a:t>범주를 선택하고 </a:t>
            </a:r>
            <a:r>
              <a:rPr lang="en-US" altLang="ko-KR" sz="1000" b="1" dirty="0"/>
              <a:t>“</a:t>
            </a:r>
            <a:r>
              <a:rPr lang="ko-KR" altLang="en-US" sz="1000" b="1" dirty="0"/>
              <a:t>확인</a:t>
            </a:r>
            <a:r>
              <a:rPr lang="en-US" altLang="ko-KR" sz="1000" b="1" dirty="0"/>
              <a:t>”</a:t>
            </a:r>
            <a:r>
              <a:rPr lang="ko-KR" altLang="en-US" sz="1000" b="1" dirty="0"/>
              <a:t>버튼을 클릭하면 저장확인 메시지가 표시됩니다</a:t>
            </a:r>
            <a:r>
              <a:rPr lang="en-US" altLang="ko-KR" sz="1000" b="1" dirty="0"/>
              <a:t>. </a:t>
            </a:r>
          </a:p>
          <a:p>
            <a:r>
              <a:rPr lang="en-US" altLang="ko-KR" sz="1000" b="1" dirty="0"/>
              <a:t>“</a:t>
            </a:r>
            <a:r>
              <a:rPr lang="ko-KR" altLang="en-US" sz="1000" b="1" dirty="0"/>
              <a:t>예</a:t>
            </a:r>
            <a:r>
              <a:rPr lang="en-US" altLang="ko-KR" sz="1000" b="1" dirty="0"/>
              <a:t>”</a:t>
            </a:r>
            <a:r>
              <a:rPr lang="ko-KR" altLang="en-US" sz="1000" b="1" dirty="0"/>
              <a:t>버튼을 클릭하면 선택한 항목이 해당 범주로 이동합니다</a:t>
            </a:r>
            <a:r>
              <a:rPr lang="en-US" altLang="ko-KR" sz="1000" b="1" dirty="0"/>
              <a:t>. </a:t>
            </a: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0454" y="1804731"/>
            <a:ext cx="5458438" cy="45648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3855379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17" t="6179" b="10012"/>
          <a:stretch/>
        </p:blipFill>
        <p:spPr>
          <a:xfrm>
            <a:off x="7761312" y="0"/>
            <a:ext cx="2144688" cy="1896670"/>
          </a:xfrm>
          <a:prstGeom prst="rect">
            <a:avLst/>
          </a:prstGeom>
        </p:spPr>
      </p:pic>
      <p:sp>
        <p:nvSpPr>
          <p:cNvPr id="4" name="직사각형 3"/>
          <p:cNvSpPr/>
          <p:nvPr/>
        </p:nvSpPr>
        <p:spPr>
          <a:xfrm>
            <a:off x="0" y="6597352"/>
            <a:ext cx="9906000" cy="260648"/>
          </a:xfrm>
          <a:prstGeom prst="rect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465714" y="514399"/>
            <a:ext cx="34211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1.3.2. 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모듈범주관리 기능별 상세 </a:t>
            </a:r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- 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추가</a:t>
            </a:r>
          </a:p>
        </p:txBody>
      </p:sp>
      <p:pic>
        <p:nvPicPr>
          <p:cNvPr id="21" name="그림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5178" y="6608189"/>
            <a:ext cx="776536" cy="242668"/>
          </a:xfrm>
          <a:prstGeom prst="rect">
            <a:avLst/>
          </a:prstGeom>
        </p:spPr>
      </p:pic>
      <p:sp>
        <p:nvSpPr>
          <p:cNvPr id="38" name="TextBox 37"/>
          <p:cNvSpPr txBox="1"/>
          <p:nvPr/>
        </p:nvSpPr>
        <p:spPr>
          <a:xfrm>
            <a:off x="347310" y="1100064"/>
            <a:ext cx="69819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b="1" dirty="0"/>
              <a:t>“</a:t>
            </a:r>
            <a:r>
              <a:rPr lang="ko-KR" altLang="en-US" sz="1000" b="1" dirty="0"/>
              <a:t>추가</a:t>
            </a:r>
            <a:r>
              <a:rPr lang="en-US" altLang="ko-KR" sz="1000" b="1" dirty="0"/>
              <a:t>”</a:t>
            </a:r>
            <a:r>
              <a:rPr lang="ko-KR" altLang="en-US" sz="1000" b="1" dirty="0"/>
              <a:t>버튼을 클릭하면 모듈 선택 팝업 화면이 표시됩니다</a:t>
            </a:r>
            <a:r>
              <a:rPr lang="en-US" altLang="ko-KR" sz="1000" b="1" dirty="0"/>
              <a:t>.</a:t>
            </a:r>
          </a:p>
          <a:p>
            <a:r>
              <a:rPr lang="ko-KR" altLang="en-US" sz="1000" b="1" dirty="0"/>
              <a:t>모듈을 선택하고 </a:t>
            </a:r>
            <a:r>
              <a:rPr lang="en-US" altLang="ko-KR" sz="1000" b="1" dirty="0"/>
              <a:t>“</a:t>
            </a:r>
            <a:r>
              <a:rPr lang="ko-KR" altLang="en-US" sz="1000" b="1" dirty="0"/>
              <a:t>확인</a:t>
            </a:r>
            <a:r>
              <a:rPr lang="en-US" altLang="ko-KR" sz="1000" b="1" dirty="0"/>
              <a:t>”</a:t>
            </a:r>
            <a:r>
              <a:rPr lang="ko-KR" altLang="en-US" sz="1000" b="1" dirty="0"/>
              <a:t>버튼을 클릭하면 선택한 범주에 추가되며 범주 및 모듈 목록에 표시됩니다</a:t>
            </a:r>
            <a:r>
              <a:rPr lang="en-US" altLang="ko-KR" sz="1000" b="1" dirty="0"/>
              <a:t>. </a:t>
            </a:r>
          </a:p>
          <a:p>
            <a:r>
              <a:rPr lang="ja-JP" altLang="ko-KR" sz="1000" b="1" dirty="0">
                <a:solidFill>
                  <a:srgbClr val="FF0000"/>
                </a:solidFill>
              </a:rPr>
              <a:t>수정사항을 적용하기 위해</a:t>
            </a:r>
            <a:r>
              <a:rPr lang="en-US" altLang="ko-KR" sz="1000" b="1" dirty="0">
                <a:solidFill>
                  <a:srgbClr val="FF0000"/>
                </a:solidFill>
              </a:rPr>
              <a:t> '</a:t>
            </a:r>
            <a:r>
              <a:rPr lang="ja-JP" altLang="ko-KR" sz="1000" b="1" dirty="0">
                <a:solidFill>
                  <a:srgbClr val="FF0000"/>
                </a:solidFill>
              </a:rPr>
              <a:t>저장</a:t>
            </a:r>
            <a:r>
              <a:rPr lang="en-US" altLang="ko-KR" sz="1000" b="1" dirty="0">
                <a:solidFill>
                  <a:srgbClr val="FF0000"/>
                </a:solidFill>
              </a:rPr>
              <a:t>'</a:t>
            </a:r>
            <a:r>
              <a:rPr lang="ja-JP" altLang="ko-KR" sz="1000" b="1" dirty="0">
                <a:solidFill>
                  <a:srgbClr val="FF0000"/>
                </a:solidFill>
              </a:rPr>
              <a:t>버튼을 클릭해야 합니다</a:t>
            </a:r>
            <a:r>
              <a:rPr lang="en-US" altLang="ko-KR" sz="1000" b="1" dirty="0">
                <a:solidFill>
                  <a:srgbClr val="FF0000"/>
                </a:solidFill>
              </a:rPr>
              <a:t>.</a:t>
            </a:r>
            <a:endParaRPr lang="ko-KR" altLang="ko-KR" sz="1000" b="1" dirty="0">
              <a:solidFill>
                <a:srgbClr val="FF0000"/>
              </a:solidFill>
            </a:endParaRPr>
          </a:p>
          <a:p>
            <a:r>
              <a:rPr lang="ko-KR" altLang="en-US" sz="1000" b="1" dirty="0"/>
              <a:t> </a:t>
            </a: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8986" y="1731850"/>
            <a:ext cx="6520238" cy="4563018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0760964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17" t="6179" b="10012"/>
          <a:stretch/>
        </p:blipFill>
        <p:spPr>
          <a:xfrm>
            <a:off x="7761312" y="0"/>
            <a:ext cx="2144688" cy="1896670"/>
          </a:xfrm>
          <a:prstGeom prst="rect">
            <a:avLst/>
          </a:prstGeom>
        </p:spPr>
      </p:pic>
      <p:sp>
        <p:nvSpPr>
          <p:cNvPr id="4" name="직사각형 3"/>
          <p:cNvSpPr/>
          <p:nvPr/>
        </p:nvSpPr>
        <p:spPr>
          <a:xfrm>
            <a:off x="0" y="6597352"/>
            <a:ext cx="9906000" cy="260648"/>
          </a:xfrm>
          <a:prstGeom prst="rect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465714" y="514399"/>
            <a:ext cx="19303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2.1. 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모듈 관리자 개요</a:t>
            </a:r>
          </a:p>
        </p:txBody>
      </p:sp>
      <p:pic>
        <p:nvPicPr>
          <p:cNvPr id="21" name="그림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5178" y="6608189"/>
            <a:ext cx="776536" cy="242668"/>
          </a:xfrm>
          <a:prstGeom prst="rect">
            <a:avLst/>
          </a:prstGeom>
        </p:spPr>
      </p:pic>
      <p:sp>
        <p:nvSpPr>
          <p:cNvPr id="38" name="TextBox 37"/>
          <p:cNvSpPr txBox="1"/>
          <p:nvPr/>
        </p:nvSpPr>
        <p:spPr>
          <a:xfrm>
            <a:off x="347310" y="1100064"/>
            <a:ext cx="56749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b="1" dirty="0"/>
              <a:t>모듈 객체에 대해 관리하기 위한 화면입니다</a:t>
            </a:r>
            <a:r>
              <a:rPr lang="en-US" altLang="ko-KR" sz="1000" b="1" dirty="0"/>
              <a:t>.</a:t>
            </a:r>
          </a:p>
          <a:p>
            <a:r>
              <a:rPr lang="ko-KR" altLang="en-US" sz="1000" b="1" dirty="0"/>
              <a:t>모듈관리자를 통해 전체 모듈을 이력 관리할 수 있으며 사용하는 보고서를 확인할 수 있습니다</a:t>
            </a:r>
            <a:r>
              <a:rPr lang="en-US" altLang="ko-KR" sz="1000" b="1" dirty="0"/>
              <a:t>.</a:t>
            </a:r>
            <a:r>
              <a:rPr lang="ko-KR" altLang="en-US" sz="1000" b="1" dirty="0"/>
              <a:t> </a:t>
            </a:r>
            <a:endParaRPr lang="en-US" sz="1000" b="1" dirty="0"/>
          </a:p>
        </p:txBody>
      </p:sp>
      <p:sp>
        <p:nvSpPr>
          <p:cNvPr id="39" name="모서리가 둥근 직사각형 38"/>
          <p:cNvSpPr/>
          <p:nvPr/>
        </p:nvSpPr>
        <p:spPr>
          <a:xfrm>
            <a:off x="696768" y="1925893"/>
            <a:ext cx="5470678" cy="3789123"/>
          </a:xfrm>
          <a:prstGeom prst="roundRect">
            <a:avLst>
              <a:gd name="adj" fmla="val 3827"/>
            </a:avLst>
          </a:prstGeom>
          <a:solidFill>
            <a:sysClr val="window" lastClr="FFFFFF">
              <a:lumMod val="95000"/>
            </a:sysClr>
          </a:solidFill>
          <a:ln w="12700" cap="flat" cmpd="sng" algn="ctr">
            <a:solidFill>
              <a:sysClr val="window" lastClr="FFFFFF">
                <a:lumMod val="85000"/>
              </a:sysClr>
            </a:solidFill>
            <a:prstDash val="solid"/>
          </a:ln>
          <a:effectLst/>
        </p:spPr>
        <p:txBody>
          <a:bodyPr lIns="144000" tIns="576000"/>
          <a:lstStyle/>
          <a:p>
            <a:pPr latinLnBrk="0">
              <a:spcBef>
                <a:spcPts val="600"/>
              </a:spcBef>
              <a:buFont typeface="Arial" pitchFamily="34" charset="0"/>
              <a:buChar char="•"/>
            </a:pPr>
            <a:endParaRPr lang="en-US" altLang="ko-KR" sz="1000" dirty="0">
              <a:solidFill>
                <a:srgbClr val="35302B"/>
              </a:solidFill>
              <a:ea typeface="맑은 고딕" panose="020B0503020000020004" pitchFamily="50" charset="-127"/>
            </a:endParaRPr>
          </a:p>
          <a:p>
            <a:pPr latinLnBrk="0">
              <a:spcBef>
                <a:spcPts val="600"/>
              </a:spcBef>
            </a:pPr>
            <a:endParaRPr lang="en-US" altLang="ko-KR" sz="1050" dirty="0">
              <a:solidFill>
                <a:srgbClr val="35302B"/>
              </a:solidFill>
              <a:ea typeface="맑은 고딕" panose="020B0503020000020004" pitchFamily="50" charset="-127"/>
            </a:endParaRPr>
          </a:p>
          <a:p>
            <a:pPr lvl="0" latinLnBrk="0">
              <a:spcBef>
                <a:spcPts val="600"/>
              </a:spcBef>
              <a:buFont typeface="Arial" pitchFamily="34" charset="0"/>
              <a:buChar char="•"/>
            </a:pPr>
            <a:r>
              <a:rPr lang="ko-KR" altLang="en-US" sz="1100" b="1" dirty="0">
                <a:solidFill>
                  <a:srgbClr val="35302B"/>
                </a:solidFill>
                <a:ea typeface="맑은 고딕" panose="020B0503020000020004" pitchFamily="50" charset="-127"/>
              </a:rPr>
              <a:t> 백업 및 복원 기능</a:t>
            </a:r>
            <a:endParaRPr lang="en-US" altLang="ko-KR" sz="1100" b="1" dirty="0">
              <a:solidFill>
                <a:srgbClr val="35302B"/>
              </a:solidFill>
              <a:ea typeface="맑은 고딕" panose="020B0503020000020004" pitchFamily="50" charset="-127"/>
            </a:endParaRPr>
          </a:p>
          <a:p>
            <a:pPr lvl="0" latinLnBrk="0">
              <a:spcBef>
                <a:spcPts val="600"/>
              </a:spcBef>
              <a:buFont typeface="Arial" pitchFamily="34" charset="0"/>
              <a:buChar char="•"/>
            </a:pPr>
            <a:endParaRPr lang="en-US" altLang="ko-KR" sz="1050" dirty="0">
              <a:solidFill>
                <a:srgbClr val="35302B"/>
              </a:solidFill>
              <a:ea typeface="맑은 고딕" panose="020B0503020000020004" pitchFamily="50" charset="-127"/>
            </a:endParaRPr>
          </a:p>
          <a:p>
            <a:pPr lvl="0" latinLnBrk="0">
              <a:spcBef>
                <a:spcPts val="600"/>
              </a:spcBef>
              <a:buFont typeface="Arial" pitchFamily="34" charset="0"/>
              <a:buChar char="•"/>
            </a:pPr>
            <a:r>
              <a:rPr lang="en-US" altLang="ko-KR" sz="1100" b="1" dirty="0">
                <a:solidFill>
                  <a:srgbClr val="35302B"/>
                </a:solidFill>
                <a:ea typeface="맑은 고딕" panose="020B0503020000020004" pitchFamily="50" charset="-127"/>
              </a:rPr>
              <a:t> </a:t>
            </a:r>
            <a:r>
              <a:rPr lang="ko-KR" altLang="en-US" sz="1100" b="1" dirty="0">
                <a:solidFill>
                  <a:srgbClr val="35302B"/>
                </a:solidFill>
                <a:ea typeface="맑은 고딕" panose="020B0503020000020004" pitchFamily="50" charset="-127"/>
              </a:rPr>
              <a:t>모듈 생성 기능</a:t>
            </a:r>
            <a:endParaRPr lang="en-US" altLang="ko-KR" sz="1100" b="1" dirty="0">
              <a:solidFill>
                <a:srgbClr val="35302B"/>
              </a:solidFill>
              <a:ea typeface="맑은 고딕" panose="020B0503020000020004" pitchFamily="50" charset="-127"/>
            </a:endParaRPr>
          </a:p>
          <a:p>
            <a:pPr lvl="0" latinLnBrk="0">
              <a:spcBef>
                <a:spcPts val="600"/>
              </a:spcBef>
              <a:buFont typeface="Arial" pitchFamily="34" charset="0"/>
              <a:buChar char="•"/>
            </a:pPr>
            <a:endParaRPr lang="en-US" altLang="ko-KR" sz="1000" dirty="0">
              <a:solidFill>
                <a:srgbClr val="35302B"/>
              </a:solidFill>
              <a:ea typeface="맑은 고딕" panose="020B0503020000020004" pitchFamily="50" charset="-127"/>
            </a:endParaRPr>
          </a:p>
          <a:p>
            <a:pPr lvl="0" latinLnBrk="0">
              <a:spcBef>
                <a:spcPts val="600"/>
              </a:spcBef>
              <a:buFont typeface="Arial" pitchFamily="34" charset="0"/>
              <a:buChar char="•"/>
            </a:pPr>
            <a:r>
              <a:rPr lang="en-US" altLang="ko-KR" sz="1000" dirty="0">
                <a:solidFill>
                  <a:srgbClr val="35302B"/>
                </a:solidFill>
                <a:ea typeface="맑은 고딕" panose="020B0503020000020004" pitchFamily="50" charset="-127"/>
              </a:rPr>
              <a:t> </a:t>
            </a:r>
            <a:r>
              <a:rPr lang="ko-KR" altLang="en-US" sz="1100" b="1" dirty="0">
                <a:solidFill>
                  <a:srgbClr val="35302B"/>
                </a:solidFill>
                <a:ea typeface="맑은 고딕" panose="020B0503020000020004" pitchFamily="50" charset="-127"/>
              </a:rPr>
              <a:t>이력 관리 </a:t>
            </a:r>
            <a:endParaRPr lang="en-US" altLang="ko-KR" sz="1100" b="1" dirty="0">
              <a:solidFill>
                <a:srgbClr val="35302B"/>
              </a:solidFill>
              <a:ea typeface="맑은 고딕" panose="020B0503020000020004" pitchFamily="50" charset="-127"/>
            </a:endParaRPr>
          </a:p>
          <a:p>
            <a:pPr lvl="0" latinLnBrk="0">
              <a:spcBef>
                <a:spcPts val="600"/>
              </a:spcBef>
              <a:buFont typeface="Arial" pitchFamily="34" charset="0"/>
              <a:buChar char="•"/>
            </a:pPr>
            <a:endParaRPr lang="en-US" altLang="ko-KR" sz="1000" dirty="0">
              <a:solidFill>
                <a:srgbClr val="35302B"/>
              </a:solidFill>
              <a:ea typeface="맑은 고딕" panose="020B0503020000020004" pitchFamily="50" charset="-127"/>
            </a:endParaRPr>
          </a:p>
          <a:p>
            <a:pPr lvl="0" latinLnBrk="0">
              <a:spcBef>
                <a:spcPts val="600"/>
              </a:spcBef>
              <a:buFont typeface="Arial" pitchFamily="34" charset="0"/>
              <a:buChar char="•"/>
            </a:pPr>
            <a:r>
              <a:rPr lang="ko-KR" altLang="en-US" sz="1100" b="1" dirty="0">
                <a:solidFill>
                  <a:srgbClr val="35302B"/>
                </a:solidFill>
                <a:ea typeface="맑은 고딕" panose="020B0503020000020004" pitchFamily="50" charset="-127"/>
              </a:rPr>
              <a:t>사용하는 보고서 리스트  </a:t>
            </a:r>
            <a:endParaRPr lang="en-US" altLang="ko-KR" sz="1100" b="1" dirty="0">
              <a:solidFill>
                <a:srgbClr val="35302B"/>
              </a:solidFill>
              <a:ea typeface="맑은 고딕" panose="020B0503020000020004" pitchFamily="50" charset="-127"/>
            </a:endParaRPr>
          </a:p>
          <a:p>
            <a:pPr latinLnBrk="0">
              <a:spcBef>
                <a:spcPts val="600"/>
              </a:spcBef>
            </a:pPr>
            <a:r>
              <a:rPr lang="en-US" altLang="ko-KR" sz="1000" dirty="0">
                <a:solidFill>
                  <a:srgbClr val="35302B"/>
                </a:solidFill>
                <a:ea typeface="맑은 고딕" panose="020B0503020000020004" pitchFamily="50" charset="-127"/>
              </a:rPr>
              <a:t> </a:t>
            </a:r>
          </a:p>
          <a:p>
            <a:pPr latinLnBrk="0">
              <a:spcBef>
                <a:spcPts val="600"/>
              </a:spcBef>
            </a:pPr>
            <a:r>
              <a:rPr lang="en-US" altLang="ko-KR" sz="1000" dirty="0">
                <a:solidFill>
                  <a:srgbClr val="35302B"/>
                </a:solidFill>
                <a:ea typeface="맑은 고딕" panose="020B0503020000020004" pitchFamily="50" charset="-127"/>
              </a:rPr>
              <a:t> </a:t>
            </a:r>
          </a:p>
        </p:txBody>
      </p:sp>
      <p:sp>
        <p:nvSpPr>
          <p:cNvPr id="40" name="모서리가 둥근 직사각형 167"/>
          <p:cNvSpPr>
            <a:spLocks noChangeArrowheads="1"/>
          </p:cNvSpPr>
          <p:nvPr/>
        </p:nvSpPr>
        <p:spPr bwMode="auto">
          <a:xfrm>
            <a:off x="882173" y="2014793"/>
            <a:ext cx="5070959" cy="466472"/>
          </a:xfrm>
          <a:prstGeom prst="roundRect">
            <a:avLst>
              <a:gd name="adj" fmla="val 22875"/>
            </a:avLst>
          </a:prstGeom>
          <a:gradFill flip="none" rotWithShape="1">
            <a:gsLst>
              <a:gs pos="0">
                <a:srgbClr val="6B6B6B">
                  <a:shade val="30000"/>
                  <a:satMod val="115000"/>
                </a:srgbClr>
              </a:gs>
              <a:gs pos="50000">
                <a:srgbClr val="6B6B6B">
                  <a:shade val="67500"/>
                  <a:satMod val="115000"/>
                </a:srgbClr>
              </a:gs>
              <a:gs pos="100000">
                <a:srgbClr val="6B6B6B">
                  <a:shade val="100000"/>
                  <a:satMod val="115000"/>
                </a:srgbClr>
              </a:gs>
            </a:gsLst>
            <a:lin ang="13500000" scaled="1"/>
            <a:tileRect/>
          </a:gradFill>
          <a:ln>
            <a:noFill/>
            <a:headEnd/>
            <a:tailEnd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none" lIns="72000" tIns="72000" rIns="72000" bIns="72000" anchor="ctr"/>
          <a:lstStyle/>
          <a:p>
            <a:pPr algn="ctr" fontAlgn="base">
              <a:lnSpc>
                <a:spcPct val="90000"/>
              </a:lnSpc>
              <a:spcBef>
                <a:spcPct val="50000"/>
              </a:spcBef>
              <a:spcAft>
                <a:spcPct val="10000"/>
              </a:spcAft>
              <a:buClr>
                <a:srgbClr val="00677A"/>
              </a:buClr>
            </a:pPr>
            <a:r>
              <a:rPr lang="ko-KR" altLang="en-US" sz="1100" b="1" dirty="0">
                <a:solidFill>
                  <a:srgbClr val="FFFF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모듈관리자 주요 기능</a:t>
            </a:r>
          </a:p>
        </p:txBody>
      </p:sp>
    </p:spTree>
    <p:extLst>
      <p:ext uri="{BB962C8B-B14F-4D97-AF65-F5344CB8AC3E}">
        <p14:creationId xmlns:p14="http://schemas.microsoft.com/office/powerpoint/2010/main" val="25201810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303" y="972576"/>
            <a:ext cx="7622346" cy="233244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17" t="6179" b="10012"/>
          <a:stretch/>
        </p:blipFill>
        <p:spPr>
          <a:xfrm>
            <a:off x="7793450" y="0"/>
            <a:ext cx="2144688" cy="1896670"/>
          </a:xfrm>
          <a:prstGeom prst="rect">
            <a:avLst/>
          </a:prstGeom>
        </p:spPr>
      </p:pic>
      <p:sp>
        <p:nvSpPr>
          <p:cNvPr id="4" name="직사각형 3"/>
          <p:cNvSpPr/>
          <p:nvPr/>
        </p:nvSpPr>
        <p:spPr>
          <a:xfrm>
            <a:off x="0" y="6597352"/>
            <a:ext cx="9906000" cy="260648"/>
          </a:xfrm>
          <a:prstGeom prst="rect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465714" y="514399"/>
            <a:ext cx="22894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2.2. 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모듈관리자 화면 구성</a:t>
            </a:r>
          </a:p>
        </p:txBody>
      </p:sp>
      <p:pic>
        <p:nvPicPr>
          <p:cNvPr id="21" name="그림 2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5178" y="6608189"/>
            <a:ext cx="776536" cy="242668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5062336" y="913392"/>
            <a:ext cx="364202" cy="235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>
                <a:solidFill>
                  <a:srgbClr val="FF0000"/>
                </a:solidFill>
              </a:rPr>
              <a:t>③</a:t>
            </a:r>
          </a:p>
        </p:txBody>
      </p:sp>
      <p:sp>
        <p:nvSpPr>
          <p:cNvPr id="53" name="모서리가 둥근 직사각형 52"/>
          <p:cNvSpPr/>
          <p:nvPr/>
        </p:nvSpPr>
        <p:spPr>
          <a:xfrm>
            <a:off x="351624" y="3305021"/>
            <a:ext cx="7624182" cy="3007886"/>
          </a:xfrm>
          <a:prstGeom prst="roundRect">
            <a:avLst>
              <a:gd name="adj" fmla="val 3827"/>
            </a:avLst>
          </a:prstGeom>
          <a:solidFill>
            <a:sysClr val="window" lastClr="FFFFFF">
              <a:lumMod val="95000"/>
            </a:sysClr>
          </a:solidFill>
          <a:ln w="12700" cap="flat" cmpd="sng" algn="ctr">
            <a:solidFill>
              <a:sysClr val="window" lastClr="FFFFFF">
                <a:lumMod val="85000"/>
              </a:sysClr>
            </a:solidFill>
            <a:prstDash val="solid"/>
          </a:ln>
          <a:effectLst/>
        </p:spPr>
        <p:txBody>
          <a:bodyPr lIns="144000" tIns="576000"/>
          <a:lstStyle/>
          <a:p>
            <a:pPr latinLnBrk="0">
              <a:spcBef>
                <a:spcPts val="600"/>
              </a:spcBef>
            </a:pPr>
            <a:r>
              <a:rPr lang="en-US" altLang="ko-KR" sz="1000" b="1" dirty="0">
                <a:solidFill>
                  <a:srgbClr val="35302B"/>
                </a:solidFill>
              </a:rPr>
              <a:t>① </a:t>
            </a:r>
            <a:r>
              <a:rPr lang="ko-KR" altLang="en-US" sz="1000" b="1" dirty="0">
                <a:solidFill>
                  <a:srgbClr val="35302B"/>
                </a:solidFill>
              </a:rPr>
              <a:t>초기 설정</a:t>
            </a:r>
            <a:r>
              <a:rPr lang="ko-KR" altLang="en-US" sz="1000" b="1" dirty="0">
                <a:solidFill>
                  <a:srgbClr val="35302B"/>
                </a:solidFill>
                <a:ea typeface="맑은 고딕" panose="020B0503020000020004" pitchFamily="50" charset="-127"/>
              </a:rPr>
              <a:t> </a:t>
            </a:r>
            <a:r>
              <a:rPr lang="en-US" altLang="ko-KR" sz="1000" b="1" dirty="0">
                <a:solidFill>
                  <a:srgbClr val="35302B"/>
                </a:solidFill>
                <a:ea typeface="맑은 고딕" panose="020B0503020000020004" pitchFamily="50" charset="-127"/>
              </a:rPr>
              <a:t>: </a:t>
            </a:r>
            <a:r>
              <a:rPr lang="ko-KR" altLang="en-US" sz="1000" b="1" dirty="0">
                <a:solidFill>
                  <a:srgbClr val="35302B"/>
                </a:solidFill>
                <a:ea typeface="맑은 고딕" panose="020B0503020000020004" pitchFamily="50" charset="-127"/>
              </a:rPr>
              <a:t>기본 모듈 데이터가 추가됩니다</a:t>
            </a:r>
            <a:r>
              <a:rPr lang="en-US" altLang="ko-KR" sz="1000" b="1" dirty="0">
                <a:solidFill>
                  <a:srgbClr val="35302B"/>
                </a:solidFill>
                <a:ea typeface="맑은 고딕" panose="020B0503020000020004" pitchFamily="50" charset="-127"/>
              </a:rPr>
              <a:t>. </a:t>
            </a:r>
          </a:p>
          <a:p>
            <a:pPr latinLnBrk="0">
              <a:spcBef>
                <a:spcPts val="600"/>
              </a:spcBef>
            </a:pPr>
            <a:r>
              <a:rPr lang="en-US" altLang="ko-KR" sz="1000" b="1" dirty="0">
                <a:solidFill>
                  <a:srgbClr val="FF0000"/>
                </a:solidFill>
                <a:ea typeface="맑은 고딕" panose="020B0503020000020004" pitchFamily="50" charset="-127"/>
              </a:rPr>
              <a:t>※</a:t>
            </a:r>
            <a:r>
              <a:rPr lang="ko-KR" altLang="en-US" sz="1000" b="1" dirty="0">
                <a:solidFill>
                  <a:srgbClr val="FF0000"/>
                </a:solidFill>
              </a:rPr>
              <a:t>기존에 있던 모듈은 삭제되지 않습니다</a:t>
            </a:r>
            <a:r>
              <a:rPr lang="en-US" altLang="ko-KR" sz="1000" b="1" dirty="0">
                <a:solidFill>
                  <a:srgbClr val="FF0000"/>
                </a:solidFill>
              </a:rPr>
              <a:t>.</a:t>
            </a:r>
            <a:r>
              <a:rPr lang="en-US" altLang="ko-KR" sz="1000" b="1" dirty="0">
                <a:solidFill>
                  <a:srgbClr val="35302B"/>
                </a:solidFill>
                <a:ea typeface="맑은 고딕" panose="020B0503020000020004" pitchFamily="50" charset="-127"/>
              </a:rPr>
              <a:t> </a:t>
            </a:r>
          </a:p>
          <a:p>
            <a:pPr latinLnBrk="0">
              <a:spcBef>
                <a:spcPts val="600"/>
              </a:spcBef>
            </a:pPr>
            <a:r>
              <a:rPr lang="en-US" altLang="ko-KR" sz="1000" b="1" dirty="0">
                <a:solidFill>
                  <a:srgbClr val="35302B"/>
                </a:solidFill>
              </a:rPr>
              <a:t>② </a:t>
            </a:r>
            <a:r>
              <a:rPr lang="ko-KR" altLang="en-US" sz="1000" b="1" dirty="0">
                <a:solidFill>
                  <a:srgbClr val="35302B"/>
                </a:solidFill>
              </a:rPr>
              <a:t>내보내기 </a:t>
            </a:r>
            <a:r>
              <a:rPr lang="en-US" altLang="ko-KR" sz="1000" b="1" dirty="0">
                <a:solidFill>
                  <a:srgbClr val="35302B"/>
                </a:solidFill>
              </a:rPr>
              <a:t>: </a:t>
            </a:r>
            <a:r>
              <a:rPr lang="ko-KR" altLang="en-US" sz="1000" b="1" dirty="0">
                <a:solidFill>
                  <a:srgbClr val="35302B"/>
                </a:solidFill>
              </a:rPr>
              <a:t>전체 모듈 데이터를 모듈 파일로 내보냅니다</a:t>
            </a:r>
            <a:r>
              <a:rPr lang="en-US" altLang="ko-KR" sz="1000" b="1" dirty="0">
                <a:solidFill>
                  <a:srgbClr val="35302B"/>
                </a:solidFill>
              </a:rPr>
              <a:t>.</a:t>
            </a:r>
          </a:p>
          <a:p>
            <a:pPr latinLnBrk="0">
              <a:spcBef>
                <a:spcPts val="600"/>
              </a:spcBef>
            </a:pPr>
            <a:endParaRPr lang="en-US" altLang="ko-KR" sz="1000" b="1" dirty="0">
              <a:solidFill>
                <a:srgbClr val="35302B"/>
              </a:solidFill>
            </a:endParaRPr>
          </a:p>
          <a:p>
            <a:pPr latinLnBrk="0">
              <a:spcBef>
                <a:spcPts val="600"/>
              </a:spcBef>
            </a:pPr>
            <a:r>
              <a:rPr lang="en-US" altLang="ko-KR" sz="1000" b="1" dirty="0">
                <a:solidFill>
                  <a:srgbClr val="35302B"/>
                </a:solidFill>
              </a:rPr>
              <a:t>③ </a:t>
            </a:r>
            <a:r>
              <a:rPr lang="ko-KR" altLang="en-US" sz="1000" b="1" dirty="0">
                <a:solidFill>
                  <a:srgbClr val="35302B"/>
                </a:solidFill>
              </a:rPr>
              <a:t>가져오기 </a:t>
            </a:r>
            <a:r>
              <a:rPr lang="en-US" altLang="ko-KR" sz="1000" b="1" dirty="0">
                <a:solidFill>
                  <a:srgbClr val="35302B"/>
                </a:solidFill>
              </a:rPr>
              <a:t>: </a:t>
            </a:r>
            <a:r>
              <a:rPr lang="ko-KR" altLang="en-US" sz="1000" b="1" dirty="0">
                <a:solidFill>
                  <a:srgbClr val="35302B"/>
                </a:solidFill>
              </a:rPr>
              <a:t>모듈 데이터를 시스템에 일괄 등록할 모듈 파일을 가져옵니다</a:t>
            </a:r>
            <a:r>
              <a:rPr lang="en-US" altLang="ko-KR" sz="1000" b="1" dirty="0">
                <a:solidFill>
                  <a:srgbClr val="35302B"/>
                </a:solidFill>
              </a:rPr>
              <a:t>.</a:t>
            </a:r>
          </a:p>
          <a:p>
            <a:pPr latinLnBrk="0">
              <a:spcBef>
                <a:spcPts val="600"/>
              </a:spcBef>
            </a:pPr>
            <a:endParaRPr lang="en-US" altLang="ko-KR" sz="1000" b="1" dirty="0">
              <a:solidFill>
                <a:srgbClr val="35302B"/>
              </a:solidFill>
            </a:endParaRPr>
          </a:p>
          <a:p>
            <a:pPr latinLnBrk="0">
              <a:spcBef>
                <a:spcPts val="600"/>
              </a:spcBef>
            </a:pPr>
            <a:r>
              <a:rPr lang="ko-KR" altLang="en-US" sz="1000" b="1" dirty="0">
                <a:solidFill>
                  <a:srgbClr val="35302B"/>
                </a:solidFill>
              </a:rPr>
              <a:t>④</a:t>
            </a:r>
            <a:r>
              <a:rPr lang="en-US" altLang="ko-KR" sz="1000" b="1" dirty="0">
                <a:solidFill>
                  <a:srgbClr val="35302B"/>
                </a:solidFill>
              </a:rPr>
              <a:t> </a:t>
            </a:r>
            <a:r>
              <a:rPr lang="ko-KR" altLang="en-US" sz="1000" b="1" dirty="0">
                <a:solidFill>
                  <a:srgbClr val="35302B"/>
                </a:solidFill>
              </a:rPr>
              <a:t>모듈 목록 </a:t>
            </a:r>
            <a:r>
              <a:rPr lang="en-US" altLang="ko-KR" sz="1000" b="1" dirty="0">
                <a:solidFill>
                  <a:srgbClr val="35302B"/>
                </a:solidFill>
              </a:rPr>
              <a:t>: </a:t>
            </a:r>
            <a:r>
              <a:rPr lang="ko-KR" altLang="en-US" sz="1000" b="1" dirty="0">
                <a:solidFill>
                  <a:srgbClr val="35302B"/>
                </a:solidFill>
              </a:rPr>
              <a:t>현재 시스템에 등록 되어 있는 모듈을 표시합니다</a:t>
            </a:r>
            <a:r>
              <a:rPr lang="en-US" altLang="ko-KR" sz="1000" b="1" dirty="0">
                <a:solidFill>
                  <a:srgbClr val="35302B"/>
                </a:solidFill>
              </a:rPr>
              <a:t>.  </a:t>
            </a:r>
          </a:p>
          <a:p>
            <a:pPr latinLnBrk="0">
              <a:spcBef>
                <a:spcPts val="600"/>
              </a:spcBef>
            </a:pPr>
            <a:r>
              <a:rPr lang="ko-KR" altLang="en-US" sz="1000" b="1" dirty="0">
                <a:solidFill>
                  <a:srgbClr val="35302B"/>
                </a:solidFill>
              </a:rPr>
              <a:t>보고서 이미지</a:t>
            </a:r>
            <a:r>
              <a:rPr lang="en-US" altLang="ko-KR" sz="1000" b="1" dirty="0">
                <a:solidFill>
                  <a:srgbClr val="35302B"/>
                </a:solidFill>
              </a:rPr>
              <a:t>(</a:t>
            </a:r>
            <a:r>
              <a:rPr lang="ko-KR" altLang="en-US" sz="1000" b="1" dirty="0">
                <a:solidFill>
                  <a:srgbClr val="35302B"/>
                </a:solidFill>
              </a:rPr>
              <a:t>⑥</a:t>
            </a:r>
            <a:r>
              <a:rPr lang="en-US" altLang="ko-KR" sz="1000" b="1" dirty="0">
                <a:solidFill>
                  <a:srgbClr val="35302B"/>
                </a:solidFill>
              </a:rPr>
              <a:t>)</a:t>
            </a:r>
            <a:r>
              <a:rPr lang="ko-KR" altLang="en-US" sz="1000" b="1" dirty="0">
                <a:solidFill>
                  <a:srgbClr val="35302B"/>
                </a:solidFill>
              </a:rPr>
              <a:t>를 클릭하면 해당 모듈을 사용하는 보고서 목록을 팝업으로 표시합니다</a:t>
            </a:r>
            <a:r>
              <a:rPr lang="en-US" altLang="ko-KR" sz="1000" b="1" dirty="0">
                <a:solidFill>
                  <a:srgbClr val="35302B"/>
                </a:solidFill>
              </a:rPr>
              <a:t>.</a:t>
            </a:r>
          </a:p>
          <a:p>
            <a:pPr latinLnBrk="0">
              <a:spcBef>
                <a:spcPts val="600"/>
              </a:spcBef>
            </a:pPr>
            <a:endParaRPr lang="en-US" altLang="ko-KR" sz="1000" b="1" dirty="0">
              <a:solidFill>
                <a:srgbClr val="35302B"/>
              </a:solidFill>
            </a:endParaRPr>
          </a:p>
          <a:p>
            <a:pPr latinLnBrk="0">
              <a:spcBef>
                <a:spcPts val="600"/>
              </a:spcBef>
            </a:pPr>
            <a:r>
              <a:rPr lang="ko-KR" altLang="en-US" sz="1000" b="1" dirty="0">
                <a:solidFill>
                  <a:srgbClr val="35302B"/>
                </a:solidFill>
              </a:rPr>
              <a:t>⑤</a:t>
            </a:r>
            <a:r>
              <a:rPr lang="en-US" altLang="ko-KR" sz="1000" b="1" dirty="0">
                <a:solidFill>
                  <a:srgbClr val="35302B"/>
                </a:solidFill>
              </a:rPr>
              <a:t> </a:t>
            </a:r>
            <a:r>
              <a:rPr lang="ko-KR" altLang="en-US" sz="1000" b="1" dirty="0">
                <a:solidFill>
                  <a:srgbClr val="35302B"/>
                </a:solidFill>
              </a:rPr>
              <a:t>이력 목록 </a:t>
            </a:r>
            <a:r>
              <a:rPr lang="en-US" altLang="ko-KR" sz="1000" b="1" dirty="0">
                <a:solidFill>
                  <a:srgbClr val="35302B"/>
                </a:solidFill>
              </a:rPr>
              <a:t>:</a:t>
            </a:r>
            <a:r>
              <a:rPr lang="ko-KR" altLang="en-US" sz="1000" b="1" dirty="0">
                <a:solidFill>
                  <a:srgbClr val="35302B"/>
                </a:solidFill>
              </a:rPr>
              <a:t> 모듈 목록에서 클릭한 모듈의 이력이 표시됩니다</a:t>
            </a:r>
            <a:r>
              <a:rPr lang="en-US" altLang="ko-KR" sz="1000" b="1" dirty="0">
                <a:solidFill>
                  <a:srgbClr val="35302B"/>
                </a:solidFill>
              </a:rPr>
              <a:t>.</a:t>
            </a:r>
          </a:p>
          <a:p>
            <a:pPr latinLnBrk="0">
              <a:spcBef>
                <a:spcPts val="600"/>
              </a:spcBef>
            </a:pPr>
            <a:endParaRPr lang="en-US" altLang="ko-KR" sz="1000" b="1" dirty="0">
              <a:solidFill>
                <a:srgbClr val="35302B"/>
              </a:solidFill>
            </a:endParaRPr>
          </a:p>
          <a:p>
            <a:pPr latinLnBrk="0">
              <a:spcBef>
                <a:spcPts val="600"/>
              </a:spcBef>
            </a:pPr>
            <a:endParaRPr lang="en-US" altLang="ko-KR" sz="1000" b="1" dirty="0">
              <a:solidFill>
                <a:srgbClr val="35302B"/>
              </a:solidFill>
            </a:endParaRPr>
          </a:p>
          <a:p>
            <a:pPr latinLnBrk="0">
              <a:spcBef>
                <a:spcPts val="600"/>
              </a:spcBef>
            </a:pPr>
            <a:endParaRPr lang="en-US" altLang="ko-KR" sz="1000" b="1" dirty="0">
              <a:solidFill>
                <a:srgbClr val="35302B"/>
              </a:solidFill>
              <a:ea typeface="맑은 고딕" panose="020B0503020000020004" pitchFamily="50" charset="-127"/>
            </a:endParaRPr>
          </a:p>
        </p:txBody>
      </p:sp>
      <p:sp>
        <p:nvSpPr>
          <p:cNvPr id="54" name="모서리가 둥근 직사각형 167"/>
          <p:cNvSpPr>
            <a:spLocks noChangeArrowheads="1"/>
          </p:cNvSpPr>
          <p:nvPr/>
        </p:nvSpPr>
        <p:spPr bwMode="auto">
          <a:xfrm>
            <a:off x="575886" y="3423489"/>
            <a:ext cx="7107288" cy="312038"/>
          </a:xfrm>
          <a:prstGeom prst="roundRect">
            <a:avLst>
              <a:gd name="adj" fmla="val 22875"/>
            </a:avLst>
          </a:prstGeom>
          <a:gradFill flip="none" rotWithShape="1">
            <a:gsLst>
              <a:gs pos="0">
                <a:srgbClr val="6B6B6B">
                  <a:shade val="30000"/>
                  <a:satMod val="115000"/>
                </a:srgbClr>
              </a:gs>
              <a:gs pos="50000">
                <a:srgbClr val="6B6B6B">
                  <a:shade val="67500"/>
                  <a:satMod val="115000"/>
                </a:srgbClr>
              </a:gs>
              <a:gs pos="100000">
                <a:srgbClr val="6B6B6B">
                  <a:shade val="100000"/>
                  <a:satMod val="115000"/>
                </a:srgbClr>
              </a:gs>
            </a:gsLst>
            <a:lin ang="13500000" scaled="1"/>
            <a:tileRect/>
          </a:gradFill>
          <a:ln>
            <a:noFill/>
            <a:headEnd/>
            <a:tailEnd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none" lIns="72000" tIns="72000" rIns="72000" bIns="72000" anchor="ctr"/>
          <a:lstStyle/>
          <a:p>
            <a:pPr algn="ctr" fontAlgn="base">
              <a:lnSpc>
                <a:spcPct val="90000"/>
              </a:lnSpc>
              <a:spcBef>
                <a:spcPct val="50000"/>
              </a:spcBef>
              <a:spcAft>
                <a:spcPct val="10000"/>
              </a:spcAft>
              <a:buClr>
                <a:srgbClr val="00677A"/>
              </a:buClr>
            </a:pPr>
            <a:r>
              <a:rPr lang="ko-KR" altLang="en-US" sz="1100" b="1" dirty="0">
                <a:solidFill>
                  <a:srgbClr val="FFFF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모듈관리자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0" y="1351078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>
                <a:solidFill>
                  <a:srgbClr val="FF0000"/>
                </a:solidFill>
              </a:rPr>
              <a:t>④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7658693" y="2177241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>
                <a:solidFill>
                  <a:srgbClr val="FF0000"/>
                </a:solidFill>
              </a:rPr>
              <a:t>⑥</a:t>
            </a:r>
          </a:p>
        </p:txBody>
      </p:sp>
      <p:sp>
        <p:nvSpPr>
          <p:cNvPr id="13" name="직사각형 12"/>
          <p:cNvSpPr/>
          <p:nvPr/>
        </p:nvSpPr>
        <p:spPr>
          <a:xfrm>
            <a:off x="4034313" y="1203159"/>
            <a:ext cx="558647" cy="149501"/>
          </a:xfrm>
          <a:prstGeom prst="rect">
            <a:avLst/>
          </a:prstGeom>
          <a:noFill/>
          <a:ln w="254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3946375" y="912877"/>
            <a:ext cx="364202" cy="235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>
                <a:solidFill>
                  <a:srgbClr val="FF0000"/>
                </a:solidFill>
              </a:rPr>
              <a:t>①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4488485" y="916751"/>
            <a:ext cx="364202" cy="235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>
                <a:solidFill>
                  <a:srgbClr val="FF0000"/>
                </a:solidFill>
              </a:rPr>
              <a:t>②</a:t>
            </a:r>
          </a:p>
        </p:txBody>
      </p:sp>
      <p:sp>
        <p:nvSpPr>
          <p:cNvPr id="52" name="직사각형 51"/>
          <p:cNvSpPr/>
          <p:nvPr/>
        </p:nvSpPr>
        <p:spPr>
          <a:xfrm>
            <a:off x="317303" y="1433303"/>
            <a:ext cx="7622345" cy="1428748"/>
          </a:xfrm>
          <a:prstGeom prst="rect">
            <a:avLst/>
          </a:prstGeom>
          <a:noFill/>
          <a:ln w="254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직사각형 23"/>
          <p:cNvSpPr/>
          <p:nvPr/>
        </p:nvSpPr>
        <p:spPr>
          <a:xfrm>
            <a:off x="317303" y="2891069"/>
            <a:ext cx="7622345" cy="431709"/>
          </a:xfrm>
          <a:prstGeom prst="rect">
            <a:avLst/>
          </a:prstGeom>
          <a:noFill/>
          <a:ln w="254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직사각형 24"/>
          <p:cNvSpPr/>
          <p:nvPr/>
        </p:nvSpPr>
        <p:spPr>
          <a:xfrm>
            <a:off x="4622629" y="1199729"/>
            <a:ext cx="558647" cy="149501"/>
          </a:xfrm>
          <a:prstGeom prst="rect">
            <a:avLst/>
          </a:prstGeom>
          <a:noFill/>
          <a:ln w="254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직사각형 25"/>
          <p:cNvSpPr/>
          <p:nvPr/>
        </p:nvSpPr>
        <p:spPr>
          <a:xfrm>
            <a:off x="5169024" y="1205461"/>
            <a:ext cx="558647" cy="147199"/>
          </a:xfrm>
          <a:prstGeom prst="rect">
            <a:avLst/>
          </a:prstGeom>
          <a:noFill/>
          <a:ln w="254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TextBox 26"/>
          <p:cNvSpPr txBox="1"/>
          <p:nvPr/>
        </p:nvSpPr>
        <p:spPr>
          <a:xfrm>
            <a:off x="-3560" y="2838719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>
                <a:solidFill>
                  <a:srgbClr val="FF0000"/>
                </a:solidFill>
              </a:rPr>
              <a:t>⑤</a:t>
            </a:r>
          </a:p>
        </p:txBody>
      </p:sp>
      <p:sp>
        <p:nvSpPr>
          <p:cNvPr id="28" name="직사각형 27"/>
          <p:cNvSpPr/>
          <p:nvPr/>
        </p:nvSpPr>
        <p:spPr>
          <a:xfrm>
            <a:off x="7401272" y="1426524"/>
            <a:ext cx="538376" cy="1428748"/>
          </a:xfrm>
          <a:prstGeom prst="rect">
            <a:avLst/>
          </a:prstGeom>
          <a:noFill/>
          <a:ln w="254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5918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17" t="6179" b="10012"/>
          <a:stretch/>
        </p:blipFill>
        <p:spPr>
          <a:xfrm>
            <a:off x="7761312" y="0"/>
            <a:ext cx="2144688" cy="1896670"/>
          </a:xfrm>
          <a:prstGeom prst="rect">
            <a:avLst/>
          </a:prstGeom>
        </p:spPr>
      </p:pic>
      <p:sp>
        <p:nvSpPr>
          <p:cNvPr id="4" name="직사각형 3"/>
          <p:cNvSpPr/>
          <p:nvPr/>
        </p:nvSpPr>
        <p:spPr>
          <a:xfrm>
            <a:off x="0" y="6597352"/>
            <a:ext cx="9906000" cy="260648"/>
          </a:xfrm>
          <a:prstGeom prst="rect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465714" y="514399"/>
            <a:ext cx="36631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2.3.1. 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모듈관리자 기능별 상세 </a:t>
            </a:r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- 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초기 설정</a:t>
            </a:r>
          </a:p>
        </p:txBody>
      </p:sp>
      <p:pic>
        <p:nvPicPr>
          <p:cNvPr id="21" name="그림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5178" y="6608189"/>
            <a:ext cx="776536" cy="242668"/>
          </a:xfrm>
          <a:prstGeom prst="rect">
            <a:avLst/>
          </a:prstGeom>
        </p:spPr>
      </p:pic>
      <p:sp>
        <p:nvSpPr>
          <p:cNvPr id="38" name="TextBox 37"/>
          <p:cNvSpPr txBox="1"/>
          <p:nvPr/>
        </p:nvSpPr>
        <p:spPr>
          <a:xfrm>
            <a:off x="347310" y="1100064"/>
            <a:ext cx="69819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b="1" dirty="0"/>
              <a:t>“</a:t>
            </a:r>
            <a:r>
              <a:rPr lang="ko-KR" altLang="en-US" sz="1000" b="1" dirty="0"/>
              <a:t>초기 설정</a:t>
            </a:r>
            <a:r>
              <a:rPr lang="en-US" altLang="ko-KR" sz="1000" b="1" dirty="0"/>
              <a:t>” </a:t>
            </a:r>
            <a:r>
              <a:rPr lang="ko-KR" altLang="en-US" sz="1000" b="1" dirty="0"/>
              <a:t>버튼을 클릭하면 초기 설정 메시지가 표시됩니다</a:t>
            </a:r>
            <a:r>
              <a:rPr lang="en-US" altLang="ko-KR" sz="1000" b="1" dirty="0"/>
              <a:t>. </a:t>
            </a:r>
          </a:p>
          <a:p>
            <a:r>
              <a:rPr lang="en-US" altLang="ko-KR" sz="1000" b="1" dirty="0"/>
              <a:t>“</a:t>
            </a:r>
            <a:r>
              <a:rPr lang="ko-KR" altLang="en-US" sz="1000" b="1" dirty="0"/>
              <a:t>확인</a:t>
            </a:r>
            <a:r>
              <a:rPr lang="en-US" altLang="ko-KR" sz="1000" b="1" dirty="0"/>
              <a:t>”</a:t>
            </a:r>
            <a:r>
              <a:rPr lang="ko-KR" altLang="en-US" sz="1000" b="1" dirty="0"/>
              <a:t>버튼을 클릭하면</a:t>
            </a:r>
            <a:r>
              <a:rPr lang="en-US" altLang="ko-KR" sz="1000" b="1" dirty="0"/>
              <a:t> </a:t>
            </a:r>
            <a:r>
              <a:rPr lang="ko-KR" altLang="en-US" sz="1000" b="1" dirty="0">
                <a:solidFill>
                  <a:srgbClr val="35302B"/>
                </a:solidFill>
              </a:rPr>
              <a:t>기본 템플릿 모듈이 추가됩니다</a:t>
            </a:r>
            <a:r>
              <a:rPr lang="en-US" altLang="ko-KR" sz="1000" b="1" dirty="0">
                <a:solidFill>
                  <a:srgbClr val="35302B"/>
                </a:solidFill>
              </a:rPr>
              <a:t>.</a:t>
            </a: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7310" y="1809029"/>
            <a:ext cx="7650430" cy="2124027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4267821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2309</TotalTime>
  <Words>650</Words>
  <Application>Microsoft Office PowerPoint</Application>
  <PresentationFormat>A4 용지(210x297mm)</PresentationFormat>
  <Paragraphs>117</Paragraphs>
  <Slides>14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14</vt:i4>
      </vt:variant>
    </vt:vector>
  </HeadingPairs>
  <TitlesOfParts>
    <vt:vector size="18" baseType="lpstr">
      <vt:lpstr>HY견고딕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이다희</dc:creator>
  <cp:lastModifiedBy>이 승철</cp:lastModifiedBy>
  <cp:revision>221</cp:revision>
  <dcterms:created xsi:type="dcterms:W3CDTF">2015-11-30T06:50:17Z</dcterms:created>
  <dcterms:modified xsi:type="dcterms:W3CDTF">2021-04-01T05:13:23Z</dcterms:modified>
</cp:coreProperties>
</file>