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56" r:id="rId2"/>
    <p:sldId id="372" r:id="rId3"/>
    <p:sldId id="584" r:id="rId4"/>
    <p:sldId id="538" r:id="rId5"/>
    <p:sldId id="593" r:id="rId6"/>
    <p:sldId id="578" r:id="rId7"/>
    <p:sldId id="580" r:id="rId8"/>
    <p:sldId id="579" r:id="rId9"/>
    <p:sldId id="581" r:id="rId10"/>
    <p:sldId id="582" r:id="rId11"/>
    <p:sldId id="583" r:id="rId12"/>
    <p:sldId id="587" r:id="rId13"/>
    <p:sldId id="588" r:id="rId14"/>
    <p:sldId id="589" r:id="rId15"/>
    <p:sldId id="590" r:id="rId16"/>
    <p:sldId id="592" r:id="rId17"/>
    <p:sldId id="577" r:id="rId18"/>
  </p:sldIdLst>
  <p:sldSz cx="9144000" cy="6858000" type="screen4x3"/>
  <p:notesSz cx="6735763" cy="98663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목차" id="{CBD03837-E442-43B9-99C8-A7374181908B}">
          <p14:sldIdLst>
            <p14:sldId id="256"/>
            <p14:sldId id="372"/>
            <p14:sldId id="584"/>
            <p14:sldId id="538"/>
            <p14:sldId id="593"/>
            <p14:sldId id="578"/>
            <p14:sldId id="580"/>
            <p14:sldId id="579"/>
            <p14:sldId id="581"/>
            <p14:sldId id="582"/>
            <p14:sldId id="583"/>
            <p14:sldId id="587"/>
            <p14:sldId id="588"/>
            <p14:sldId id="589"/>
            <p14:sldId id="590"/>
            <p14:sldId id="592"/>
            <p14:sldId id="577"/>
          </p14:sldIdLst>
        </p14:section>
      </p14:sectionLst>
    </p:ext>
    <p:ext uri="{EFAFB233-063F-42B5-8137-9DF3F51BA10A}">
      <p15:sldGuideLst xmlns:p15="http://schemas.microsoft.com/office/powerpoint/2012/main">
        <p15:guide id="8" pos="544" userDrawn="1">
          <p15:clr>
            <a:srgbClr val="A4A3A4"/>
          </p15:clr>
        </p15:guide>
        <p15:guide id="9" pos="5443" userDrawn="1">
          <p15:clr>
            <a:srgbClr val="A4A3A4"/>
          </p15:clr>
        </p15:guide>
        <p15:guide id="10" pos="2721" userDrawn="1">
          <p15:clr>
            <a:srgbClr val="A4A3A4"/>
          </p15:clr>
        </p15:guide>
        <p15:guide id="11" orient="horz" pos="390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2F2F2"/>
    <a:srgbClr val="E46C0A"/>
    <a:srgbClr val="595959"/>
    <a:srgbClr val="215968"/>
    <a:srgbClr val="E6B9B8"/>
    <a:srgbClr val="CD5900"/>
    <a:srgbClr val="F46B00"/>
    <a:srgbClr val="8E3B00"/>
    <a:srgbClr val="3185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51" autoAdjust="0"/>
    <p:restoredTop sz="93203" autoAdjust="0"/>
  </p:normalViewPr>
  <p:slideViewPr>
    <p:cSldViewPr snapToGrid="0">
      <p:cViewPr varScale="1">
        <p:scale>
          <a:sx n="116" d="100"/>
          <a:sy n="116" d="100"/>
        </p:scale>
        <p:origin x="1692" y="108"/>
      </p:cViewPr>
      <p:guideLst>
        <p:guide pos="544"/>
        <p:guide pos="5443"/>
        <p:guide pos="2721"/>
        <p:guide orient="horz" pos="3906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400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21A27D-3CD4-4D09-86FF-73E60BF984EA}" type="datetimeFigureOut">
              <a:rPr lang="ko-KR" altLang="en-US" smtClean="0"/>
              <a:t>2021-08-06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9371287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15373" y="9371287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DDA3D1-110E-4F13-9A63-97198AA0DD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47833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6BE0B-8591-40AC-99DB-0F6CF7496D71}" type="datetimeFigureOut">
              <a:rPr lang="ko-KR" altLang="en-US" smtClean="0"/>
              <a:t>2021-08-06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371287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5373" y="9371287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FBB64F-07FF-42E6-A0D5-EA203FF693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410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-1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2626344"/>
            <a:ext cx="7886700" cy="926059"/>
          </a:xfrm>
        </p:spPr>
        <p:txBody>
          <a:bodyPr/>
          <a:lstStyle>
            <a:lvl1pPr>
              <a:defRPr b="1" spc="-150"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</a:lstStyle>
          <a:p>
            <a:r>
              <a:rPr lang="ko-KR" altLang="en-US" dirty="0" smtClean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628650" y="3436508"/>
            <a:ext cx="7886700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>
                <a:solidFill>
                  <a:schemeClr val="bg1">
                    <a:lumMod val="50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</a:lstStyle>
          <a:p>
            <a:pPr lvl="0"/>
            <a:r>
              <a:rPr lang="en-US" altLang="ko-KR" dirty="0" smtClean="0"/>
              <a:t>| </a:t>
            </a:r>
            <a:r>
              <a:rPr lang="ko-KR" altLang="en-US" dirty="0" smtClean="0"/>
              <a:t>부제  </a:t>
            </a:r>
            <a:r>
              <a:rPr lang="en-US" altLang="ko-KR" dirty="0" smtClean="0"/>
              <a:t>|</a:t>
            </a:r>
            <a:endParaRPr lang="ko-KR" altLang="en-US" dirty="0"/>
          </a:p>
        </p:txBody>
      </p:sp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57287" y="5722222"/>
            <a:ext cx="1313210" cy="407326"/>
          </a:xfrm>
          <a:prstGeom prst="rect">
            <a:avLst/>
          </a:prstGeom>
        </p:spPr>
      </p:pic>
      <p:sp>
        <p:nvSpPr>
          <p:cNvPr id="18" name="텍스트 개체 틀 17"/>
          <p:cNvSpPr>
            <a:spLocks noGrp="1"/>
          </p:cNvSpPr>
          <p:nvPr>
            <p:ph type="body" sz="quarter" idx="11" hasCustomPrompt="1"/>
          </p:nvPr>
        </p:nvSpPr>
        <p:spPr>
          <a:xfrm>
            <a:off x="5895168" y="6190541"/>
            <a:ext cx="2840065" cy="672243"/>
          </a:xfr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1200" spc="0">
                <a:solidFill>
                  <a:schemeClr val="tx1">
                    <a:lumMod val="50000"/>
                    <a:lumOff val="50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</a:lstStyle>
          <a:p>
            <a:pPr lvl="0"/>
            <a:r>
              <a:rPr lang="ko-KR" altLang="en-US" dirty="0" smtClean="0"/>
              <a:t>비아이매트릭스 </a:t>
            </a:r>
            <a:r>
              <a:rPr lang="ko-KR" altLang="en-US" dirty="0" err="1" smtClean="0"/>
              <a:t>마케팅팀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lvl="0"/>
            <a:r>
              <a:rPr lang="en-US" altLang="ko-KR" dirty="0" smtClean="0"/>
              <a:t>2018 04</a:t>
            </a:r>
            <a:endParaRPr lang="ko-KR" altLang="en-US" dirty="0"/>
          </a:p>
        </p:txBody>
      </p:sp>
      <p:pic>
        <p:nvPicPr>
          <p:cNvPr id="19" name="그림 18"/>
          <p:cNvPicPr>
            <a:picLocks noChangeAspect="1"/>
          </p:cNvPicPr>
          <p:nvPr userDrawn="1"/>
        </p:nvPicPr>
        <p:blipFill rotWithShape="1">
          <a:blip r:embed="rId3"/>
          <a:srcRect t="4811" r="11991" b="22725"/>
          <a:stretch/>
        </p:blipFill>
        <p:spPr>
          <a:xfrm>
            <a:off x="1733550" y="-19050"/>
            <a:ext cx="7410450" cy="688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448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-2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1942728"/>
            <a:ext cx="7886700" cy="1493780"/>
          </a:xfrm>
        </p:spPr>
        <p:txBody>
          <a:bodyPr/>
          <a:lstStyle>
            <a:lvl1pPr>
              <a:lnSpc>
                <a:spcPct val="100000"/>
              </a:lnSpc>
              <a:defRPr b="1" spc="-150"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</a:lstStyle>
          <a:p>
            <a:r>
              <a:rPr lang="ko-KR" altLang="en-US" dirty="0" smtClean="0"/>
              <a:t>제목을 입력하세요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두줄 제목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628650" y="3436508"/>
            <a:ext cx="7886700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>
                <a:solidFill>
                  <a:schemeClr val="bg1">
                    <a:lumMod val="50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</a:lstStyle>
          <a:p>
            <a:pPr lvl="0"/>
            <a:r>
              <a:rPr lang="en-US" altLang="ko-KR" dirty="0" smtClean="0"/>
              <a:t>| </a:t>
            </a:r>
            <a:r>
              <a:rPr lang="ko-KR" altLang="en-US" dirty="0" smtClean="0"/>
              <a:t>부제  </a:t>
            </a:r>
            <a:r>
              <a:rPr lang="en-US" altLang="ko-KR" dirty="0" smtClean="0"/>
              <a:t>|</a:t>
            </a:r>
            <a:endParaRPr lang="ko-KR" altLang="en-US" dirty="0"/>
          </a:p>
        </p:txBody>
      </p:sp>
      <p:sp>
        <p:nvSpPr>
          <p:cNvPr id="10" name="텍스트 개체 틀 17"/>
          <p:cNvSpPr>
            <a:spLocks noGrp="1"/>
          </p:cNvSpPr>
          <p:nvPr>
            <p:ph type="body" sz="quarter" idx="11" hasCustomPrompt="1"/>
          </p:nvPr>
        </p:nvSpPr>
        <p:spPr>
          <a:xfrm>
            <a:off x="5895168" y="6190541"/>
            <a:ext cx="2840065" cy="906174"/>
          </a:xfr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1200" spc="0">
                <a:solidFill>
                  <a:schemeClr val="tx1">
                    <a:lumMod val="50000"/>
                    <a:lumOff val="50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</a:lstStyle>
          <a:p>
            <a:pPr lvl="0"/>
            <a:r>
              <a:rPr lang="ko-KR" altLang="en-US" dirty="0" smtClean="0"/>
              <a:t>비아이매트릭스 </a:t>
            </a:r>
            <a:r>
              <a:rPr lang="ko-KR" altLang="en-US" dirty="0" err="1" smtClean="0"/>
              <a:t>마케팅팀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lvl="0"/>
            <a:r>
              <a:rPr lang="en-US" altLang="ko-KR" dirty="0" smtClean="0"/>
              <a:t>2018 04</a:t>
            </a:r>
            <a:endParaRPr lang="ko-KR" altLang="en-US" dirty="0"/>
          </a:p>
        </p:txBody>
      </p: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57287" y="5722222"/>
            <a:ext cx="1313210" cy="407326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 userDrawn="1"/>
        </p:nvPicPr>
        <p:blipFill rotWithShape="1">
          <a:blip r:embed="rId3"/>
          <a:srcRect t="4811" r="11991" b="22725"/>
          <a:stretch/>
        </p:blipFill>
        <p:spPr>
          <a:xfrm>
            <a:off x="1733550" y="-19050"/>
            <a:ext cx="7410450" cy="688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886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 userDrawn="1"/>
        </p:nvSpPr>
        <p:spPr>
          <a:xfrm>
            <a:off x="0" y="1"/>
            <a:ext cx="9144000" cy="56905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CONTEANTS</a:t>
            </a:r>
            <a:endParaRPr lang="ko-KR" altLang="en-US" dirty="0"/>
          </a:p>
        </p:txBody>
      </p:sp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57287" y="6296988"/>
            <a:ext cx="1313210" cy="407326"/>
          </a:xfrm>
          <a:prstGeom prst="rect">
            <a:avLst/>
          </a:prstGeom>
        </p:spPr>
      </p:pic>
      <p:sp>
        <p:nvSpPr>
          <p:cNvPr id="12" name="직사각형 11"/>
          <p:cNvSpPr/>
          <p:nvPr userDrawn="1"/>
        </p:nvSpPr>
        <p:spPr>
          <a:xfrm>
            <a:off x="628650" y="995054"/>
            <a:ext cx="13981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0" dirty="0" smtClean="0">
                <a:solidFill>
                  <a:schemeClr val="bg1">
                    <a:lumMod val="50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CONTENTS</a:t>
            </a:r>
            <a:endParaRPr lang="ko-KR" altLang="en-US" sz="2000" b="0" dirty="0">
              <a:solidFill>
                <a:schemeClr val="bg1">
                  <a:lumMod val="50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 rotWithShape="1">
          <a:blip r:embed="rId3"/>
          <a:srcRect t="4811" r="11991" b="22725"/>
          <a:stretch/>
        </p:blipFill>
        <p:spPr>
          <a:xfrm>
            <a:off x="1733550" y="-19050"/>
            <a:ext cx="7410450" cy="688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685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/>
          <p:cNvPicPr>
            <a:picLocks noChangeAspect="1"/>
          </p:cNvPicPr>
          <p:nvPr userDrawn="1"/>
        </p:nvPicPr>
        <p:blipFill rotWithShape="1">
          <a:blip r:embed="rId2">
            <a:lum bright="-40000" contrast="-20000"/>
          </a:blip>
          <a:srcRect t="4811" r="11991" b="22725"/>
          <a:stretch/>
        </p:blipFill>
        <p:spPr>
          <a:xfrm>
            <a:off x="1733550" y="-19050"/>
            <a:ext cx="7410450" cy="688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717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 rotWithShape="1">
          <a:blip r:embed="rId2"/>
          <a:srcRect t="4811" r="11991" b="22725"/>
          <a:stretch/>
        </p:blipFill>
        <p:spPr>
          <a:xfrm>
            <a:off x="1733550" y="-19050"/>
            <a:ext cx="7410450" cy="6886575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alpha val="6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CONTEANTS</a:t>
            </a:r>
            <a:endParaRPr lang="ko-KR" altLang="en-US" dirty="0"/>
          </a:p>
        </p:txBody>
      </p:sp>
      <p:pic>
        <p:nvPicPr>
          <p:cNvPr id="22" name="그림 2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67472" y="228"/>
            <a:ext cx="2484000" cy="270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357287" y="6296988"/>
            <a:ext cx="1313210" cy="407326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295275" y="456097"/>
            <a:ext cx="8375222" cy="385271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</a:lstStyle>
          <a:p>
            <a:pPr lvl="0"/>
            <a:r>
              <a:rPr lang="ko-KR" altLang="en-US" dirty="0" smtClean="0"/>
              <a:t>회사소개</a:t>
            </a:r>
            <a:endParaRPr lang="ko-KR" altLang="en-US" dirty="0"/>
          </a:p>
        </p:txBody>
      </p:sp>
      <p:cxnSp>
        <p:nvCxnSpPr>
          <p:cNvPr id="11" name="직선 연결선 10"/>
          <p:cNvCxnSpPr/>
          <p:nvPr userDrawn="1"/>
        </p:nvCxnSpPr>
        <p:spPr>
          <a:xfrm>
            <a:off x="295275" y="898518"/>
            <a:ext cx="8458200" cy="0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텍스트 개체 틀 12"/>
          <p:cNvSpPr>
            <a:spLocks noGrp="1"/>
          </p:cNvSpPr>
          <p:nvPr>
            <p:ph type="body" sz="quarter" idx="11"/>
          </p:nvPr>
        </p:nvSpPr>
        <p:spPr>
          <a:xfrm>
            <a:off x="295275" y="1016690"/>
            <a:ext cx="8375650" cy="57052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  <a:lvl2pPr marL="457200" indent="0">
              <a:buFontTx/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914400" indent="0">
              <a:buFontTx/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1371600" indent="0">
              <a:buFontTx/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828800" indent="0">
              <a:buFontTx/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endParaRPr lang="ko-KR" altLang="en-US" dirty="0"/>
          </a:p>
        </p:txBody>
      </p:sp>
      <p:cxnSp>
        <p:nvCxnSpPr>
          <p:cNvPr id="15" name="직선 연결선 14"/>
          <p:cNvCxnSpPr/>
          <p:nvPr userDrawn="1"/>
        </p:nvCxnSpPr>
        <p:spPr>
          <a:xfrm>
            <a:off x="295275" y="1807645"/>
            <a:ext cx="8458200" cy="0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직사각형 17"/>
          <p:cNvSpPr/>
          <p:nvPr userDrawn="1"/>
        </p:nvSpPr>
        <p:spPr>
          <a:xfrm>
            <a:off x="6482465" y="81444"/>
            <a:ext cx="45719" cy="9962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2" hasCustomPrompt="1"/>
          </p:nvPr>
        </p:nvSpPr>
        <p:spPr>
          <a:xfrm>
            <a:off x="6505575" y="19050"/>
            <a:ext cx="2164922" cy="25241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000" b="1">
                <a:solidFill>
                  <a:schemeClr val="bg1">
                    <a:lumMod val="8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  <a:lvl2pPr marL="457200" indent="0">
              <a:buFontTx/>
              <a:buNone/>
              <a:defRPr sz="1000">
                <a:solidFill>
                  <a:schemeClr val="bg1">
                    <a:lumMod val="85000"/>
                  </a:schemeClr>
                </a:solidFill>
              </a:defRPr>
            </a:lvl2pPr>
            <a:lvl3pPr marL="914400" indent="0">
              <a:buFontTx/>
              <a:buNone/>
              <a:defRPr sz="1000">
                <a:solidFill>
                  <a:schemeClr val="bg1">
                    <a:lumMod val="85000"/>
                  </a:schemeClr>
                </a:solidFill>
              </a:defRPr>
            </a:lvl3pPr>
            <a:lvl4pPr marL="1371600" indent="0">
              <a:buFontTx/>
              <a:buNone/>
              <a:defRPr sz="1000">
                <a:solidFill>
                  <a:schemeClr val="bg1">
                    <a:lumMod val="85000"/>
                  </a:schemeClr>
                </a:solidFill>
              </a:defRPr>
            </a:lvl4pPr>
            <a:lvl5pPr marL="1828800" indent="0">
              <a:buFontTx/>
              <a:buNone/>
              <a:defRPr sz="1000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r>
              <a:rPr lang="ko-KR" altLang="en-US" dirty="0" smtClean="0"/>
              <a:t>심화교육  교재 </a:t>
            </a:r>
            <a:endParaRPr lang="ko-KR" altLang="en-US" dirty="0"/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6985192" y="6356351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fld id="{55F05BFD-482D-4186-AC45-9D7E967E7BF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1465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 userDrawn="1"/>
        </p:nvPicPr>
        <p:blipFill rotWithShape="1">
          <a:blip r:embed="rId2"/>
          <a:srcRect t="4811" r="11991" b="22725"/>
          <a:stretch/>
        </p:blipFill>
        <p:spPr>
          <a:xfrm>
            <a:off x="1733550" y="-19050"/>
            <a:ext cx="7410450" cy="6886575"/>
          </a:xfrm>
          <a:prstGeom prst="rect">
            <a:avLst/>
          </a:prstGeom>
        </p:spPr>
      </p:pic>
      <p:sp>
        <p:nvSpPr>
          <p:cNvPr id="17" name="직사각형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alpha val="6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CONTEANTS</a:t>
            </a:r>
            <a:endParaRPr lang="ko-KR" altLang="en-US" dirty="0"/>
          </a:p>
        </p:txBody>
      </p:sp>
      <p:pic>
        <p:nvPicPr>
          <p:cNvPr id="19" name="그림 1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67472" y="228"/>
            <a:ext cx="2484000" cy="270000"/>
          </a:xfrm>
          <a:prstGeom prst="rect">
            <a:avLst/>
          </a:prstGeom>
        </p:spPr>
      </p:pic>
      <p:pic>
        <p:nvPicPr>
          <p:cNvPr id="21" name="그림 2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357287" y="6296988"/>
            <a:ext cx="1313210" cy="407326"/>
          </a:xfrm>
          <a:prstGeom prst="rect">
            <a:avLst/>
          </a:prstGeom>
        </p:spPr>
      </p:pic>
      <p:sp>
        <p:nvSpPr>
          <p:cNvPr id="2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295275" y="456097"/>
            <a:ext cx="8375222" cy="385271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</a:lstStyle>
          <a:p>
            <a:pPr lvl="0"/>
            <a:r>
              <a:rPr lang="ko-KR" altLang="en-US" dirty="0" smtClean="0"/>
              <a:t>회사소개</a:t>
            </a:r>
            <a:endParaRPr lang="ko-KR" altLang="en-US" dirty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295275" y="898518"/>
            <a:ext cx="8458200" cy="0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직사각형 27"/>
          <p:cNvSpPr/>
          <p:nvPr userDrawn="1"/>
        </p:nvSpPr>
        <p:spPr>
          <a:xfrm>
            <a:off x="6482465" y="81444"/>
            <a:ext cx="45719" cy="9962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9" name="텍스트 개체 틀 19"/>
          <p:cNvSpPr>
            <a:spLocks noGrp="1"/>
          </p:cNvSpPr>
          <p:nvPr>
            <p:ph type="body" sz="quarter" idx="12" hasCustomPrompt="1"/>
          </p:nvPr>
        </p:nvSpPr>
        <p:spPr>
          <a:xfrm>
            <a:off x="6505575" y="19050"/>
            <a:ext cx="2164922" cy="25241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000" b="1">
                <a:solidFill>
                  <a:schemeClr val="bg1">
                    <a:lumMod val="8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  <a:lvl2pPr marL="457200" indent="0">
              <a:buFontTx/>
              <a:buNone/>
              <a:defRPr sz="1000">
                <a:solidFill>
                  <a:schemeClr val="bg1">
                    <a:lumMod val="85000"/>
                  </a:schemeClr>
                </a:solidFill>
              </a:defRPr>
            </a:lvl2pPr>
            <a:lvl3pPr marL="914400" indent="0">
              <a:buFontTx/>
              <a:buNone/>
              <a:defRPr sz="1000">
                <a:solidFill>
                  <a:schemeClr val="bg1">
                    <a:lumMod val="85000"/>
                  </a:schemeClr>
                </a:solidFill>
              </a:defRPr>
            </a:lvl3pPr>
            <a:lvl4pPr marL="1371600" indent="0">
              <a:buFontTx/>
              <a:buNone/>
              <a:defRPr sz="1000">
                <a:solidFill>
                  <a:schemeClr val="bg1">
                    <a:lumMod val="85000"/>
                  </a:schemeClr>
                </a:solidFill>
              </a:defRPr>
            </a:lvl4pPr>
            <a:lvl5pPr marL="1828800" indent="0">
              <a:buFontTx/>
              <a:buNone/>
              <a:defRPr sz="1000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r>
              <a:rPr lang="ko-KR" altLang="en-US" dirty="0" smtClean="0"/>
              <a:t>심화교육  교재 </a:t>
            </a:r>
            <a:endParaRPr lang="ko-KR" altLang="en-US" dirty="0"/>
          </a:p>
        </p:txBody>
      </p:sp>
      <p:sp>
        <p:nvSpPr>
          <p:cNvPr id="30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6985192" y="6356351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fld id="{55F05BFD-482D-4186-AC45-9D7E967E7BF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39503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마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그림 18"/>
          <p:cNvPicPr>
            <a:picLocks noChangeAspect="1"/>
          </p:cNvPicPr>
          <p:nvPr userDrawn="1"/>
        </p:nvPicPr>
        <p:blipFill rotWithShape="1">
          <a:blip r:embed="rId2"/>
          <a:srcRect t="4811" r="11991" b="22725"/>
          <a:stretch/>
        </p:blipFill>
        <p:spPr>
          <a:xfrm>
            <a:off x="1733550" y="-19050"/>
            <a:ext cx="7410450" cy="6886575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357287" y="6197797"/>
            <a:ext cx="1313210" cy="407326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628650" y="2730044"/>
            <a:ext cx="3265714" cy="718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buNone/>
            </a:pPr>
            <a:r>
              <a:rPr lang="ko-KR" altLang="en-US" sz="44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j-cs"/>
              </a:rPr>
              <a:t>감사합니다</a:t>
            </a:r>
            <a:r>
              <a:rPr lang="en-US" altLang="ko-KR" sz="44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j-cs"/>
              </a:rPr>
              <a:t>.</a:t>
            </a:r>
            <a:endParaRPr lang="ko-KR" altLang="en-US" sz="4400" b="1" spc="-150" dirty="0"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36491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14719-CA3D-4514-AAC7-1705D30F7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2931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81" r:id="rId4"/>
    <p:sldLayoutId id="2147483680" r:id="rId5"/>
    <p:sldLayoutId id="2147483682" r:id="rId6"/>
    <p:sldLayoutId id="2147483683" r:id="rId7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1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ko-KR" altLang="en-US" dirty="0" smtClean="0"/>
              <a:t>기술연구소 김용현</a:t>
            </a:r>
            <a:endParaRPr lang="en-US" altLang="ko-KR" dirty="0" smtClean="0"/>
          </a:p>
          <a:p>
            <a:r>
              <a:rPr lang="en-US" altLang="ko-KR" dirty="0" smtClean="0"/>
              <a:t>2021. 08</a:t>
            </a:r>
            <a:endParaRPr lang="ko-KR" altLang="en-US" dirty="0"/>
          </a:p>
        </p:txBody>
      </p:sp>
      <p:sp>
        <p:nvSpPr>
          <p:cNvPr id="4" name="제목 9"/>
          <p:cNvSpPr txBox="1">
            <a:spLocks/>
          </p:cNvSpPr>
          <p:nvPr/>
        </p:nvSpPr>
        <p:spPr>
          <a:xfrm>
            <a:off x="0" y="2836606"/>
            <a:ext cx="9144000" cy="803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b="1" kern="1200" spc="-150"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endParaRPr lang="ko-KR" altLang="en-US" sz="3600" dirty="0"/>
          </a:p>
        </p:txBody>
      </p:sp>
      <p:sp>
        <p:nvSpPr>
          <p:cNvPr id="6" name="제목 9"/>
          <p:cNvSpPr txBox="1">
            <a:spLocks/>
          </p:cNvSpPr>
          <p:nvPr/>
        </p:nvSpPr>
        <p:spPr>
          <a:xfrm>
            <a:off x="610720" y="2626344"/>
            <a:ext cx="7886700" cy="9260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b="1" kern="1200" spc="-150"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ko-KR" dirty="0" err="1" smtClean="0"/>
              <a:t>i</a:t>
            </a:r>
            <a:r>
              <a:rPr lang="en-US" altLang="ko-KR" dirty="0" smtClean="0"/>
              <a:t>-MATRIX </a:t>
            </a:r>
            <a:r>
              <a:rPr lang="ko-KR" altLang="en-US" dirty="0" smtClean="0"/>
              <a:t>조건 컨트롤 가이드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20526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13236" y="0"/>
            <a:ext cx="19833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err="1" smtClean="0">
                <a:solidFill>
                  <a:schemeClr val="bg1">
                    <a:lumMod val="8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i</a:t>
            </a:r>
            <a:r>
              <a:rPr lang="en-US" altLang="ko-KR" sz="1100" dirty="0" smtClean="0">
                <a:solidFill>
                  <a:schemeClr val="bg1">
                    <a:lumMod val="8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-Matrix </a:t>
            </a:r>
            <a:r>
              <a:rPr lang="ko-KR" altLang="en-US" sz="1100" dirty="0" smtClean="0">
                <a:solidFill>
                  <a:schemeClr val="bg1">
                    <a:lumMod val="8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조건 컨트롤</a:t>
            </a:r>
            <a:endParaRPr lang="ko-KR" altLang="en-US" sz="1100" dirty="0">
              <a:solidFill>
                <a:schemeClr val="bg1">
                  <a:lumMod val="85000"/>
                </a:schemeClr>
              </a:solidFill>
              <a:latin typeface="Noto Sans CJK KR Bold" panose="020B0800000000000000" pitchFamily="34" charset="-127"/>
              <a:ea typeface="Noto Sans CJK KR Bold" panose="020B0800000000000000" pitchFamily="34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8164" y="1052513"/>
            <a:ext cx="6984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latin typeface="+mn-ea"/>
              </a:rPr>
              <a:t>옵션에서 컨트롤 창과 </a:t>
            </a:r>
            <a:r>
              <a:rPr lang="en-US" altLang="ko-KR" b="1" dirty="0" smtClean="0">
                <a:latin typeface="+mn-ea"/>
              </a:rPr>
              <a:t>Sheet </a:t>
            </a:r>
            <a:r>
              <a:rPr lang="ko-KR" altLang="en-US" b="1" dirty="0" smtClean="0">
                <a:latin typeface="+mn-ea"/>
              </a:rPr>
              <a:t>동기화 </a:t>
            </a:r>
            <a:r>
              <a:rPr lang="en-US" altLang="ko-KR" b="1" dirty="0">
                <a:latin typeface="+mn-ea"/>
              </a:rPr>
              <a:t>T</a:t>
            </a:r>
            <a:r>
              <a:rPr lang="en-US" altLang="ko-KR" b="1" dirty="0" smtClean="0">
                <a:latin typeface="+mn-ea"/>
              </a:rPr>
              <a:t>rue</a:t>
            </a:r>
            <a:r>
              <a:rPr lang="ko-KR" altLang="en-US" b="1" dirty="0" smtClean="0">
                <a:latin typeface="+mn-ea"/>
              </a:rPr>
              <a:t>로 할 경우</a:t>
            </a:r>
            <a:endParaRPr lang="en-US" altLang="ko-KR" b="1" dirty="0" smtClean="0">
              <a:latin typeface="+mn-ea"/>
            </a:endParaRP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174" y="4892015"/>
            <a:ext cx="3590925" cy="13049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오른쪽 화살표 14"/>
          <p:cNvSpPr/>
          <p:nvPr/>
        </p:nvSpPr>
        <p:spPr>
          <a:xfrm>
            <a:off x="4199930" y="5408553"/>
            <a:ext cx="347491" cy="2718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620793" y="1449900"/>
            <a:ext cx="6984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latin typeface="+mn-ea"/>
              </a:rPr>
              <a:t>컨트롤 창이 없는 시트로 이동할 경우</a:t>
            </a:r>
            <a:endParaRPr lang="en-US" altLang="ko-KR" sz="1200" dirty="0">
              <a:latin typeface="+mn-ea"/>
            </a:endParaRPr>
          </a:p>
          <a:p>
            <a:r>
              <a:rPr lang="ko-KR" altLang="en-US" sz="1200" dirty="0" smtClean="0">
                <a:latin typeface="+mn-ea"/>
              </a:rPr>
              <a:t>시트 별로 컨트롤 창이 동기화되어 컨트롤 창이 안 보이게 됩니다</a:t>
            </a:r>
            <a:r>
              <a:rPr lang="en-US" altLang="ko-KR" sz="1200" dirty="0" smtClean="0">
                <a:latin typeface="+mn-ea"/>
              </a:rPr>
              <a:t>.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174" y="2234194"/>
            <a:ext cx="2692800" cy="210084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693104" y="3821097"/>
            <a:ext cx="209837" cy="14954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3253" y="4892015"/>
            <a:ext cx="3552825" cy="13049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7" name="텍스트 개체 틀 1"/>
          <p:cNvSpPr>
            <a:spLocks noGrp="1"/>
          </p:cNvSpPr>
          <p:nvPr>
            <p:ph type="body" sz="quarter" idx="10"/>
          </p:nvPr>
        </p:nvSpPr>
        <p:spPr>
          <a:xfrm>
            <a:off x="295275" y="461819"/>
            <a:ext cx="8375222" cy="385271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/>
              <a:t> Ⅳ</a:t>
            </a:r>
            <a:r>
              <a:rPr lang="ko-KR" altLang="en-US" dirty="0">
                <a:latin typeface="+mn-ea"/>
              </a:rPr>
              <a:t>시트 별 컨트롤 창 동기화</a:t>
            </a:r>
          </a:p>
        </p:txBody>
      </p:sp>
    </p:spTree>
    <p:extLst>
      <p:ext uri="{BB962C8B-B14F-4D97-AF65-F5344CB8AC3E}">
        <p14:creationId xmlns:p14="http://schemas.microsoft.com/office/powerpoint/2010/main" val="49668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13236" y="0"/>
            <a:ext cx="19833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err="1" smtClean="0">
                <a:solidFill>
                  <a:schemeClr val="bg1">
                    <a:lumMod val="8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i</a:t>
            </a:r>
            <a:r>
              <a:rPr lang="en-US" altLang="ko-KR" sz="1100" dirty="0" smtClean="0">
                <a:solidFill>
                  <a:schemeClr val="bg1">
                    <a:lumMod val="8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-Matrix </a:t>
            </a:r>
            <a:r>
              <a:rPr lang="ko-KR" altLang="en-US" sz="1100" dirty="0" smtClean="0">
                <a:solidFill>
                  <a:schemeClr val="bg1">
                    <a:lumMod val="8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조건 컨트롤</a:t>
            </a:r>
            <a:endParaRPr lang="ko-KR" altLang="en-US" sz="1100" dirty="0">
              <a:solidFill>
                <a:schemeClr val="bg1">
                  <a:lumMod val="85000"/>
                </a:schemeClr>
              </a:solidFill>
              <a:latin typeface="Noto Sans CJK KR Bold" panose="020B0800000000000000" pitchFamily="34" charset="-127"/>
              <a:ea typeface="Noto Sans CJK KR Bold" panose="020B0800000000000000" pitchFamily="34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8164" y="1052513"/>
            <a:ext cx="6984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latin typeface="+mn-ea"/>
              </a:rPr>
              <a:t>하위 컨트롤의 초기</a:t>
            </a:r>
            <a:r>
              <a:rPr lang="en-US" altLang="ko-KR" b="1" dirty="0" smtClean="0">
                <a:latin typeface="+mn-ea"/>
              </a:rPr>
              <a:t> </a:t>
            </a:r>
            <a:r>
              <a:rPr lang="ko-KR" altLang="en-US" b="1" dirty="0" smtClean="0">
                <a:latin typeface="+mn-ea"/>
              </a:rPr>
              <a:t>값을 안 넣고 싶은 경우</a:t>
            </a:r>
            <a:endParaRPr lang="en-US" altLang="ko-KR" b="1" dirty="0" smtClean="0">
              <a:latin typeface="+mn-ea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509" y="1682904"/>
            <a:ext cx="4229100" cy="27813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0813" y="1678431"/>
            <a:ext cx="3409950" cy="416076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5430438" y="5035126"/>
            <a:ext cx="3010699" cy="18267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10" name="텍스트 개체 틀 1"/>
          <p:cNvSpPr>
            <a:spLocks noGrp="1"/>
          </p:cNvSpPr>
          <p:nvPr>
            <p:ph type="body" sz="quarter" idx="10"/>
          </p:nvPr>
        </p:nvSpPr>
        <p:spPr>
          <a:xfrm>
            <a:off x="295275" y="461819"/>
            <a:ext cx="8375222" cy="385271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/>
              <a:t> Ⅴ </a:t>
            </a:r>
            <a:r>
              <a:rPr lang="ko-KR" altLang="en-US" dirty="0" err="1">
                <a:latin typeface="+mn-ea"/>
              </a:rPr>
              <a:t>콤보박스</a:t>
            </a:r>
            <a:r>
              <a:rPr lang="ko-KR" altLang="en-US" dirty="0">
                <a:latin typeface="+mn-ea"/>
              </a:rPr>
              <a:t> </a:t>
            </a:r>
            <a:r>
              <a:rPr lang="ko-KR" altLang="en-US" dirty="0" err="1" smtClean="0">
                <a:latin typeface="+mn-ea"/>
              </a:rPr>
              <a:t>계층형</a:t>
            </a:r>
            <a:r>
              <a:rPr lang="en-US" altLang="ko-KR" dirty="0" smtClean="0">
                <a:latin typeface="+mn-ea"/>
              </a:rPr>
              <a:t> </a:t>
            </a:r>
            <a:r>
              <a:rPr lang="ko-KR" altLang="en-US" dirty="0" smtClean="0">
                <a:latin typeface="+mn-ea"/>
              </a:rPr>
              <a:t>구조</a:t>
            </a:r>
            <a:endParaRPr lang="ko-KR" altLang="en-US" dirty="0">
              <a:latin typeface="+mn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83945" y="5856601"/>
            <a:ext cx="1802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solidFill>
                  <a:schemeClr val="accent3">
                    <a:lumMod val="75000"/>
                  </a:schemeClr>
                </a:solidFill>
              </a:rPr>
              <a:t>&lt;</a:t>
            </a:r>
            <a:r>
              <a:rPr lang="ko-KR" altLang="en-US" sz="1200" dirty="0" smtClean="0">
                <a:solidFill>
                  <a:schemeClr val="accent3">
                    <a:lumMod val="75000"/>
                  </a:schemeClr>
                </a:solidFill>
              </a:rPr>
              <a:t>부모 컨트롤 속성</a:t>
            </a:r>
            <a:r>
              <a:rPr lang="en-US" altLang="ko-KR" sz="1200" dirty="0" smtClean="0">
                <a:solidFill>
                  <a:schemeClr val="accent3">
                    <a:lumMod val="75000"/>
                  </a:schemeClr>
                </a:solidFill>
              </a:rPr>
              <a:t>&gt;</a:t>
            </a:r>
            <a:endParaRPr lang="ko-KR" alt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95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13236" y="0"/>
            <a:ext cx="19833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err="1" smtClean="0">
                <a:solidFill>
                  <a:schemeClr val="bg1">
                    <a:lumMod val="8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i</a:t>
            </a:r>
            <a:r>
              <a:rPr lang="en-US" altLang="ko-KR" sz="1100" dirty="0" smtClean="0">
                <a:solidFill>
                  <a:schemeClr val="bg1">
                    <a:lumMod val="8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-Matrix </a:t>
            </a:r>
            <a:r>
              <a:rPr lang="ko-KR" altLang="en-US" sz="1100" dirty="0" smtClean="0">
                <a:solidFill>
                  <a:schemeClr val="bg1">
                    <a:lumMod val="8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조건 컨트롤</a:t>
            </a:r>
            <a:endParaRPr lang="ko-KR" altLang="en-US" sz="1100" dirty="0">
              <a:solidFill>
                <a:schemeClr val="bg1">
                  <a:lumMod val="85000"/>
                </a:schemeClr>
              </a:solidFill>
              <a:latin typeface="Noto Sans CJK KR Bold" panose="020B0800000000000000" pitchFamily="34" charset="-127"/>
              <a:ea typeface="Noto Sans CJK KR Bold" panose="020B0800000000000000" pitchFamily="34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8164" y="1052513"/>
            <a:ext cx="6984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latin typeface="+mn-ea"/>
              </a:rPr>
              <a:t>하위 </a:t>
            </a:r>
            <a:r>
              <a:rPr lang="ko-KR" altLang="en-US" b="1" dirty="0">
                <a:latin typeface="+mn-ea"/>
              </a:rPr>
              <a:t>컨트롤의 초기</a:t>
            </a:r>
            <a:r>
              <a:rPr lang="en-US" altLang="ko-KR" b="1" dirty="0" smtClean="0">
                <a:latin typeface="+mn-ea"/>
              </a:rPr>
              <a:t> </a:t>
            </a:r>
            <a:r>
              <a:rPr lang="ko-KR" altLang="en-US" b="1" dirty="0" smtClean="0">
                <a:latin typeface="+mn-ea"/>
              </a:rPr>
              <a:t>값을 넣고 싶은 경우</a:t>
            </a:r>
            <a:endParaRPr lang="en-US" altLang="ko-KR" b="1" dirty="0" smtClean="0">
              <a:latin typeface="+mn-ea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164" y="1682904"/>
            <a:ext cx="4419600" cy="225742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922" y="1682905"/>
            <a:ext cx="3427841" cy="424300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5479843" y="5052894"/>
            <a:ext cx="2955704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altLang="ko-KR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438164" y="4294691"/>
            <a:ext cx="4479825" cy="1631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dirty="0"/>
              <a:t>Sub combo1()</a:t>
            </a:r>
          </a:p>
          <a:p>
            <a:endParaRPr lang="en-US" altLang="ko-KR" sz="1000" dirty="0"/>
          </a:p>
          <a:p>
            <a:r>
              <a:rPr lang="en-US" altLang="ko-KR" sz="1000" dirty="0"/>
              <a:t>    Dim </a:t>
            </a:r>
            <a:r>
              <a:rPr lang="en-US" altLang="ko-KR" sz="1000" dirty="0" err="1"/>
              <a:t>mxmodule</a:t>
            </a:r>
            <a:r>
              <a:rPr lang="en-US" altLang="ko-KR" sz="1000" dirty="0"/>
              <a:t> As Object</a:t>
            </a:r>
          </a:p>
          <a:p>
            <a:r>
              <a:rPr lang="en-US" altLang="ko-KR" sz="1000" dirty="0"/>
              <a:t>    Set </a:t>
            </a:r>
            <a:r>
              <a:rPr lang="en-US" altLang="ko-KR" sz="1000" dirty="0" err="1"/>
              <a:t>mxmodule</a:t>
            </a:r>
            <a:r>
              <a:rPr lang="en-US" altLang="ko-KR" sz="1000" dirty="0"/>
              <a:t> = </a:t>
            </a:r>
            <a:r>
              <a:rPr lang="en-US" altLang="ko-KR" sz="1000" dirty="0" err="1"/>
              <a:t>Application.COMAddIns.Item</a:t>
            </a:r>
            <a:r>
              <a:rPr lang="en-US" altLang="ko-KR" sz="1000" dirty="0"/>
              <a:t>("iMATRIX6.ExcelModule").Object</a:t>
            </a:r>
          </a:p>
          <a:p>
            <a:r>
              <a:rPr lang="en-US" altLang="ko-KR" sz="1000" dirty="0"/>
              <a:t>    </a:t>
            </a:r>
          </a:p>
          <a:p>
            <a:r>
              <a:rPr lang="en-US" altLang="ko-KR" sz="1000" dirty="0"/>
              <a:t>    Range("VS_TWO").Value = "MX_FIRST"</a:t>
            </a:r>
          </a:p>
          <a:p>
            <a:r>
              <a:rPr lang="en-US" altLang="ko-KR" sz="1000" dirty="0"/>
              <a:t>    </a:t>
            </a:r>
            <a:r>
              <a:rPr lang="en-US" altLang="ko-KR" sz="1000" dirty="0" err="1"/>
              <a:t>mxmodule.xapi.ControlRefreshData</a:t>
            </a:r>
            <a:r>
              <a:rPr lang="en-US" altLang="ko-KR" sz="1000" dirty="0"/>
              <a:t> "SelectComboBox1"</a:t>
            </a:r>
          </a:p>
          <a:p>
            <a:r>
              <a:rPr lang="en-US" altLang="ko-KR" sz="1000" dirty="0"/>
              <a:t>    </a:t>
            </a:r>
            <a:r>
              <a:rPr lang="en-US" altLang="ko-KR" sz="1000" dirty="0" err="1"/>
              <a:t>mxmodule.xapi.ControlUpdateValue</a:t>
            </a:r>
            <a:r>
              <a:rPr lang="en-US" altLang="ko-KR" sz="1000" dirty="0"/>
              <a:t> "SelectComboBox1"</a:t>
            </a:r>
          </a:p>
          <a:p>
            <a:endParaRPr lang="en-US" altLang="ko-KR" sz="1000" dirty="0"/>
          </a:p>
          <a:p>
            <a:r>
              <a:rPr lang="en-US" altLang="ko-KR" sz="1000" dirty="0"/>
              <a:t>End Sub</a:t>
            </a:r>
            <a:endParaRPr lang="ko-KR" altLang="en-US" sz="1000" dirty="0"/>
          </a:p>
        </p:txBody>
      </p:sp>
      <p:sp>
        <p:nvSpPr>
          <p:cNvPr id="11" name="텍스트 개체 틀 1"/>
          <p:cNvSpPr>
            <a:spLocks noGrp="1"/>
          </p:cNvSpPr>
          <p:nvPr>
            <p:ph type="body" sz="quarter" idx="10"/>
          </p:nvPr>
        </p:nvSpPr>
        <p:spPr>
          <a:xfrm>
            <a:off x="295275" y="461819"/>
            <a:ext cx="8375222" cy="385271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/>
              <a:t> Ⅴ </a:t>
            </a:r>
            <a:r>
              <a:rPr lang="ko-KR" altLang="en-US" dirty="0" err="1">
                <a:latin typeface="+mn-ea"/>
              </a:rPr>
              <a:t>콤보박스</a:t>
            </a:r>
            <a:r>
              <a:rPr lang="ko-KR" altLang="en-US" dirty="0">
                <a:latin typeface="+mn-ea"/>
              </a:rPr>
              <a:t> </a:t>
            </a:r>
            <a:r>
              <a:rPr lang="ko-KR" altLang="en-US" dirty="0" err="1" smtClean="0">
                <a:latin typeface="+mn-ea"/>
              </a:rPr>
              <a:t>계층형</a:t>
            </a:r>
            <a:r>
              <a:rPr lang="en-US" altLang="ko-KR" dirty="0">
                <a:latin typeface="+mn-ea"/>
              </a:rPr>
              <a:t> </a:t>
            </a:r>
            <a:r>
              <a:rPr lang="ko-KR" altLang="en-US" dirty="0" smtClean="0">
                <a:latin typeface="+mn-ea"/>
              </a:rPr>
              <a:t>구조</a:t>
            </a:r>
            <a:endParaRPr lang="ko-KR" altLang="en-US" dirty="0">
              <a:latin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46717" y="5925907"/>
            <a:ext cx="1802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solidFill>
                  <a:schemeClr val="accent3">
                    <a:lumMod val="75000"/>
                  </a:schemeClr>
                </a:solidFill>
              </a:rPr>
              <a:t>&lt;Macro&gt;</a:t>
            </a:r>
            <a:endParaRPr lang="ko-KR" alt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83944" y="5942474"/>
            <a:ext cx="1802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solidFill>
                  <a:schemeClr val="accent3">
                    <a:lumMod val="75000"/>
                  </a:schemeClr>
                </a:solidFill>
              </a:rPr>
              <a:t>&lt;</a:t>
            </a:r>
            <a:r>
              <a:rPr lang="ko-KR" altLang="en-US" sz="1200" dirty="0" smtClean="0">
                <a:solidFill>
                  <a:schemeClr val="accent3">
                    <a:lumMod val="75000"/>
                  </a:schemeClr>
                </a:solidFill>
              </a:rPr>
              <a:t>부모 컨트롤 속성</a:t>
            </a:r>
            <a:r>
              <a:rPr lang="en-US" altLang="ko-KR" sz="1200" dirty="0" smtClean="0">
                <a:solidFill>
                  <a:schemeClr val="accent3">
                    <a:lumMod val="75000"/>
                  </a:schemeClr>
                </a:solidFill>
              </a:rPr>
              <a:t>&gt;</a:t>
            </a:r>
            <a:endParaRPr lang="ko-KR" alt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50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13236" y="0"/>
            <a:ext cx="19833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err="1" smtClean="0">
                <a:solidFill>
                  <a:schemeClr val="bg1">
                    <a:lumMod val="8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i</a:t>
            </a:r>
            <a:r>
              <a:rPr lang="en-US" altLang="ko-KR" sz="1100" dirty="0" smtClean="0">
                <a:solidFill>
                  <a:schemeClr val="bg1">
                    <a:lumMod val="8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-Matrix </a:t>
            </a:r>
            <a:r>
              <a:rPr lang="ko-KR" altLang="en-US" sz="1100" dirty="0" smtClean="0">
                <a:solidFill>
                  <a:schemeClr val="bg1">
                    <a:lumMod val="8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조건 컨트롤</a:t>
            </a:r>
            <a:endParaRPr lang="ko-KR" altLang="en-US" sz="1100" dirty="0">
              <a:solidFill>
                <a:schemeClr val="bg1">
                  <a:lumMod val="85000"/>
                </a:schemeClr>
              </a:solidFill>
              <a:latin typeface="Noto Sans CJK KR Bold" panose="020B0800000000000000" pitchFamily="34" charset="-127"/>
              <a:ea typeface="Noto Sans CJK KR Bold" panose="020B0800000000000000" pitchFamily="34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8164" y="1052513"/>
            <a:ext cx="6984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latin typeface="+mn-ea"/>
              </a:rPr>
              <a:t>MX_REFRESH</a:t>
            </a:r>
            <a:r>
              <a:rPr lang="ko-KR" altLang="en-US" sz="1400" dirty="0" smtClean="0">
                <a:latin typeface="+mn-ea"/>
              </a:rPr>
              <a:t>는 </a:t>
            </a:r>
            <a:r>
              <a:rPr lang="en-US" altLang="ko-KR" sz="1400" dirty="0">
                <a:latin typeface="+mn-ea"/>
              </a:rPr>
              <a:t>Portal Viewer – </a:t>
            </a:r>
            <a:r>
              <a:rPr lang="en-US" altLang="ko-KR" sz="1400" dirty="0" smtClean="0">
                <a:latin typeface="+mn-ea"/>
              </a:rPr>
              <a:t>Refresh</a:t>
            </a:r>
            <a:r>
              <a:rPr lang="ko-KR" altLang="en-US" sz="1400" dirty="0" smtClean="0">
                <a:latin typeface="+mn-ea"/>
              </a:rPr>
              <a:t>와 동일한 기능입니다</a:t>
            </a:r>
            <a:r>
              <a:rPr lang="en-US" altLang="ko-KR" sz="1400" dirty="0" smtClean="0">
                <a:latin typeface="+mn-ea"/>
              </a:rPr>
              <a:t>.(</a:t>
            </a:r>
            <a:r>
              <a:rPr lang="ko-KR" altLang="en-US" sz="1400" dirty="0" err="1" smtClean="0">
                <a:latin typeface="+mn-ea"/>
              </a:rPr>
              <a:t>뷰어</a:t>
            </a:r>
            <a:r>
              <a:rPr lang="en-US" altLang="ko-KR" sz="1400" dirty="0" smtClean="0">
                <a:latin typeface="+mn-ea"/>
              </a:rPr>
              <a:t>,</a:t>
            </a:r>
            <a:r>
              <a:rPr lang="ko-KR" altLang="en-US" sz="1400" dirty="0" smtClean="0">
                <a:latin typeface="+mn-ea"/>
              </a:rPr>
              <a:t>디자이너 동작</a:t>
            </a:r>
            <a:r>
              <a:rPr lang="en-US" altLang="ko-KR" sz="1400" dirty="0" smtClean="0">
                <a:latin typeface="+mn-ea"/>
              </a:rPr>
              <a:t>)</a:t>
            </a: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164" y="1693170"/>
            <a:ext cx="7646760" cy="450760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2369298" y="3359149"/>
            <a:ext cx="1736504" cy="13369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altLang="ko-KR" dirty="0" smtClean="0"/>
          </a:p>
        </p:txBody>
      </p:sp>
      <p:sp>
        <p:nvSpPr>
          <p:cNvPr id="8" name="텍스트 개체 틀 1"/>
          <p:cNvSpPr>
            <a:spLocks noGrp="1"/>
          </p:cNvSpPr>
          <p:nvPr>
            <p:ph type="body" sz="quarter" idx="10"/>
          </p:nvPr>
        </p:nvSpPr>
        <p:spPr>
          <a:xfrm>
            <a:off x="295275" y="461819"/>
            <a:ext cx="8375222" cy="385271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/>
              <a:t> Ⅵ</a:t>
            </a:r>
            <a:r>
              <a:rPr lang="ko-KR" altLang="en-US" dirty="0"/>
              <a:t> </a:t>
            </a:r>
            <a:r>
              <a:rPr lang="ko-KR" altLang="en-US" dirty="0">
                <a:latin typeface="+mn-ea"/>
              </a:rPr>
              <a:t>매크로 </a:t>
            </a:r>
            <a:r>
              <a:rPr lang="ko-KR" altLang="en-US" dirty="0" err="1">
                <a:latin typeface="+mn-ea"/>
              </a:rPr>
              <a:t>예약어</a:t>
            </a:r>
            <a:endParaRPr lang="ko-KR" altLang="en-US" dirty="0">
              <a:latin typeface="+mn-e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76555" y="1750836"/>
            <a:ext cx="514710" cy="16034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11606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13236" y="0"/>
            <a:ext cx="19833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err="1" smtClean="0">
                <a:solidFill>
                  <a:schemeClr val="bg1">
                    <a:lumMod val="8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i</a:t>
            </a:r>
            <a:r>
              <a:rPr lang="en-US" altLang="ko-KR" sz="1100" dirty="0" smtClean="0">
                <a:solidFill>
                  <a:schemeClr val="bg1">
                    <a:lumMod val="8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-Matrix </a:t>
            </a:r>
            <a:r>
              <a:rPr lang="ko-KR" altLang="en-US" sz="1100" dirty="0" smtClean="0">
                <a:solidFill>
                  <a:schemeClr val="bg1">
                    <a:lumMod val="8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조건 컨트롤</a:t>
            </a:r>
            <a:endParaRPr lang="ko-KR" altLang="en-US" sz="1100" dirty="0">
              <a:solidFill>
                <a:schemeClr val="bg1">
                  <a:lumMod val="85000"/>
                </a:schemeClr>
              </a:solidFill>
              <a:latin typeface="Noto Sans CJK KR Bold" panose="020B0800000000000000" pitchFamily="34" charset="-127"/>
              <a:ea typeface="Noto Sans CJK KR Bold" panose="020B0800000000000000" pitchFamily="34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8164" y="1052513"/>
            <a:ext cx="6984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latin typeface="+mn-ea"/>
              </a:rPr>
              <a:t>MX_PRINT</a:t>
            </a:r>
            <a:r>
              <a:rPr lang="ko-KR" altLang="en-US" sz="1400" dirty="0" smtClean="0">
                <a:latin typeface="+mn-ea"/>
              </a:rPr>
              <a:t>는 </a:t>
            </a:r>
            <a:r>
              <a:rPr lang="en-US" altLang="ko-KR" sz="1400" dirty="0" smtClean="0">
                <a:latin typeface="+mn-ea"/>
              </a:rPr>
              <a:t>Portal Viewer – Print</a:t>
            </a:r>
            <a:r>
              <a:rPr lang="ko-KR" altLang="en-US" sz="1400" dirty="0">
                <a:latin typeface="+mn-ea"/>
              </a:rPr>
              <a:t>와</a:t>
            </a:r>
            <a:r>
              <a:rPr lang="ko-KR" altLang="en-US" sz="1400" dirty="0" smtClean="0">
                <a:latin typeface="+mn-ea"/>
              </a:rPr>
              <a:t> 동일한 기능입니다</a:t>
            </a:r>
            <a:r>
              <a:rPr lang="en-US" altLang="ko-KR" sz="1400" dirty="0" smtClean="0">
                <a:latin typeface="+mn-ea"/>
              </a:rPr>
              <a:t>.(</a:t>
            </a:r>
            <a:r>
              <a:rPr lang="ko-KR" altLang="en-US" sz="1400" dirty="0" err="1" smtClean="0">
                <a:latin typeface="+mn-ea"/>
              </a:rPr>
              <a:t>뷰어</a:t>
            </a:r>
            <a:r>
              <a:rPr lang="en-US" altLang="ko-KR" sz="1400" dirty="0" smtClean="0">
                <a:latin typeface="+mn-ea"/>
              </a:rPr>
              <a:t>, </a:t>
            </a:r>
            <a:r>
              <a:rPr lang="ko-KR" altLang="en-US" sz="1400" dirty="0" smtClean="0">
                <a:latin typeface="+mn-ea"/>
              </a:rPr>
              <a:t>디자이너 동작</a:t>
            </a:r>
            <a:r>
              <a:rPr lang="en-US" altLang="ko-KR" sz="1400" dirty="0" smtClean="0">
                <a:latin typeface="+mn-ea"/>
              </a:rPr>
              <a:t>)</a:t>
            </a:r>
          </a:p>
        </p:txBody>
      </p:sp>
      <p:sp>
        <p:nvSpPr>
          <p:cNvPr id="8" name="텍스트 개체 틀 1"/>
          <p:cNvSpPr>
            <a:spLocks noGrp="1"/>
          </p:cNvSpPr>
          <p:nvPr>
            <p:ph type="body" sz="quarter" idx="10"/>
          </p:nvPr>
        </p:nvSpPr>
        <p:spPr>
          <a:xfrm>
            <a:off x="295275" y="461819"/>
            <a:ext cx="8375222" cy="385271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/>
              <a:t> Ⅵ</a:t>
            </a:r>
            <a:r>
              <a:rPr lang="ko-KR" altLang="en-US" dirty="0"/>
              <a:t> </a:t>
            </a:r>
            <a:r>
              <a:rPr lang="ko-KR" altLang="en-US" dirty="0">
                <a:latin typeface="+mn-ea"/>
              </a:rPr>
              <a:t>매크로 </a:t>
            </a:r>
            <a:r>
              <a:rPr lang="ko-KR" altLang="en-US" dirty="0" err="1">
                <a:latin typeface="+mn-ea"/>
              </a:rPr>
              <a:t>예약어</a:t>
            </a:r>
            <a:endParaRPr lang="ko-KR" altLang="en-US" dirty="0">
              <a:latin typeface="+mn-ea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066" y="1525048"/>
            <a:ext cx="4151884" cy="467572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4086121" y="2016382"/>
            <a:ext cx="246980" cy="27373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altLang="ko-KR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2912228" y="2323072"/>
            <a:ext cx="737131" cy="25537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138195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916" y="1491572"/>
            <a:ext cx="4661471" cy="479063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슬라이드 번호 개체 틀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13236" y="0"/>
            <a:ext cx="19833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err="1" smtClean="0">
                <a:solidFill>
                  <a:schemeClr val="bg1">
                    <a:lumMod val="8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i</a:t>
            </a:r>
            <a:r>
              <a:rPr lang="en-US" altLang="ko-KR" sz="1100" dirty="0" smtClean="0">
                <a:solidFill>
                  <a:schemeClr val="bg1">
                    <a:lumMod val="8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-Matrix </a:t>
            </a:r>
            <a:r>
              <a:rPr lang="ko-KR" altLang="en-US" sz="1100" dirty="0" smtClean="0">
                <a:solidFill>
                  <a:schemeClr val="bg1">
                    <a:lumMod val="8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조건 컨트롤</a:t>
            </a:r>
            <a:endParaRPr lang="ko-KR" altLang="en-US" sz="1100" dirty="0">
              <a:solidFill>
                <a:schemeClr val="bg1">
                  <a:lumMod val="85000"/>
                </a:schemeClr>
              </a:solidFill>
              <a:latin typeface="Noto Sans CJK KR Bold" panose="020B0800000000000000" pitchFamily="34" charset="-127"/>
              <a:ea typeface="Noto Sans CJK KR Bold" panose="020B0800000000000000" pitchFamily="34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8164" y="1052513"/>
            <a:ext cx="6984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latin typeface="+mn-ea"/>
              </a:rPr>
              <a:t>MX_EXPORT</a:t>
            </a:r>
            <a:r>
              <a:rPr lang="ko-KR" altLang="en-US" sz="1400" dirty="0" smtClean="0">
                <a:latin typeface="+mn-ea"/>
              </a:rPr>
              <a:t>는 </a:t>
            </a:r>
            <a:r>
              <a:rPr lang="en-US" altLang="ko-KR" sz="1400" dirty="0">
                <a:latin typeface="+mn-ea"/>
              </a:rPr>
              <a:t>Portal Viewer - Export</a:t>
            </a:r>
            <a:r>
              <a:rPr lang="ko-KR" altLang="en-US" sz="1400" dirty="0" smtClean="0">
                <a:latin typeface="+mn-ea"/>
              </a:rPr>
              <a:t>와 동일한 기능입니다</a:t>
            </a:r>
            <a:r>
              <a:rPr lang="en-US" altLang="ko-KR" sz="1400" dirty="0" smtClean="0">
                <a:latin typeface="+mn-ea"/>
              </a:rPr>
              <a:t>.(</a:t>
            </a:r>
            <a:r>
              <a:rPr lang="ko-KR" altLang="en-US" sz="1400" dirty="0" err="1" smtClean="0">
                <a:latin typeface="+mn-ea"/>
              </a:rPr>
              <a:t>뷰어에서만</a:t>
            </a:r>
            <a:r>
              <a:rPr lang="ko-KR" altLang="en-US" sz="1400" dirty="0" smtClean="0">
                <a:latin typeface="+mn-ea"/>
              </a:rPr>
              <a:t> 동작</a:t>
            </a:r>
            <a:r>
              <a:rPr lang="en-US" altLang="ko-KR" sz="1400" dirty="0" smtClean="0">
                <a:latin typeface="+mn-ea"/>
              </a:rPr>
              <a:t>)</a:t>
            </a:r>
          </a:p>
        </p:txBody>
      </p:sp>
      <p:sp>
        <p:nvSpPr>
          <p:cNvPr id="8" name="텍스트 개체 틀 1"/>
          <p:cNvSpPr>
            <a:spLocks noGrp="1"/>
          </p:cNvSpPr>
          <p:nvPr>
            <p:ph type="body" sz="quarter" idx="10"/>
          </p:nvPr>
        </p:nvSpPr>
        <p:spPr>
          <a:xfrm>
            <a:off x="295275" y="461819"/>
            <a:ext cx="8375222" cy="385271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/>
              <a:t> Ⅵ</a:t>
            </a:r>
            <a:r>
              <a:rPr lang="ko-KR" altLang="en-US" dirty="0"/>
              <a:t> </a:t>
            </a:r>
            <a:r>
              <a:rPr lang="ko-KR" altLang="en-US" dirty="0">
                <a:latin typeface="+mn-ea"/>
              </a:rPr>
              <a:t>매크로 </a:t>
            </a:r>
            <a:r>
              <a:rPr lang="ko-KR" altLang="en-US" dirty="0" err="1">
                <a:latin typeface="+mn-ea"/>
              </a:rPr>
              <a:t>예약어</a:t>
            </a:r>
            <a:endParaRPr lang="ko-KR" altLang="en-US" dirty="0"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5254" y="2015432"/>
            <a:ext cx="246980" cy="27373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altLang="ko-KR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4075110" y="2382983"/>
            <a:ext cx="765964" cy="16927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altLang="ko-KR" sz="500" dirty="0" smtClean="0"/>
          </a:p>
        </p:txBody>
      </p:sp>
    </p:spTree>
    <p:extLst>
      <p:ext uri="{BB962C8B-B14F-4D97-AF65-F5344CB8AC3E}">
        <p14:creationId xmlns:p14="http://schemas.microsoft.com/office/powerpoint/2010/main" val="420630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13236" y="0"/>
            <a:ext cx="19833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err="1" smtClean="0">
                <a:solidFill>
                  <a:schemeClr val="bg1">
                    <a:lumMod val="8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i</a:t>
            </a:r>
            <a:r>
              <a:rPr lang="en-US" altLang="ko-KR" sz="1100" dirty="0" smtClean="0">
                <a:solidFill>
                  <a:schemeClr val="bg1">
                    <a:lumMod val="8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-Matrix </a:t>
            </a:r>
            <a:r>
              <a:rPr lang="ko-KR" altLang="en-US" sz="1100" dirty="0" smtClean="0">
                <a:solidFill>
                  <a:schemeClr val="bg1">
                    <a:lumMod val="8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조건 컨트롤</a:t>
            </a:r>
            <a:endParaRPr lang="ko-KR" altLang="en-US" sz="1100" dirty="0">
              <a:solidFill>
                <a:schemeClr val="bg1">
                  <a:lumMod val="85000"/>
                </a:schemeClr>
              </a:solidFill>
              <a:latin typeface="Noto Sans CJK KR Bold" panose="020B0800000000000000" pitchFamily="34" charset="-127"/>
              <a:ea typeface="Noto Sans CJK KR Bold" panose="020B0800000000000000" pitchFamily="34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8164" y="1052513"/>
            <a:ext cx="84834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latin typeface="+mn-ea"/>
              </a:rPr>
              <a:t>MX_METALAYOUT</a:t>
            </a:r>
            <a:r>
              <a:rPr lang="ko-KR" altLang="en-US" sz="1400" dirty="0" smtClean="0">
                <a:latin typeface="+mn-ea"/>
              </a:rPr>
              <a:t>는 시트에 </a:t>
            </a:r>
            <a:r>
              <a:rPr lang="en-US" altLang="ko-KR" sz="1400" dirty="0" err="1" smtClean="0">
                <a:latin typeface="+mn-ea"/>
              </a:rPr>
              <a:t>i</a:t>
            </a:r>
            <a:r>
              <a:rPr lang="en-US" altLang="ko-KR" sz="1400" dirty="0" smtClean="0">
                <a:latin typeface="+mn-ea"/>
              </a:rPr>
              <a:t>-META</a:t>
            </a:r>
            <a:r>
              <a:rPr lang="ko-KR" altLang="en-US" sz="1400" dirty="0" smtClean="0">
                <a:latin typeface="+mn-ea"/>
              </a:rPr>
              <a:t>로 구성된 데이터가 있을 때 사용할 수 있습니다</a:t>
            </a:r>
            <a:r>
              <a:rPr lang="en-US" altLang="ko-KR" sz="1400" dirty="0" smtClean="0">
                <a:latin typeface="+mn-ea"/>
              </a:rPr>
              <a:t>.</a:t>
            </a:r>
          </a:p>
          <a:p>
            <a:r>
              <a:rPr lang="ko-KR" altLang="en-US" sz="1400" smtClean="0">
                <a:latin typeface="+mn-ea"/>
              </a:rPr>
              <a:t>컨트롤을 클릭하여 </a:t>
            </a:r>
            <a:r>
              <a:rPr lang="ko-KR" altLang="en-US" sz="1400" dirty="0" smtClean="0">
                <a:latin typeface="+mn-ea"/>
              </a:rPr>
              <a:t>분석 항목의 대상을 수정할 수 있습니다</a:t>
            </a:r>
            <a:r>
              <a:rPr lang="en-US" altLang="ko-KR" sz="1400" dirty="0" smtClean="0">
                <a:latin typeface="+mn-ea"/>
              </a:rPr>
              <a:t>. (</a:t>
            </a:r>
            <a:r>
              <a:rPr lang="ko-KR" altLang="en-US" sz="1400" dirty="0" err="1" smtClean="0">
                <a:latin typeface="+mn-ea"/>
              </a:rPr>
              <a:t>뷰어</a:t>
            </a:r>
            <a:r>
              <a:rPr lang="en-US" altLang="ko-KR" sz="1400" dirty="0" smtClean="0">
                <a:latin typeface="+mn-ea"/>
              </a:rPr>
              <a:t>, </a:t>
            </a:r>
            <a:r>
              <a:rPr lang="ko-KR" altLang="en-US" sz="1400" dirty="0" smtClean="0">
                <a:latin typeface="+mn-ea"/>
              </a:rPr>
              <a:t>디자이너에서 동작</a:t>
            </a:r>
            <a:r>
              <a:rPr lang="en-US" altLang="ko-KR" sz="1400" dirty="0" smtClean="0">
                <a:latin typeface="+mn-ea"/>
              </a:rPr>
              <a:t>)</a:t>
            </a:r>
          </a:p>
        </p:txBody>
      </p:sp>
      <p:sp>
        <p:nvSpPr>
          <p:cNvPr id="8" name="텍스트 개체 틀 1"/>
          <p:cNvSpPr>
            <a:spLocks noGrp="1"/>
          </p:cNvSpPr>
          <p:nvPr>
            <p:ph type="body" sz="quarter" idx="10"/>
          </p:nvPr>
        </p:nvSpPr>
        <p:spPr>
          <a:xfrm>
            <a:off x="295275" y="461819"/>
            <a:ext cx="8375222" cy="385271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/>
              <a:t> Ⅵ</a:t>
            </a:r>
            <a:r>
              <a:rPr lang="ko-KR" altLang="en-US" dirty="0"/>
              <a:t> </a:t>
            </a:r>
            <a:r>
              <a:rPr lang="ko-KR" altLang="en-US" dirty="0">
                <a:latin typeface="+mn-ea"/>
              </a:rPr>
              <a:t>매크로 </a:t>
            </a:r>
            <a:r>
              <a:rPr lang="ko-KR" altLang="en-US" dirty="0" err="1">
                <a:latin typeface="+mn-ea"/>
              </a:rPr>
              <a:t>예약어</a:t>
            </a:r>
            <a:endParaRPr lang="ko-KR" altLang="en-US" dirty="0">
              <a:latin typeface="+mn-ea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164" y="1847064"/>
            <a:ext cx="6621806" cy="423795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3549781" y="2521696"/>
            <a:ext cx="635183" cy="13912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altLang="ko-KR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3239010" y="2677297"/>
            <a:ext cx="3820960" cy="275967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118289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246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>
            <a:off x="1214438" y="1359480"/>
            <a:ext cx="6715125" cy="0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695450" y="1454879"/>
            <a:ext cx="556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latin typeface="+mn-ea"/>
              </a:rPr>
              <a:t>조건 컨트롤 창 정의 및 생성</a:t>
            </a:r>
            <a:endParaRPr lang="ko-KR" altLang="en-US" sz="1600" b="1" dirty="0">
              <a:latin typeface="+mn-ea"/>
            </a:endParaRPr>
          </a:p>
        </p:txBody>
      </p:sp>
      <p:cxnSp>
        <p:nvCxnSpPr>
          <p:cNvPr id="7" name="직선 연결선 6"/>
          <p:cNvCxnSpPr/>
          <p:nvPr/>
        </p:nvCxnSpPr>
        <p:spPr>
          <a:xfrm>
            <a:off x="1214438" y="1854780"/>
            <a:ext cx="6715125" cy="0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695450" y="1951102"/>
            <a:ext cx="556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latin typeface="+mn-ea"/>
              </a:rPr>
              <a:t>조건 컨트롤 </a:t>
            </a:r>
            <a:r>
              <a:rPr lang="ko-KR" altLang="en-US" sz="1600" b="1" dirty="0">
                <a:latin typeface="+mn-ea"/>
              </a:rPr>
              <a:t>종류 </a:t>
            </a:r>
          </a:p>
        </p:txBody>
      </p:sp>
      <p:cxnSp>
        <p:nvCxnSpPr>
          <p:cNvPr id="40" name="직선 연결선 39"/>
          <p:cNvCxnSpPr/>
          <p:nvPr/>
        </p:nvCxnSpPr>
        <p:spPr>
          <a:xfrm>
            <a:off x="1214438" y="2847226"/>
            <a:ext cx="6715125" cy="0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>
            <a:off x="1214438" y="2351003"/>
            <a:ext cx="6715125" cy="0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695450" y="2447325"/>
            <a:ext cx="556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/>
              <a:t>조건 </a:t>
            </a:r>
            <a:r>
              <a:rPr lang="ko-KR" altLang="en-US" sz="1600" b="1" dirty="0" smtClean="0"/>
              <a:t>컨트롤 바인딩 순서 및 특징</a:t>
            </a:r>
            <a:endParaRPr lang="ko-KR" altLang="en-US" sz="1600" b="1" dirty="0">
              <a:latin typeface="+mn-ea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295415" y="1405478"/>
            <a:ext cx="3674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ko-KR"/>
            </a:defPPr>
            <a:lvl1pPr algn="ctr">
              <a:defRPr kumimoji="1" sz="3300" b="1">
                <a:solidFill>
                  <a:srgbClr val="404040"/>
                </a:solidFill>
                <a:latin typeface="미드본고딕L" pitchFamily="18" charset="-127"/>
                <a:ea typeface="미드본고딕L" pitchFamily="18" charset="-127"/>
              </a:defRPr>
            </a:lvl1pPr>
            <a:lvl2pPr marL="742950" indent="-285750"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r>
              <a:rPr lang="en-US" altLang="ko-KR" sz="2000" dirty="0"/>
              <a:t>I</a:t>
            </a:r>
            <a:endParaRPr lang="ko-KR" altLang="en-US" sz="2000" dirty="0"/>
          </a:p>
        </p:txBody>
      </p:sp>
      <p:sp>
        <p:nvSpPr>
          <p:cNvPr id="39" name="TextBox 38"/>
          <p:cNvSpPr txBox="1"/>
          <p:nvPr/>
        </p:nvSpPr>
        <p:spPr>
          <a:xfrm>
            <a:off x="1295415" y="1909939"/>
            <a:ext cx="4000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ko-KR"/>
            </a:defPPr>
            <a:lvl1pPr algn="ctr">
              <a:defRPr kumimoji="1" sz="2000" b="1">
                <a:solidFill>
                  <a:srgbClr val="404040"/>
                </a:solidFill>
                <a:latin typeface="미드본고딕L" pitchFamily="18" charset="-127"/>
                <a:ea typeface="미드본고딕L" pitchFamily="18" charset="-127"/>
              </a:defRPr>
            </a:lvl1pPr>
            <a:lvl2pPr marL="742950" indent="-285750"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r>
              <a:rPr lang="en-US" altLang="ko-KR" dirty="0"/>
              <a:t>II</a:t>
            </a:r>
            <a:endParaRPr lang="ko-KR" alt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1250101" y="2413808"/>
            <a:ext cx="4880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kumimoji="1" sz="2000" b="1">
                <a:solidFill>
                  <a:srgbClr val="404040"/>
                </a:solidFill>
                <a:latin typeface="미드본고딕L" pitchFamily="18" charset="-127"/>
                <a:ea typeface="미드본고딕L" pitchFamily="18" charset="-127"/>
              </a:defRPr>
            </a:lvl1pPr>
            <a:lvl2pPr marL="742950" indent="-285750"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r>
              <a:rPr lang="en-US" altLang="ko-KR" dirty="0"/>
              <a:t>III</a:t>
            </a:r>
            <a:endParaRPr lang="ko-KR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695450" y="2995574"/>
            <a:ext cx="556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>
                <a:latin typeface="+mn-ea"/>
              </a:rPr>
              <a:t>시트 별 컨트롤 창 동기화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250101" y="2962057"/>
            <a:ext cx="4880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kumimoji="1" sz="2000" b="1">
                <a:solidFill>
                  <a:srgbClr val="404040"/>
                </a:solidFill>
                <a:latin typeface="미드본고딕L" pitchFamily="18" charset="-127"/>
                <a:ea typeface="미드본고딕L" pitchFamily="18" charset="-127"/>
              </a:defRPr>
            </a:lvl1pPr>
            <a:lvl2pPr marL="742950" indent="-285750"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r>
              <a:rPr lang="en-US" altLang="ko-KR" dirty="0" smtClean="0"/>
              <a:t>Ⅳ</a:t>
            </a:r>
            <a:endParaRPr lang="ko-KR" altLang="en-US" dirty="0"/>
          </a:p>
        </p:txBody>
      </p:sp>
      <p:cxnSp>
        <p:nvCxnSpPr>
          <p:cNvPr id="24" name="직선 연결선 23"/>
          <p:cNvCxnSpPr/>
          <p:nvPr/>
        </p:nvCxnSpPr>
        <p:spPr>
          <a:xfrm>
            <a:off x="1214435" y="3439291"/>
            <a:ext cx="6715125" cy="0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250103" y="3535802"/>
            <a:ext cx="4880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kumimoji="1" sz="2000" b="1">
                <a:solidFill>
                  <a:srgbClr val="404040"/>
                </a:solidFill>
                <a:latin typeface="미드본고딕L" pitchFamily="18" charset="-127"/>
                <a:ea typeface="미드본고딕L" pitchFamily="18" charset="-127"/>
              </a:defRPr>
            </a:lvl1pPr>
            <a:lvl2pPr marL="742950" indent="-285750"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r>
              <a:rPr lang="en-US" altLang="ko-KR" dirty="0" smtClean="0"/>
              <a:t>Ⅴ</a:t>
            </a:r>
            <a:endParaRPr lang="ko-KR" altLang="en-US" dirty="0"/>
          </a:p>
        </p:txBody>
      </p:sp>
      <p:cxnSp>
        <p:nvCxnSpPr>
          <p:cNvPr id="28" name="직선 연결선 27"/>
          <p:cNvCxnSpPr/>
          <p:nvPr/>
        </p:nvCxnSpPr>
        <p:spPr>
          <a:xfrm>
            <a:off x="1214437" y="4013036"/>
            <a:ext cx="6715125" cy="0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696930" y="3574105"/>
            <a:ext cx="556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>
                <a:latin typeface="+mn-ea"/>
              </a:rPr>
              <a:t>콤보박스</a:t>
            </a:r>
            <a:r>
              <a:rPr lang="ko-KR" altLang="en-US" sz="1600" b="1" dirty="0">
                <a:latin typeface="+mn-ea"/>
              </a:rPr>
              <a:t> </a:t>
            </a:r>
            <a:r>
              <a:rPr lang="ko-KR" altLang="en-US" sz="1600" b="1" dirty="0" err="1" smtClean="0">
                <a:latin typeface="+mn-ea"/>
              </a:rPr>
              <a:t>계층형</a:t>
            </a:r>
            <a:r>
              <a:rPr lang="en-US" altLang="ko-KR" sz="1600" b="1" dirty="0" smtClean="0">
                <a:latin typeface="+mn-ea"/>
              </a:rPr>
              <a:t> </a:t>
            </a:r>
            <a:r>
              <a:rPr lang="ko-KR" altLang="en-US" sz="1600" b="1" dirty="0">
                <a:latin typeface="+mn-ea"/>
              </a:rPr>
              <a:t>구조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686487" y="4080312"/>
            <a:ext cx="556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>
                <a:latin typeface="+mn-ea"/>
              </a:rPr>
              <a:t>매크로 </a:t>
            </a:r>
            <a:r>
              <a:rPr lang="ko-KR" altLang="en-US" sz="1600" b="1" dirty="0" err="1">
                <a:latin typeface="+mn-ea"/>
              </a:rPr>
              <a:t>예약어</a:t>
            </a:r>
            <a:endParaRPr lang="ko-KR" altLang="en-US" sz="1600" b="1" dirty="0">
              <a:latin typeface="+mn-ea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241138" y="4046795"/>
            <a:ext cx="4880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kumimoji="1" sz="2000" b="1">
                <a:solidFill>
                  <a:srgbClr val="404040"/>
                </a:solidFill>
                <a:latin typeface="미드본고딕L" pitchFamily="18" charset="-127"/>
                <a:ea typeface="미드본고딕L" pitchFamily="18" charset="-127"/>
              </a:defRPr>
            </a:lvl1pPr>
            <a:lvl2pPr marL="742950" indent="-285750"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r>
              <a:rPr lang="en-US" altLang="ko-KR" dirty="0" smtClean="0"/>
              <a:t>Ⅵ</a:t>
            </a:r>
            <a:endParaRPr lang="ko-KR" altLang="en-US" dirty="0"/>
          </a:p>
        </p:txBody>
      </p:sp>
      <p:cxnSp>
        <p:nvCxnSpPr>
          <p:cNvPr id="31" name="직선 연결선 30"/>
          <p:cNvCxnSpPr/>
          <p:nvPr/>
        </p:nvCxnSpPr>
        <p:spPr>
          <a:xfrm>
            <a:off x="1205472" y="4524029"/>
            <a:ext cx="6715125" cy="0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116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>
          <a:xfrm>
            <a:off x="295275" y="461819"/>
            <a:ext cx="8375222" cy="385271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 Ⅰ </a:t>
            </a:r>
            <a:r>
              <a:rPr lang="ko-KR" altLang="en-US" dirty="0">
                <a:latin typeface="+mn-ea"/>
              </a:rPr>
              <a:t>조건 컨트롤 창 </a:t>
            </a:r>
            <a:r>
              <a:rPr lang="ko-KR" altLang="en-US" dirty="0" smtClean="0">
                <a:latin typeface="+mn-ea"/>
              </a:rPr>
              <a:t>정의 및 생성</a:t>
            </a:r>
            <a:endParaRPr lang="ko-KR" altLang="en-US" dirty="0">
              <a:latin typeface="+mn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13236" y="0"/>
            <a:ext cx="19833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err="1" smtClean="0">
                <a:solidFill>
                  <a:schemeClr val="bg1">
                    <a:lumMod val="8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i</a:t>
            </a:r>
            <a:r>
              <a:rPr lang="en-US" altLang="ko-KR" sz="1100" dirty="0" smtClean="0">
                <a:solidFill>
                  <a:schemeClr val="bg1">
                    <a:lumMod val="8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-Matrix </a:t>
            </a:r>
            <a:r>
              <a:rPr lang="ko-KR" altLang="en-US" sz="1100" dirty="0" smtClean="0">
                <a:solidFill>
                  <a:schemeClr val="bg1">
                    <a:lumMod val="8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조건 컨트롤</a:t>
            </a:r>
            <a:endParaRPr lang="ko-KR" altLang="en-US" sz="1100" dirty="0">
              <a:solidFill>
                <a:schemeClr val="bg1">
                  <a:lumMod val="85000"/>
                </a:schemeClr>
              </a:solidFill>
              <a:latin typeface="Noto Sans CJK KR Bold" panose="020B0800000000000000" pitchFamily="34" charset="-127"/>
              <a:ea typeface="Noto Sans CJK KR Bold" panose="020B0800000000000000" pitchFamily="34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8163" y="1052513"/>
            <a:ext cx="81584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ko-KR" altLang="en-US" b="1" dirty="0" smtClean="0">
                <a:latin typeface="+mn-ea"/>
              </a:rPr>
              <a:t>정의</a:t>
            </a:r>
            <a:endParaRPr lang="en-US" altLang="ko-KR" b="1" dirty="0" smtClean="0">
              <a:latin typeface="+mn-ea"/>
            </a:endParaRPr>
          </a:p>
          <a:p>
            <a:r>
              <a:rPr lang="en-US" altLang="ko-KR" b="1" dirty="0" smtClean="0">
                <a:latin typeface="+mn-ea"/>
              </a:rPr>
              <a:t/>
            </a:r>
            <a:br>
              <a:rPr lang="en-US" altLang="ko-KR" b="1" dirty="0" smtClean="0">
                <a:latin typeface="+mn-ea"/>
              </a:rPr>
            </a:br>
            <a:r>
              <a:rPr lang="ko-KR" altLang="en-US" sz="1200" dirty="0" smtClean="0">
                <a:latin typeface="+mn-ea"/>
              </a:rPr>
              <a:t>조건 컨트롤 창은 </a:t>
            </a:r>
            <a:r>
              <a:rPr lang="ko-KR" altLang="en-US" sz="1200" dirty="0">
                <a:latin typeface="+mn-ea"/>
              </a:rPr>
              <a:t>조회 조건 생성을 위한 메뉴로 보다 쉽게 조회 조건을 생성할 수 </a:t>
            </a:r>
            <a:r>
              <a:rPr lang="ko-KR" altLang="en-US" sz="1200" dirty="0" smtClean="0">
                <a:latin typeface="+mn-ea"/>
              </a:rPr>
              <a:t>있도록 구성되어 </a:t>
            </a:r>
            <a:r>
              <a:rPr lang="ko-KR" altLang="en-US" sz="1200" dirty="0">
                <a:latin typeface="+mn-ea"/>
              </a:rPr>
              <a:t>있습니다</a:t>
            </a:r>
            <a:r>
              <a:rPr lang="en-US" altLang="ko-KR" sz="1200" dirty="0" smtClean="0">
                <a:latin typeface="+mn-ea"/>
              </a:rPr>
              <a:t>.</a:t>
            </a:r>
            <a:endParaRPr lang="en-US" altLang="ko-KR" sz="1200" dirty="0">
              <a:latin typeface="+mn-ea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753" y="3078828"/>
            <a:ext cx="6813552" cy="154989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3"/>
          <a:srcRect t="34931"/>
          <a:stretch/>
        </p:blipFill>
        <p:spPr>
          <a:xfrm>
            <a:off x="443753" y="4680129"/>
            <a:ext cx="6813552" cy="157050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438163" y="1989228"/>
            <a:ext cx="81584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 startAt="2"/>
            </a:pPr>
            <a:r>
              <a:rPr lang="ko-KR" altLang="en-US" b="1" dirty="0" smtClean="0">
                <a:latin typeface="+mn-ea"/>
              </a:rPr>
              <a:t>생성 및 추가</a:t>
            </a:r>
            <a:endParaRPr lang="en-US" altLang="ko-KR" b="1" dirty="0" smtClean="0">
              <a:latin typeface="+mn-ea"/>
            </a:endParaRPr>
          </a:p>
          <a:p>
            <a:pPr marL="342900" indent="-342900">
              <a:buAutoNum type="arabicPeriod" startAt="2"/>
            </a:pPr>
            <a:endParaRPr lang="en-US" altLang="ko-KR" dirty="0">
              <a:latin typeface="+mn-ea"/>
            </a:endParaRPr>
          </a:p>
          <a:p>
            <a:r>
              <a:rPr lang="ko-KR" altLang="en-US" sz="1200" dirty="0" smtClean="0">
                <a:latin typeface="+mn-ea"/>
              </a:rPr>
              <a:t>리본 메뉴를 통해 조건 컨트롤 창을 생성 및 수정이 가능합니다</a:t>
            </a:r>
            <a:r>
              <a:rPr lang="en-US" altLang="ko-KR" sz="1200" dirty="0" smtClean="0">
                <a:latin typeface="+mn-ea"/>
              </a:rPr>
              <a:t>.</a:t>
            </a:r>
            <a:endParaRPr lang="en-US" altLang="ko-KR" dirty="0">
              <a:latin typeface="+mn-ea"/>
            </a:endParaRPr>
          </a:p>
          <a:p>
            <a:r>
              <a:rPr lang="ko-KR" altLang="en-US" sz="1200" dirty="0" smtClean="0">
                <a:latin typeface="+mn-ea"/>
              </a:rPr>
              <a:t>디자이너에서 조건 컨트롤 창이 있을 경우 오른쪽 클릭을 통해 컨트롤 추가 및 수정이 가능합니다</a:t>
            </a:r>
            <a:r>
              <a:rPr lang="en-US" altLang="ko-KR" sz="1200" dirty="0" smtClean="0">
                <a:latin typeface="+mn-ea"/>
              </a:rPr>
              <a:t>.</a:t>
            </a:r>
            <a:r>
              <a:rPr lang="ko-KR" altLang="en-US" sz="1200" b="1" dirty="0" smtClean="0">
                <a:latin typeface="+mn-ea"/>
              </a:rPr>
              <a:t> </a:t>
            </a:r>
            <a:endParaRPr lang="en-US" altLang="ko-KR" sz="1200" b="1" dirty="0" smtClean="0">
              <a:latin typeface="+mn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14381" y="5196363"/>
            <a:ext cx="811197" cy="14279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ko-KR" altLang="en-US" sz="200" dirty="0"/>
          </a:p>
        </p:txBody>
      </p:sp>
    </p:spTree>
    <p:extLst>
      <p:ext uri="{BB962C8B-B14F-4D97-AF65-F5344CB8AC3E}">
        <p14:creationId xmlns:p14="http://schemas.microsoft.com/office/powerpoint/2010/main" val="362786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>
          <a:xfrm>
            <a:off x="295275" y="461819"/>
            <a:ext cx="8375222" cy="385271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/>
              <a:t> Ⅱ </a:t>
            </a:r>
            <a:r>
              <a:rPr lang="ko-KR" altLang="en-US" dirty="0"/>
              <a:t>조건 컨트롤 </a:t>
            </a:r>
            <a:r>
              <a:rPr lang="ko-KR" altLang="en-US" dirty="0" smtClean="0"/>
              <a:t>종류</a:t>
            </a:r>
            <a:endParaRPr lang="ko-KR" altLang="en-US" dirty="0">
              <a:latin typeface="+mn-ea"/>
            </a:endParaRPr>
          </a:p>
          <a:p>
            <a:endParaRPr lang="ko-KR" altLang="en-US" dirty="0">
              <a:latin typeface="+mn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13236" y="0"/>
            <a:ext cx="19833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err="1" smtClean="0">
                <a:solidFill>
                  <a:schemeClr val="bg1">
                    <a:lumMod val="8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i</a:t>
            </a:r>
            <a:r>
              <a:rPr lang="en-US" altLang="ko-KR" sz="1100" dirty="0" smtClean="0">
                <a:solidFill>
                  <a:schemeClr val="bg1">
                    <a:lumMod val="8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-Matrix </a:t>
            </a:r>
            <a:r>
              <a:rPr lang="ko-KR" altLang="en-US" sz="1100" dirty="0" smtClean="0">
                <a:solidFill>
                  <a:schemeClr val="bg1">
                    <a:lumMod val="8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조건 컨트롤</a:t>
            </a:r>
            <a:endParaRPr lang="ko-KR" altLang="en-US" sz="1100" dirty="0">
              <a:solidFill>
                <a:schemeClr val="bg1">
                  <a:lumMod val="85000"/>
                </a:schemeClr>
              </a:solidFill>
              <a:latin typeface="Noto Sans CJK KR Bold" panose="020B0800000000000000" pitchFamily="34" charset="-127"/>
              <a:ea typeface="Noto Sans CJK KR Bold" panose="020B0800000000000000" pitchFamily="34" charset="-127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3499622"/>
              </p:ext>
            </p:extLst>
          </p:nvPr>
        </p:nvGraphicFramePr>
        <p:xfrm>
          <a:off x="378940" y="1047298"/>
          <a:ext cx="8217667" cy="47928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96136"/>
                <a:gridCol w="1384334"/>
                <a:gridCol w="939533"/>
                <a:gridCol w="939533"/>
                <a:gridCol w="1252716"/>
                <a:gridCol w="2505415"/>
              </a:tblGrid>
              <a:tr h="49317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 smtClean="0"/>
                        <a:t>종류</a:t>
                      </a:r>
                      <a:endParaRPr lang="ko-KR" altLang="en-US" sz="1100" b="1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 smtClean="0"/>
                        <a:t>이미지</a:t>
                      </a:r>
                      <a:endParaRPr lang="en-US" altLang="ko-KR" sz="1100" b="1" dirty="0" smtClean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err="1" smtClean="0"/>
                        <a:t>Initcell</a:t>
                      </a:r>
                      <a:endParaRPr lang="ko-KR" altLang="en-US" sz="1100" b="1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err="1" smtClean="0"/>
                        <a:t>LinkedCell</a:t>
                      </a:r>
                      <a:endParaRPr lang="en-US" altLang="ko-KR" sz="1100" b="1" dirty="0" smtClean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err="1" smtClean="0"/>
                        <a:t>DataSource</a:t>
                      </a:r>
                      <a:r>
                        <a:rPr lang="en-US" altLang="ko-KR" sz="1100" b="1" dirty="0" smtClean="0"/>
                        <a:t>,</a:t>
                      </a:r>
                      <a:r>
                        <a:rPr lang="en-US" altLang="ko-KR" sz="1100" b="1" baseline="0" dirty="0" smtClean="0"/>
                        <a:t> </a:t>
                      </a:r>
                      <a:r>
                        <a:rPr lang="en-US" altLang="ko-KR" sz="1100" b="1" baseline="0" dirty="0" err="1" smtClean="0"/>
                        <a:t>DataRange</a:t>
                      </a:r>
                      <a:endParaRPr lang="ko-KR" altLang="en-US" sz="1100" b="1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smtClean="0"/>
                        <a:t>(</a:t>
                      </a:r>
                      <a:r>
                        <a:rPr lang="en-US" altLang="ko-KR" sz="1100" b="1" dirty="0" err="1" smtClean="0"/>
                        <a:t>MaxLength</a:t>
                      </a:r>
                      <a:r>
                        <a:rPr lang="en-US" altLang="ko-KR" sz="1100" b="1" dirty="0" smtClean="0"/>
                        <a:t>,</a:t>
                      </a:r>
                      <a:r>
                        <a:rPr lang="en-US" altLang="ko-KR" sz="1100" b="1" baseline="0" dirty="0" smtClean="0"/>
                        <a:t> </a:t>
                      </a:r>
                      <a:r>
                        <a:rPr lang="en-US" altLang="ko-KR" sz="1100" b="1" baseline="0" dirty="0" err="1" smtClean="0"/>
                        <a:t>MaxDate</a:t>
                      </a:r>
                      <a:r>
                        <a:rPr lang="en-US" altLang="ko-KR" sz="1100" b="1" baseline="0" dirty="0" smtClean="0"/>
                        <a:t>, </a:t>
                      </a:r>
                      <a:r>
                        <a:rPr lang="en-US" altLang="ko-KR" sz="1100" b="1" baseline="0" dirty="0" err="1" smtClean="0"/>
                        <a:t>MinDate</a:t>
                      </a:r>
                      <a:r>
                        <a:rPr lang="en-US" altLang="ko-KR" sz="1100" b="1" baseline="0" dirty="0" smtClean="0"/>
                        <a:t> </a:t>
                      </a:r>
                      <a:r>
                        <a:rPr lang="ko-KR" altLang="en-US" sz="1100" b="1" baseline="0" dirty="0" smtClean="0"/>
                        <a:t>등</a:t>
                      </a:r>
                      <a:r>
                        <a:rPr lang="en-US" altLang="ko-KR" sz="1100" b="1" dirty="0" smtClean="0"/>
                        <a:t>)</a:t>
                      </a:r>
                    </a:p>
                    <a:p>
                      <a:pPr algn="ctr" latinLnBrk="1"/>
                      <a:r>
                        <a:rPr lang="ko-KR" altLang="en-US" sz="1100" b="1" dirty="0" smtClean="0"/>
                        <a:t>데이터 유효</a:t>
                      </a:r>
                      <a:r>
                        <a:rPr lang="ko-KR" altLang="en-US" sz="1100" b="1" baseline="0" dirty="0" smtClean="0"/>
                        <a:t>성 검사</a:t>
                      </a:r>
                      <a:endParaRPr lang="ko-KR" altLang="en-US" sz="1100" b="1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7774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err="1" smtClean="0"/>
                        <a:t>ComboBox</a:t>
                      </a:r>
                      <a:endParaRPr lang="ko-KR" altLang="en-US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O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O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O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X</a:t>
                      </a:r>
                      <a:endParaRPr lang="ko-KR" altLang="en-US" sz="1100" dirty="0"/>
                    </a:p>
                  </a:txBody>
                  <a:tcPr anchor="ctr"/>
                </a:tc>
              </a:tr>
              <a:tr h="47774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err="1" smtClean="0"/>
                        <a:t>InputBox</a:t>
                      </a:r>
                      <a:endParaRPr lang="ko-KR" altLang="en-US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O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O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X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O</a:t>
                      </a:r>
                      <a:endParaRPr lang="ko-KR" altLang="en-US" sz="1100" dirty="0"/>
                    </a:p>
                  </a:txBody>
                  <a:tcPr anchor="ctr"/>
                </a:tc>
              </a:tr>
              <a:tr h="47774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err="1" smtClean="0"/>
                        <a:t>DatePicker</a:t>
                      </a:r>
                      <a:r>
                        <a:rPr lang="en-US" altLang="ko-KR" sz="1100" b="1" dirty="0" smtClean="0"/>
                        <a:t> </a:t>
                      </a:r>
                      <a:endParaRPr lang="ko-KR" altLang="en-US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O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O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X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O</a:t>
                      </a:r>
                      <a:endParaRPr lang="ko-KR" altLang="en-US" sz="1100" dirty="0"/>
                    </a:p>
                  </a:txBody>
                  <a:tcPr anchor="ctr"/>
                </a:tc>
              </a:tr>
              <a:tr h="47774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smtClean="0"/>
                        <a:t>Label</a:t>
                      </a:r>
                      <a:endParaRPr lang="ko-KR" altLang="en-US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O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X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X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X</a:t>
                      </a:r>
                      <a:endParaRPr lang="ko-KR" altLang="en-US" sz="1100" dirty="0"/>
                    </a:p>
                  </a:txBody>
                  <a:tcPr anchor="ctr"/>
                </a:tc>
              </a:tr>
              <a:tr h="47774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smtClean="0"/>
                        <a:t>Button</a:t>
                      </a:r>
                      <a:endParaRPr lang="ko-KR" altLang="en-US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O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X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X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X</a:t>
                      </a:r>
                      <a:endParaRPr lang="ko-KR" altLang="en-US" sz="1100" dirty="0"/>
                    </a:p>
                  </a:txBody>
                  <a:tcPr anchor="ctr"/>
                </a:tc>
              </a:tr>
              <a:tr h="47774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err="1" smtClean="0"/>
                        <a:t>CheckBox</a:t>
                      </a:r>
                      <a:endParaRPr lang="ko-KR" altLang="en-US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O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O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X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X</a:t>
                      </a:r>
                      <a:endParaRPr lang="ko-KR" altLang="en-US" sz="1100" dirty="0"/>
                    </a:p>
                  </a:txBody>
                  <a:tcPr anchor="ctr"/>
                </a:tc>
              </a:tr>
              <a:tr h="47774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err="1" smtClean="0"/>
                        <a:t>RadioButton</a:t>
                      </a:r>
                      <a:endParaRPr lang="ko-KR" altLang="en-US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O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O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X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X</a:t>
                      </a:r>
                      <a:endParaRPr lang="ko-KR" altLang="en-US" sz="1100" dirty="0"/>
                    </a:p>
                  </a:txBody>
                  <a:tcPr anchor="ctr"/>
                </a:tc>
              </a:tr>
              <a:tr h="47774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smtClean="0"/>
                        <a:t>Image</a:t>
                      </a:r>
                      <a:endParaRPr lang="ko-KR" altLang="en-US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O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O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X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X</a:t>
                      </a:r>
                      <a:endParaRPr lang="ko-KR" altLang="en-US" sz="1100" dirty="0"/>
                    </a:p>
                  </a:txBody>
                  <a:tcPr anchor="ctr"/>
                </a:tc>
              </a:tr>
              <a:tr h="47774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smtClean="0"/>
                        <a:t>File</a:t>
                      </a:r>
                      <a:endParaRPr lang="ko-KR" altLang="en-US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X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O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X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X</a:t>
                      </a:r>
                      <a:endParaRPr lang="ko-KR" altLang="en-US" sz="1100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8" name="그림 7"/>
          <p:cNvPicPr preferRelativeResize="0"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733294" y="2124857"/>
            <a:ext cx="1080000" cy="252000"/>
          </a:xfrm>
          <a:prstGeom prst="rect">
            <a:avLst/>
          </a:prstGeom>
        </p:spPr>
      </p:pic>
      <p:pic>
        <p:nvPicPr>
          <p:cNvPr id="10" name="그림 9"/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733294" y="1661784"/>
            <a:ext cx="1080000" cy="252000"/>
          </a:xfrm>
          <a:prstGeom prst="rect">
            <a:avLst/>
          </a:prstGeom>
        </p:spPr>
      </p:pic>
      <p:pic>
        <p:nvPicPr>
          <p:cNvPr id="11" name="그림 10"/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733294" y="5472840"/>
            <a:ext cx="1080000" cy="252000"/>
          </a:xfrm>
          <a:prstGeom prst="rect">
            <a:avLst/>
          </a:prstGeom>
        </p:spPr>
      </p:pic>
      <p:pic>
        <p:nvPicPr>
          <p:cNvPr id="13" name="그림 12"/>
          <p:cNvPicPr preferRelativeResize="0"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733294" y="2598325"/>
            <a:ext cx="1080000" cy="252000"/>
          </a:xfrm>
          <a:prstGeom prst="rect">
            <a:avLst/>
          </a:prstGeom>
        </p:spPr>
      </p:pic>
      <p:pic>
        <p:nvPicPr>
          <p:cNvPr id="14" name="그림 13"/>
          <p:cNvPicPr preferRelativeResize="0"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1733294" y="3580610"/>
            <a:ext cx="1080000" cy="252000"/>
          </a:xfrm>
          <a:prstGeom prst="rect">
            <a:avLst/>
          </a:prstGeom>
        </p:spPr>
      </p:pic>
      <p:pic>
        <p:nvPicPr>
          <p:cNvPr id="15" name="그림 14"/>
          <p:cNvPicPr preferRelativeResize="0"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1733294" y="4530502"/>
            <a:ext cx="1080000" cy="252000"/>
          </a:xfrm>
          <a:prstGeom prst="rect">
            <a:avLst/>
          </a:prstGeom>
        </p:spPr>
      </p:pic>
      <p:pic>
        <p:nvPicPr>
          <p:cNvPr id="16" name="그림 15"/>
          <p:cNvPicPr preferRelativeResize="0"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1733294" y="4026123"/>
            <a:ext cx="1080000" cy="252000"/>
          </a:xfrm>
          <a:prstGeom prst="rect">
            <a:avLst/>
          </a:prstGeom>
        </p:spPr>
      </p:pic>
      <p:pic>
        <p:nvPicPr>
          <p:cNvPr id="18" name="그림 17"/>
          <p:cNvPicPr preferRelativeResize="0"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1692104" y="5005790"/>
            <a:ext cx="1080000" cy="252000"/>
          </a:xfrm>
          <a:prstGeom prst="rect">
            <a:avLst/>
          </a:prstGeom>
        </p:spPr>
      </p:pic>
      <p:pic>
        <p:nvPicPr>
          <p:cNvPr id="19" name="그림 18"/>
          <p:cNvPicPr preferRelativeResize="0"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1733294" y="3065531"/>
            <a:ext cx="1080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23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>
          <a:xfrm>
            <a:off x="295275" y="461819"/>
            <a:ext cx="8375222" cy="385271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/>
              <a:t> Ⅱ </a:t>
            </a:r>
            <a:r>
              <a:rPr lang="ko-KR" altLang="en-US" dirty="0"/>
              <a:t>조건 컨트롤 </a:t>
            </a:r>
            <a:r>
              <a:rPr lang="ko-KR" altLang="en-US" dirty="0" smtClean="0"/>
              <a:t>종류</a:t>
            </a:r>
            <a:endParaRPr lang="ko-KR" altLang="en-US" dirty="0">
              <a:latin typeface="+mn-ea"/>
            </a:endParaRPr>
          </a:p>
          <a:p>
            <a:endParaRPr lang="ko-KR" altLang="en-US" dirty="0">
              <a:latin typeface="+mn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13236" y="0"/>
            <a:ext cx="19833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err="1" smtClean="0">
                <a:solidFill>
                  <a:schemeClr val="bg1">
                    <a:lumMod val="8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i</a:t>
            </a:r>
            <a:r>
              <a:rPr lang="en-US" altLang="ko-KR" sz="1100" dirty="0" smtClean="0">
                <a:solidFill>
                  <a:schemeClr val="bg1">
                    <a:lumMod val="8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-Matrix </a:t>
            </a:r>
            <a:r>
              <a:rPr lang="ko-KR" altLang="en-US" sz="1100" dirty="0" smtClean="0">
                <a:solidFill>
                  <a:schemeClr val="bg1">
                    <a:lumMod val="8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조건 컨트롤</a:t>
            </a:r>
            <a:endParaRPr lang="ko-KR" altLang="en-US" sz="1100" dirty="0">
              <a:solidFill>
                <a:schemeClr val="bg1">
                  <a:lumMod val="85000"/>
                </a:schemeClr>
              </a:solidFill>
              <a:latin typeface="Noto Sans CJK KR Bold" panose="020B0800000000000000" pitchFamily="34" charset="-127"/>
              <a:ea typeface="Noto Sans CJK KR Bold" panose="020B0800000000000000" pitchFamily="34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8163" y="1052513"/>
            <a:ext cx="8158443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ko-KR" altLang="en-US" b="1" dirty="0" err="1" smtClean="0">
                <a:latin typeface="+mn-ea"/>
              </a:rPr>
              <a:t>콤보</a:t>
            </a:r>
            <a:r>
              <a:rPr lang="ko-KR" altLang="en-US" b="1" dirty="0" smtClean="0">
                <a:latin typeface="+mn-ea"/>
              </a:rPr>
              <a:t> 박스 컨트롤</a:t>
            </a:r>
            <a:r>
              <a:rPr lang="en-US" altLang="ko-KR" b="1" dirty="0" smtClean="0">
                <a:latin typeface="+mn-ea"/>
              </a:rPr>
              <a:t/>
            </a:r>
            <a:br>
              <a:rPr lang="en-US" altLang="ko-KR" b="1" dirty="0" smtClean="0">
                <a:latin typeface="+mn-ea"/>
              </a:rPr>
            </a:br>
            <a:r>
              <a:rPr lang="en-US" altLang="ko-KR" b="1" dirty="0" smtClean="0">
                <a:latin typeface="+mn-ea"/>
              </a:rPr>
              <a:t/>
            </a:r>
            <a:br>
              <a:rPr lang="en-US" altLang="ko-KR" b="1" dirty="0" smtClean="0">
                <a:latin typeface="+mn-ea"/>
              </a:rPr>
            </a:br>
            <a:r>
              <a:rPr lang="en-US" altLang="ko-KR" sz="1400" b="1" dirty="0" err="1" smtClean="0">
                <a:latin typeface="+mn-ea"/>
              </a:rPr>
              <a:t>ComboBox</a:t>
            </a:r>
            <a:r>
              <a:rPr lang="en-US" altLang="ko-KR" sz="1400" b="1" dirty="0" smtClean="0">
                <a:latin typeface="+mn-ea"/>
              </a:rPr>
              <a:t> </a:t>
            </a:r>
            <a:r>
              <a:rPr lang="en-US" altLang="ko-KR" sz="1400" dirty="0" smtClean="0">
                <a:latin typeface="+mn-ea"/>
              </a:rPr>
              <a:t>(</a:t>
            </a:r>
            <a:r>
              <a:rPr lang="en-US" altLang="ko-KR" sz="1400" dirty="0" err="1" smtClean="0">
                <a:latin typeface="+mn-ea"/>
              </a:rPr>
              <a:t>ComboBox</a:t>
            </a:r>
            <a:r>
              <a:rPr lang="en-US" altLang="ko-KR" sz="1400" dirty="0">
                <a:latin typeface="+mn-ea"/>
              </a:rPr>
              <a:t>, </a:t>
            </a:r>
            <a:r>
              <a:rPr lang="en-US" altLang="ko-KR" sz="1400" dirty="0" err="1">
                <a:latin typeface="+mn-ea"/>
              </a:rPr>
              <a:t>MultiComboBox</a:t>
            </a:r>
            <a:r>
              <a:rPr lang="en-US" altLang="ko-KR" sz="1400" dirty="0">
                <a:latin typeface="+mn-ea"/>
              </a:rPr>
              <a:t>, </a:t>
            </a:r>
            <a:r>
              <a:rPr lang="en-US" altLang="ko-KR" sz="1400" dirty="0" err="1">
                <a:latin typeface="+mn-ea"/>
              </a:rPr>
              <a:t>TreeComboBox</a:t>
            </a:r>
            <a:r>
              <a:rPr lang="en-US" altLang="ko-KR" sz="1400" dirty="0">
                <a:latin typeface="+mn-ea"/>
              </a:rPr>
              <a:t>)</a:t>
            </a:r>
          </a:p>
          <a:p>
            <a:pPr marL="342900" indent="-342900">
              <a:buAutoNum type="arabicPeriod"/>
            </a:pPr>
            <a:endParaRPr lang="en-US" altLang="ko-KR" b="1" dirty="0" smtClean="0">
              <a:latin typeface="+mn-ea"/>
            </a:endParaRPr>
          </a:p>
          <a:p>
            <a:pPr marL="342900" indent="-342900">
              <a:buAutoNum type="arabicPeriod"/>
            </a:pPr>
            <a:endParaRPr lang="en-US" altLang="ko-KR" b="1" dirty="0" smtClean="0">
              <a:latin typeface="+mn-ea"/>
            </a:endParaRPr>
          </a:p>
          <a:p>
            <a:pPr marL="342900" indent="-342900">
              <a:buAutoNum type="arabicPeriod" startAt="2"/>
            </a:pPr>
            <a:r>
              <a:rPr lang="ko-KR" altLang="en-US" b="1" dirty="0" smtClean="0">
                <a:latin typeface="+mn-ea"/>
              </a:rPr>
              <a:t>입력 컨트롤</a:t>
            </a:r>
            <a:endParaRPr lang="en-US" altLang="ko-KR" b="1" dirty="0">
              <a:latin typeface="+mn-ea"/>
            </a:endParaRPr>
          </a:p>
          <a:p>
            <a:r>
              <a:rPr lang="en-US" altLang="ko-KR" b="1" dirty="0">
                <a:latin typeface="+mn-ea"/>
              </a:rPr>
              <a:t> </a:t>
            </a:r>
            <a:r>
              <a:rPr lang="en-US" altLang="ko-KR" b="1" dirty="0" smtClean="0">
                <a:latin typeface="+mn-ea"/>
              </a:rPr>
              <a:t>   </a:t>
            </a:r>
          </a:p>
          <a:p>
            <a:r>
              <a:rPr lang="en-US" altLang="ko-KR" sz="1400" b="1" dirty="0" smtClean="0">
                <a:latin typeface="+mn-ea"/>
              </a:rPr>
              <a:t>     </a:t>
            </a:r>
            <a:r>
              <a:rPr lang="en-US" altLang="ko-KR" sz="1400" b="1" dirty="0" err="1" smtClean="0">
                <a:latin typeface="+mn-ea"/>
              </a:rPr>
              <a:t>InputBox</a:t>
            </a:r>
            <a:r>
              <a:rPr lang="en-US" altLang="ko-KR" sz="1400" b="1" dirty="0" smtClean="0">
                <a:latin typeface="+mn-ea"/>
              </a:rPr>
              <a:t> </a:t>
            </a:r>
            <a:r>
              <a:rPr lang="en-US" altLang="ko-KR" sz="1400" dirty="0">
                <a:latin typeface="+mn-ea"/>
              </a:rPr>
              <a:t>(</a:t>
            </a:r>
            <a:r>
              <a:rPr lang="en-US" altLang="ko-KR" sz="1400" dirty="0" err="1">
                <a:latin typeface="+mn-ea"/>
              </a:rPr>
              <a:t>TextBox</a:t>
            </a:r>
            <a:r>
              <a:rPr lang="en-US" altLang="ko-KR" sz="1400" dirty="0">
                <a:latin typeface="+mn-ea"/>
              </a:rPr>
              <a:t>, </a:t>
            </a:r>
            <a:r>
              <a:rPr lang="en-US" altLang="ko-KR" sz="1400" dirty="0" err="1">
                <a:latin typeface="+mn-ea"/>
              </a:rPr>
              <a:t>NumberBox</a:t>
            </a:r>
            <a:r>
              <a:rPr lang="en-US" altLang="ko-KR" sz="1400" dirty="0">
                <a:latin typeface="+mn-ea"/>
              </a:rPr>
              <a:t>, </a:t>
            </a:r>
            <a:r>
              <a:rPr lang="en-US" altLang="ko-KR" sz="1400" dirty="0" err="1" smtClean="0">
                <a:latin typeface="+mn-ea"/>
              </a:rPr>
              <a:t>MaskTextBox</a:t>
            </a:r>
            <a:r>
              <a:rPr lang="en-US" altLang="ko-KR" sz="1400" dirty="0" smtClean="0">
                <a:latin typeface="+mn-ea"/>
              </a:rPr>
              <a:t>)</a:t>
            </a:r>
          </a:p>
          <a:p>
            <a:endParaRPr lang="en-US" altLang="ko-KR" b="1" dirty="0" smtClean="0">
              <a:latin typeface="+mn-ea"/>
            </a:endParaRPr>
          </a:p>
          <a:p>
            <a:r>
              <a:rPr lang="en-US" altLang="ko-KR" b="1" dirty="0" smtClean="0">
                <a:latin typeface="+mn-ea"/>
              </a:rPr>
              <a:t>3.  </a:t>
            </a:r>
            <a:r>
              <a:rPr lang="ko-KR" altLang="en-US" b="1" dirty="0" smtClean="0">
                <a:latin typeface="+mn-ea"/>
              </a:rPr>
              <a:t>달력 컨트롤</a:t>
            </a:r>
            <a:r>
              <a:rPr lang="en-US" altLang="ko-KR" b="1" dirty="0" smtClean="0">
                <a:latin typeface="+mn-ea"/>
              </a:rPr>
              <a:t/>
            </a:r>
            <a:br>
              <a:rPr lang="en-US" altLang="ko-KR" b="1" dirty="0" smtClean="0">
                <a:latin typeface="+mn-ea"/>
              </a:rPr>
            </a:br>
            <a:r>
              <a:rPr lang="en-US" altLang="ko-KR" b="1" dirty="0" smtClean="0">
                <a:latin typeface="+mn-ea"/>
              </a:rPr>
              <a:t>    </a:t>
            </a:r>
            <a:r>
              <a:rPr lang="en-US" altLang="ko-KR" sz="1400" b="1" dirty="0" smtClean="0">
                <a:latin typeface="+mn-ea"/>
              </a:rPr>
              <a:t> </a:t>
            </a:r>
            <a:r>
              <a:rPr lang="en-US" altLang="ko-KR" sz="1400" dirty="0" smtClean="0">
                <a:latin typeface="+mn-ea"/>
              </a:rPr>
              <a:t>      </a:t>
            </a:r>
          </a:p>
          <a:p>
            <a:r>
              <a:rPr lang="en-US" altLang="ko-KR" sz="1400" dirty="0" smtClean="0">
                <a:latin typeface="+mn-ea"/>
              </a:rPr>
              <a:t>     </a:t>
            </a:r>
            <a:r>
              <a:rPr lang="en-US" altLang="ko-KR" sz="1400" b="1" dirty="0" err="1" smtClean="0">
                <a:latin typeface="+mn-ea"/>
              </a:rPr>
              <a:t>DatePicker</a:t>
            </a:r>
            <a:r>
              <a:rPr lang="en-US" altLang="ko-KR" sz="1400" dirty="0" smtClean="0">
                <a:latin typeface="+mn-ea"/>
              </a:rPr>
              <a:t> (Daily, Monthly, Weekly, Year,</a:t>
            </a:r>
            <a:br>
              <a:rPr lang="en-US" altLang="ko-KR" sz="1400" dirty="0" smtClean="0">
                <a:latin typeface="+mn-ea"/>
              </a:rPr>
            </a:br>
            <a:r>
              <a:rPr lang="en-US" altLang="ko-KR" sz="1400" dirty="0" smtClean="0">
                <a:latin typeface="+mn-ea"/>
              </a:rPr>
              <a:t>	       </a:t>
            </a:r>
            <a:r>
              <a:rPr lang="en-US" altLang="ko-KR" sz="1400" dirty="0" err="1" smtClean="0">
                <a:latin typeface="+mn-ea"/>
              </a:rPr>
              <a:t>DailyFromTo</a:t>
            </a:r>
            <a:r>
              <a:rPr lang="en-US" altLang="ko-KR" sz="1400" dirty="0" smtClean="0">
                <a:latin typeface="+mn-ea"/>
              </a:rPr>
              <a:t>, </a:t>
            </a:r>
            <a:r>
              <a:rPr lang="en-US" altLang="ko-KR" sz="1400" dirty="0" err="1" smtClean="0">
                <a:latin typeface="+mn-ea"/>
              </a:rPr>
              <a:t>MonthlyFromTo</a:t>
            </a:r>
            <a:r>
              <a:rPr lang="en-US" altLang="ko-KR" sz="1400" dirty="0" smtClean="0">
                <a:latin typeface="+mn-ea"/>
              </a:rPr>
              <a:t>, </a:t>
            </a:r>
            <a:r>
              <a:rPr lang="en-US" altLang="ko-KR" sz="1400" dirty="0" err="1" smtClean="0">
                <a:latin typeface="+mn-ea"/>
              </a:rPr>
              <a:t>WeeklyFromTo</a:t>
            </a:r>
            <a:r>
              <a:rPr lang="en-US" altLang="ko-KR" sz="1400" dirty="0" smtClean="0">
                <a:latin typeface="+mn-ea"/>
              </a:rPr>
              <a:t>, </a:t>
            </a:r>
            <a:r>
              <a:rPr lang="en-US" altLang="ko-KR" sz="1400" dirty="0" err="1" smtClean="0">
                <a:latin typeface="+mn-ea"/>
              </a:rPr>
              <a:t>YearFromTo</a:t>
            </a:r>
            <a:r>
              <a:rPr lang="en-US" altLang="ko-KR" sz="1400" dirty="0" smtClean="0">
                <a:latin typeface="+mn-ea"/>
              </a:rPr>
              <a:t>)</a:t>
            </a:r>
          </a:p>
          <a:p>
            <a:endParaRPr lang="en-US" altLang="ko-KR" sz="1400" dirty="0" smtClean="0">
              <a:latin typeface="+mn-ea"/>
            </a:endParaRPr>
          </a:p>
          <a:p>
            <a:r>
              <a:rPr lang="en-US" altLang="ko-KR" b="1" dirty="0" smtClean="0">
                <a:latin typeface="+mn-ea"/>
              </a:rPr>
              <a:t>4. </a:t>
            </a:r>
            <a:r>
              <a:rPr lang="ko-KR" altLang="en-US" b="1" dirty="0" smtClean="0">
                <a:latin typeface="+mn-ea"/>
              </a:rPr>
              <a:t>기타</a:t>
            </a:r>
            <a:r>
              <a:rPr lang="en-US" altLang="ko-KR" b="1" dirty="0">
                <a:latin typeface="+mn-ea"/>
              </a:rPr>
              <a:t/>
            </a:r>
            <a:br>
              <a:rPr lang="en-US" altLang="ko-KR" b="1" dirty="0">
                <a:latin typeface="+mn-ea"/>
              </a:rPr>
            </a:br>
            <a:r>
              <a:rPr lang="en-US" altLang="ko-KR" b="1" dirty="0">
                <a:latin typeface="+mn-ea"/>
              </a:rPr>
              <a:t> </a:t>
            </a:r>
            <a:r>
              <a:rPr lang="en-US" altLang="ko-KR" b="1" dirty="0" smtClean="0">
                <a:latin typeface="+mn-ea"/>
              </a:rPr>
              <a:t>   </a:t>
            </a:r>
          </a:p>
          <a:p>
            <a:r>
              <a:rPr lang="en-US" altLang="ko-KR" sz="1400" b="1" dirty="0" smtClean="0">
                <a:latin typeface="+mn-ea"/>
              </a:rPr>
              <a:t>     </a:t>
            </a:r>
            <a:r>
              <a:rPr lang="en-US" altLang="ko-KR" sz="1400" dirty="0" smtClean="0">
                <a:latin typeface="+mn-ea"/>
              </a:rPr>
              <a:t>Label, Button, </a:t>
            </a:r>
            <a:r>
              <a:rPr lang="en-US" altLang="ko-KR" sz="1400" dirty="0" err="1" smtClean="0">
                <a:latin typeface="+mn-ea"/>
              </a:rPr>
              <a:t>CheckBox</a:t>
            </a:r>
            <a:r>
              <a:rPr lang="en-US" altLang="ko-KR" sz="1400" dirty="0" smtClean="0">
                <a:latin typeface="+mn-ea"/>
              </a:rPr>
              <a:t>, </a:t>
            </a:r>
            <a:r>
              <a:rPr lang="en-US" altLang="ko-KR" sz="1400" dirty="0" err="1" smtClean="0">
                <a:latin typeface="+mn-ea"/>
              </a:rPr>
              <a:t>RadioButton</a:t>
            </a:r>
            <a:r>
              <a:rPr lang="en-US" altLang="ko-KR" sz="1400" dirty="0" smtClean="0">
                <a:latin typeface="+mn-ea"/>
              </a:rPr>
              <a:t>, Image, File</a:t>
            </a:r>
            <a:endParaRPr lang="en-US" altLang="ko-KR" b="1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7133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13236" y="0"/>
            <a:ext cx="19833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err="1" smtClean="0">
                <a:solidFill>
                  <a:schemeClr val="bg1">
                    <a:lumMod val="8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i</a:t>
            </a:r>
            <a:r>
              <a:rPr lang="en-US" altLang="ko-KR" sz="1100" dirty="0" smtClean="0">
                <a:solidFill>
                  <a:schemeClr val="bg1">
                    <a:lumMod val="8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-Matrix </a:t>
            </a:r>
            <a:r>
              <a:rPr lang="ko-KR" altLang="en-US" sz="1100" dirty="0" smtClean="0">
                <a:solidFill>
                  <a:schemeClr val="bg1">
                    <a:lumMod val="8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조건 컨트롤</a:t>
            </a:r>
            <a:endParaRPr lang="ko-KR" altLang="en-US" sz="1100" dirty="0">
              <a:solidFill>
                <a:schemeClr val="bg1">
                  <a:lumMod val="85000"/>
                </a:schemeClr>
              </a:solidFill>
              <a:latin typeface="Noto Sans CJK KR Bold" panose="020B0800000000000000" pitchFamily="34" charset="-127"/>
              <a:ea typeface="Noto Sans CJK KR Bold" panose="020B0800000000000000" pitchFamily="34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8163" y="1052513"/>
            <a:ext cx="8158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+mn-ea"/>
              </a:rPr>
              <a:t>OPEN </a:t>
            </a:r>
            <a:r>
              <a:rPr lang="ko-KR" altLang="en-US" b="1" dirty="0" smtClean="0">
                <a:latin typeface="+mn-ea"/>
              </a:rPr>
              <a:t>동작</a:t>
            </a:r>
            <a:endParaRPr lang="en-US" altLang="ko-KR" b="1" dirty="0" smtClean="0">
              <a:latin typeface="+mn-ea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="" xmlns:xdr="http://schemas.openxmlformats.org/drawingml/2006/spreadsheetDrawing" xmlns:a16="http://schemas.microsoft.com/office/drawing/2014/main" xmlns:lc="http://schemas.openxmlformats.org/drawingml/2006/lockedCanvas" id="{1D802C5D-8B66-4A65-BF50-68AD24F99162}"/>
              </a:ext>
            </a:extLst>
          </p:cNvPr>
          <p:cNvSpPr/>
          <p:nvPr/>
        </p:nvSpPr>
        <p:spPr>
          <a:xfrm>
            <a:off x="2825583" y="1911036"/>
            <a:ext cx="1800000" cy="406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dirty="0" err="1" smtClean="0">
                <a:solidFill>
                  <a:schemeClr val="tx1"/>
                </a:solidFill>
              </a:rPr>
              <a:t>LinkedCell</a:t>
            </a:r>
            <a:r>
              <a:rPr lang="en-US" altLang="ko-KR" sz="1200" dirty="0" smtClean="0">
                <a:solidFill>
                  <a:schemeClr val="tx1"/>
                </a:solidFill>
              </a:rPr>
              <a:t> = </a:t>
            </a:r>
            <a:r>
              <a:rPr lang="en-US" altLang="ko-KR" sz="1200" dirty="0" err="1" smtClean="0">
                <a:solidFill>
                  <a:schemeClr val="tx1"/>
                </a:solidFill>
              </a:rPr>
              <a:t>InitCell</a:t>
            </a:r>
            <a:endParaRPr lang="en-US" altLang="ko-KR" sz="1200" dirty="0">
              <a:solidFill>
                <a:schemeClr val="tx1"/>
              </a:solidFill>
            </a:endParaRPr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="" xmlns:xdr="http://schemas.openxmlformats.org/drawingml/2006/spreadsheetDrawing" xmlns:a16="http://schemas.microsoft.com/office/drawing/2014/main" xmlns:lc="http://schemas.openxmlformats.org/drawingml/2006/lockedCanvas" id="{CEDB094A-A1DE-42D7-A088-D8725D460291}"/>
              </a:ext>
            </a:extLst>
          </p:cNvPr>
          <p:cNvCxnSpPr/>
          <p:nvPr/>
        </p:nvCxnSpPr>
        <p:spPr>
          <a:xfrm>
            <a:off x="1391635" y="1877857"/>
            <a:ext cx="0" cy="6017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다이아몬드 7">
            <a:extLst>
              <a:ext uri="{FF2B5EF4-FFF2-40B4-BE49-F238E27FC236}">
                <a16:creationId xmlns="" xmlns:xdr="http://schemas.openxmlformats.org/drawingml/2006/spreadsheetDrawing" xmlns:a16="http://schemas.microsoft.com/office/drawing/2014/main" xmlns:lc="http://schemas.openxmlformats.org/drawingml/2006/lockedCanvas" id="{C027C661-FAEB-4148-8A31-1863590458AD}"/>
              </a:ext>
            </a:extLst>
          </p:cNvPr>
          <p:cNvSpPr/>
          <p:nvPr/>
        </p:nvSpPr>
        <p:spPr>
          <a:xfrm>
            <a:off x="534336" y="1483794"/>
            <a:ext cx="1800000" cy="382930"/>
          </a:xfrm>
          <a:prstGeom prst="diamon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000" dirty="0" err="1" smtClean="0">
                <a:solidFill>
                  <a:schemeClr val="tx1"/>
                </a:solidFill>
              </a:rPr>
              <a:t>InitCell</a:t>
            </a:r>
            <a:r>
              <a:rPr lang="ko-KR" altLang="en-US" sz="1000" dirty="0" smtClean="0">
                <a:solidFill>
                  <a:schemeClr val="tx1"/>
                </a:solidFill>
              </a:rPr>
              <a:t>이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000" dirty="0" smtClean="0">
                <a:solidFill>
                  <a:schemeClr val="tx1"/>
                </a:solidFill>
              </a:rPr>
              <a:t> 빈 값이면</a:t>
            </a:r>
            <a:endParaRPr lang="ko-KR" altLang="en-US" dirty="0"/>
          </a:p>
        </p:txBody>
      </p:sp>
      <p:sp>
        <p:nvSpPr>
          <p:cNvPr id="12" name="직사각형 11">
            <a:extLst>
              <a:ext uri="{FF2B5EF4-FFF2-40B4-BE49-F238E27FC236}">
                <a16:creationId xmlns="" xmlns:xdr="http://schemas.openxmlformats.org/drawingml/2006/spreadsheetDrawing" xmlns:a16="http://schemas.microsoft.com/office/drawing/2014/main" xmlns:lc="http://schemas.openxmlformats.org/drawingml/2006/lockedCanvas" id="{1D802C5D-8B66-4A65-BF50-68AD24F99162}"/>
              </a:ext>
            </a:extLst>
          </p:cNvPr>
          <p:cNvSpPr/>
          <p:nvPr/>
        </p:nvSpPr>
        <p:spPr>
          <a:xfrm>
            <a:off x="499698" y="2488795"/>
            <a:ext cx="1800000" cy="406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200" dirty="0" smtClean="0">
                <a:solidFill>
                  <a:schemeClr val="tx1"/>
                </a:solidFill>
              </a:rPr>
              <a:t>조건 컨트롤 생성</a:t>
            </a:r>
            <a:endParaRPr lang="en-US" altLang="ko-KR" sz="1200" dirty="0">
              <a:solidFill>
                <a:schemeClr val="tx1"/>
              </a:solidFill>
            </a:endParaRPr>
          </a:p>
        </p:txBody>
      </p:sp>
      <p:cxnSp>
        <p:nvCxnSpPr>
          <p:cNvPr id="21" name="연결선: 꺾임 105">
            <a:extLst>
              <a:ext uri="{FF2B5EF4-FFF2-40B4-BE49-F238E27FC236}">
                <a16:creationId xmlns="" xmlns:xdr="http://schemas.openxmlformats.org/drawingml/2006/spreadsheetDrawing" xmlns:a16="http://schemas.microsoft.com/office/drawing/2014/main" xmlns:lc="http://schemas.openxmlformats.org/drawingml/2006/lockedCanvas" id="{72833911-ED0E-4E1A-A78F-61596CB7AB0B}"/>
              </a:ext>
            </a:extLst>
          </p:cNvPr>
          <p:cNvCxnSpPr/>
          <p:nvPr/>
        </p:nvCxnSpPr>
        <p:spPr>
          <a:xfrm flipH="1" flipV="1">
            <a:off x="1435969" y="2136880"/>
            <a:ext cx="1376195" cy="100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직사각형 24">
            <a:extLst>
              <a:ext uri="{FF2B5EF4-FFF2-40B4-BE49-F238E27FC236}">
                <a16:creationId xmlns="" xmlns:xdr="http://schemas.openxmlformats.org/drawingml/2006/spreadsheetDrawing" xmlns:a16="http://schemas.microsoft.com/office/drawing/2014/main" xmlns:lc="http://schemas.openxmlformats.org/drawingml/2006/lockedCanvas" id="{7A9C3258-731A-49A4-ACBC-BB49752A6550}"/>
              </a:ext>
            </a:extLst>
          </p:cNvPr>
          <p:cNvSpPr/>
          <p:nvPr/>
        </p:nvSpPr>
        <p:spPr>
          <a:xfrm>
            <a:off x="534336" y="4481718"/>
            <a:ext cx="1800000" cy="40821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200" dirty="0" smtClean="0">
                <a:solidFill>
                  <a:schemeClr val="tx1"/>
                </a:solidFill>
              </a:rPr>
              <a:t>조건 컨트롤</a:t>
            </a:r>
            <a:r>
              <a:rPr lang="en-US" altLang="ko-KR" sz="1200" dirty="0" smtClean="0">
                <a:solidFill>
                  <a:schemeClr val="tx1"/>
                </a:solidFill>
              </a:rPr>
              <a:t> </a:t>
            </a:r>
            <a:r>
              <a:rPr lang="ko-KR" altLang="en-US" sz="1200" dirty="0" smtClean="0">
                <a:solidFill>
                  <a:schemeClr val="tx1"/>
                </a:solidFill>
              </a:rPr>
              <a:t>초기화</a:t>
            </a:r>
            <a:endParaRPr lang="en-US" altLang="ko-KR" sz="1200" dirty="0">
              <a:solidFill>
                <a:schemeClr val="tx1"/>
              </a:solidFill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="" xmlns:xdr="http://schemas.openxmlformats.org/drawingml/2006/spreadsheetDrawing" xmlns:a16="http://schemas.microsoft.com/office/drawing/2014/main" xmlns:lc="http://schemas.openxmlformats.org/drawingml/2006/lockedCanvas" id="{1D802C5D-8B66-4A65-BF50-68AD24F99162}"/>
              </a:ext>
            </a:extLst>
          </p:cNvPr>
          <p:cNvSpPr/>
          <p:nvPr/>
        </p:nvSpPr>
        <p:spPr>
          <a:xfrm>
            <a:off x="2812164" y="3945408"/>
            <a:ext cx="1800000" cy="406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dirty="0" smtClean="0">
                <a:solidFill>
                  <a:schemeClr val="tx1"/>
                </a:solidFill>
              </a:rPr>
              <a:t>Validate </a:t>
            </a:r>
            <a:r>
              <a:rPr lang="ko-KR" altLang="en-US" sz="1200" dirty="0" smtClean="0">
                <a:solidFill>
                  <a:schemeClr val="tx1"/>
                </a:solidFill>
              </a:rPr>
              <a:t>체크</a:t>
            </a:r>
            <a:endParaRPr lang="en-US" altLang="ko-KR" sz="1200" dirty="0">
              <a:solidFill>
                <a:schemeClr val="tx1"/>
              </a:solidFill>
            </a:endParaRPr>
          </a:p>
        </p:txBody>
      </p:sp>
      <p:cxnSp>
        <p:nvCxnSpPr>
          <p:cNvPr id="27" name="직선 화살표 연결선 26">
            <a:extLst>
              <a:ext uri="{FF2B5EF4-FFF2-40B4-BE49-F238E27FC236}">
                <a16:creationId xmlns="" xmlns:xdr="http://schemas.openxmlformats.org/drawingml/2006/spreadsheetDrawing" xmlns:a16="http://schemas.microsoft.com/office/drawing/2014/main" xmlns:lc="http://schemas.openxmlformats.org/drawingml/2006/lockedCanvas" id="{CEDB094A-A1DE-42D7-A088-D8725D460291}"/>
              </a:ext>
            </a:extLst>
          </p:cNvPr>
          <p:cNvCxnSpPr/>
          <p:nvPr/>
        </p:nvCxnSpPr>
        <p:spPr>
          <a:xfrm>
            <a:off x="1391164" y="2892449"/>
            <a:ext cx="8534" cy="6003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다이아몬드 28">
            <a:extLst>
              <a:ext uri="{FF2B5EF4-FFF2-40B4-BE49-F238E27FC236}">
                <a16:creationId xmlns="" xmlns:xdr="http://schemas.openxmlformats.org/drawingml/2006/spreadsheetDrawing" xmlns:a16="http://schemas.microsoft.com/office/drawing/2014/main" xmlns:lc="http://schemas.openxmlformats.org/drawingml/2006/lockedCanvas" id="{C027C661-FAEB-4148-8A31-1863590458AD}"/>
              </a:ext>
            </a:extLst>
          </p:cNvPr>
          <p:cNvSpPr/>
          <p:nvPr/>
        </p:nvSpPr>
        <p:spPr>
          <a:xfrm>
            <a:off x="499698" y="3499916"/>
            <a:ext cx="1800000" cy="382930"/>
          </a:xfrm>
          <a:prstGeom prst="diamon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Validate </a:t>
            </a:r>
            <a:r>
              <a:rPr lang="ko-KR" altLang="en-US" sz="1000" dirty="0" smtClean="0">
                <a:solidFill>
                  <a:schemeClr val="tx1"/>
                </a:solidFill>
              </a:rPr>
              <a:t>체크 값이 없으면</a:t>
            </a:r>
            <a:endParaRPr lang="ko-KR" altLang="en-US" dirty="0"/>
          </a:p>
        </p:txBody>
      </p:sp>
      <p:cxnSp>
        <p:nvCxnSpPr>
          <p:cNvPr id="33" name="연결선: 꺾임 105">
            <a:extLst>
              <a:ext uri="{FF2B5EF4-FFF2-40B4-BE49-F238E27FC236}">
                <a16:creationId xmlns="" xmlns:xdr="http://schemas.openxmlformats.org/drawingml/2006/spreadsheetDrawing" xmlns:a16="http://schemas.microsoft.com/office/drawing/2014/main" xmlns:lc="http://schemas.openxmlformats.org/drawingml/2006/lockedCanvas" id="{72833911-ED0E-4E1A-A78F-61596CB7AB0B}"/>
              </a:ext>
            </a:extLst>
          </p:cNvPr>
          <p:cNvCxnSpPr/>
          <p:nvPr/>
        </p:nvCxnSpPr>
        <p:spPr>
          <a:xfrm flipH="1" flipV="1">
            <a:off x="1434336" y="4135808"/>
            <a:ext cx="1376195" cy="100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화살표 연결선 33">
            <a:extLst>
              <a:ext uri="{FF2B5EF4-FFF2-40B4-BE49-F238E27FC236}">
                <a16:creationId xmlns="" xmlns:xdr="http://schemas.openxmlformats.org/drawingml/2006/spreadsheetDrawing" xmlns:a16="http://schemas.microsoft.com/office/drawing/2014/main" xmlns:lc="http://schemas.openxmlformats.org/drawingml/2006/lockedCanvas" id="{CEDB094A-A1DE-42D7-A088-D8725D460291}"/>
              </a:ext>
            </a:extLst>
          </p:cNvPr>
          <p:cNvCxnSpPr/>
          <p:nvPr/>
        </p:nvCxnSpPr>
        <p:spPr>
          <a:xfrm>
            <a:off x="1399698" y="3889919"/>
            <a:ext cx="0" cy="5643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꺾인 연결선 44"/>
          <p:cNvCxnSpPr>
            <a:stCxn id="8" idx="3"/>
            <a:endCxn id="6" idx="0"/>
          </p:cNvCxnSpPr>
          <p:nvPr/>
        </p:nvCxnSpPr>
        <p:spPr>
          <a:xfrm>
            <a:off x="2334336" y="1675259"/>
            <a:ext cx="1391247" cy="23577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꺾인 연결선 49"/>
          <p:cNvCxnSpPr/>
          <p:nvPr/>
        </p:nvCxnSpPr>
        <p:spPr>
          <a:xfrm>
            <a:off x="2334335" y="3683402"/>
            <a:ext cx="1391247" cy="23577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텍스트 개체 틀 1"/>
          <p:cNvSpPr>
            <a:spLocks noGrp="1"/>
          </p:cNvSpPr>
          <p:nvPr>
            <p:ph type="body" sz="quarter" idx="10"/>
          </p:nvPr>
        </p:nvSpPr>
        <p:spPr>
          <a:xfrm>
            <a:off x="295275" y="461819"/>
            <a:ext cx="8375222" cy="385271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/>
              <a:t> III </a:t>
            </a:r>
            <a:r>
              <a:rPr lang="ko-KR" altLang="en-US" dirty="0"/>
              <a:t>조건 컨트롤 바인딩 순서 및 특징</a:t>
            </a:r>
            <a:endParaRPr lang="ko-KR" altLang="en-US" dirty="0">
              <a:latin typeface="+mn-ea"/>
            </a:endParaRPr>
          </a:p>
          <a:p>
            <a:endParaRPr lang="ko-KR" altLang="en-US" dirty="0">
              <a:latin typeface="+mn-ea"/>
            </a:endParaRP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9667" y="1529663"/>
            <a:ext cx="3390900" cy="67097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2" name="그림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9667" y="2822413"/>
            <a:ext cx="3390900" cy="714375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23" name="직선 화살표 연결선 22">
            <a:extLst>
              <a:ext uri="{FF2B5EF4-FFF2-40B4-BE49-F238E27FC236}">
                <a16:creationId xmlns="" xmlns:xdr="http://schemas.openxmlformats.org/drawingml/2006/spreadsheetDrawing" xmlns:a16="http://schemas.microsoft.com/office/drawing/2014/main" xmlns:lc="http://schemas.openxmlformats.org/drawingml/2006/lockedCanvas" id="{CEDB094A-A1DE-42D7-A088-D8725D460291}"/>
              </a:ext>
            </a:extLst>
          </p:cNvPr>
          <p:cNvCxnSpPr/>
          <p:nvPr/>
        </p:nvCxnSpPr>
        <p:spPr>
          <a:xfrm>
            <a:off x="6602190" y="2200639"/>
            <a:ext cx="0" cy="6017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그림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9668" y="4145981"/>
            <a:ext cx="3390900" cy="535402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28" name="직선 화살표 연결선 27">
            <a:extLst>
              <a:ext uri="{FF2B5EF4-FFF2-40B4-BE49-F238E27FC236}">
                <a16:creationId xmlns="" xmlns:xdr="http://schemas.openxmlformats.org/drawingml/2006/spreadsheetDrawing" xmlns:a16="http://schemas.microsoft.com/office/drawing/2014/main" xmlns:lc="http://schemas.openxmlformats.org/drawingml/2006/lockedCanvas" id="{CEDB094A-A1DE-42D7-A088-D8725D460291}"/>
              </a:ext>
            </a:extLst>
          </p:cNvPr>
          <p:cNvCxnSpPr/>
          <p:nvPr/>
        </p:nvCxnSpPr>
        <p:spPr>
          <a:xfrm>
            <a:off x="6598431" y="3536788"/>
            <a:ext cx="0" cy="6017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039667" y="1536406"/>
            <a:ext cx="3390900" cy="55399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altLang="ko-KR" sz="200" dirty="0" smtClean="0"/>
          </a:p>
          <a:p>
            <a:endParaRPr lang="en-US" altLang="ko-KR" sz="200" dirty="0"/>
          </a:p>
          <a:p>
            <a:endParaRPr lang="en-US" altLang="ko-KR" sz="200" dirty="0" smtClean="0"/>
          </a:p>
          <a:p>
            <a:endParaRPr lang="en-US" altLang="ko-KR" sz="200" dirty="0"/>
          </a:p>
          <a:p>
            <a:endParaRPr lang="en-US" altLang="ko-KR" sz="200" dirty="0" smtClean="0"/>
          </a:p>
          <a:p>
            <a:endParaRPr lang="en-US" altLang="ko-KR" sz="200" dirty="0"/>
          </a:p>
          <a:p>
            <a:endParaRPr lang="en-US" altLang="ko-KR" sz="200" dirty="0" smtClean="0"/>
          </a:p>
          <a:p>
            <a:endParaRPr lang="en-US" altLang="ko-KR" sz="200" dirty="0"/>
          </a:p>
          <a:p>
            <a:endParaRPr lang="en-US" altLang="ko-KR" sz="200" dirty="0" smtClean="0"/>
          </a:p>
          <a:p>
            <a:endParaRPr lang="en-US" altLang="ko-KR" sz="200" dirty="0"/>
          </a:p>
          <a:p>
            <a:endParaRPr lang="en-US" altLang="ko-KR" sz="200" dirty="0" smtClean="0"/>
          </a:p>
          <a:p>
            <a:endParaRPr lang="en-US" altLang="ko-KR" sz="200" dirty="0"/>
          </a:p>
          <a:p>
            <a:endParaRPr lang="en-US" altLang="ko-KR" sz="200" dirty="0" smtClean="0"/>
          </a:p>
          <a:p>
            <a:endParaRPr lang="en-US" altLang="ko-KR" sz="200" dirty="0"/>
          </a:p>
          <a:p>
            <a:endParaRPr lang="ko-KR" altLang="en-US" sz="200" dirty="0"/>
          </a:p>
        </p:txBody>
      </p:sp>
      <p:sp>
        <p:nvSpPr>
          <p:cNvPr id="31" name="TextBox 30"/>
          <p:cNvSpPr txBox="1"/>
          <p:nvPr/>
        </p:nvSpPr>
        <p:spPr>
          <a:xfrm>
            <a:off x="5039667" y="2817043"/>
            <a:ext cx="3390900" cy="37218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ko-KR" altLang="en-US" sz="200" dirty="0"/>
          </a:p>
        </p:txBody>
      </p:sp>
      <p:sp>
        <p:nvSpPr>
          <p:cNvPr id="32" name="TextBox 31"/>
          <p:cNvSpPr txBox="1"/>
          <p:nvPr/>
        </p:nvSpPr>
        <p:spPr>
          <a:xfrm>
            <a:off x="5039667" y="4147395"/>
            <a:ext cx="3390900" cy="52322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altLang="ko-KR" sz="200" dirty="0" smtClean="0"/>
          </a:p>
          <a:p>
            <a:endParaRPr lang="en-US" altLang="ko-KR" sz="200" dirty="0"/>
          </a:p>
          <a:p>
            <a:endParaRPr lang="en-US" altLang="ko-KR" sz="200" dirty="0" smtClean="0"/>
          </a:p>
          <a:p>
            <a:endParaRPr lang="en-US" altLang="ko-KR" sz="200" dirty="0"/>
          </a:p>
          <a:p>
            <a:endParaRPr lang="en-US" altLang="ko-KR" sz="200" dirty="0" smtClean="0"/>
          </a:p>
          <a:p>
            <a:endParaRPr lang="en-US" altLang="ko-KR" sz="200" dirty="0"/>
          </a:p>
          <a:p>
            <a:endParaRPr lang="en-US" altLang="ko-KR" sz="200" dirty="0" smtClean="0"/>
          </a:p>
          <a:p>
            <a:endParaRPr lang="en-US" altLang="ko-KR" sz="200" dirty="0"/>
          </a:p>
          <a:p>
            <a:endParaRPr lang="en-US" altLang="ko-KR" sz="200" dirty="0" smtClean="0"/>
          </a:p>
          <a:p>
            <a:endParaRPr lang="en-US" altLang="ko-KR" sz="200" dirty="0"/>
          </a:p>
          <a:p>
            <a:endParaRPr lang="en-US" altLang="ko-KR" sz="200" dirty="0" smtClean="0"/>
          </a:p>
          <a:p>
            <a:endParaRPr lang="en-US" altLang="ko-KR" sz="200" dirty="0"/>
          </a:p>
          <a:p>
            <a:endParaRPr lang="en-US" altLang="ko-KR" sz="200" dirty="0" smtClean="0"/>
          </a:p>
          <a:p>
            <a:endParaRPr lang="ko-KR" altLang="en-US" sz="200" dirty="0"/>
          </a:p>
        </p:txBody>
      </p:sp>
      <p:sp>
        <p:nvSpPr>
          <p:cNvPr id="2" name="TextBox 1"/>
          <p:cNvSpPr txBox="1"/>
          <p:nvPr/>
        </p:nvSpPr>
        <p:spPr>
          <a:xfrm>
            <a:off x="1247001" y="1808316"/>
            <a:ext cx="238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Y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259355" y="3789521"/>
            <a:ext cx="238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Y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283287" y="1482881"/>
            <a:ext cx="238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N</a:t>
            </a:r>
            <a:endParaRPr lang="en-US" altLang="ko-KR" dirty="0" smtClean="0"/>
          </a:p>
        </p:txBody>
      </p:sp>
      <p:sp>
        <p:nvSpPr>
          <p:cNvPr id="37" name="TextBox 36"/>
          <p:cNvSpPr txBox="1"/>
          <p:nvPr/>
        </p:nvSpPr>
        <p:spPr>
          <a:xfrm>
            <a:off x="2281670" y="3497354"/>
            <a:ext cx="238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N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416910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13236" y="0"/>
            <a:ext cx="19833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err="1" smtClean="0">
                <a:solidFill>
                  <a:schemeClr val="bg1">
                    <a:lumMod val="8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i</a:t>
            </a:r>
            <a:r>
              <a:rPr lang="en-US" altLang="ko-KR" sz="1100" dirty="0" smtClean="0">
                <a:solidFill>
                  <a:schemeClr val="bg1">
                    <a:lumMod val="8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-Matrix </a:t>
            </a:r>
            <a:r>
              <a:rPr lang="ko-KR" altLang="en-US" sz="1100" dirty="0" smtClean="0">
                <a:solidFill>
                  <a:schemeClr val="bg1">
                    <a:lumMod val="8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조건 컨트롤</a:t>
            </a:r>
            <a:endParaRPr lang="ko-KR" altLang="en-US" sz="1100" dirty="0">
              <a:solidFill>
                <a:schemeClr val="bg1">
                  <a:lumMod val="85000"/>
                </a:schemeClr>
              </a:solidFill>
              <a:latin typeface="Noto Sans CJK KR Bold" panose="020B0800000000000000" pitchFamily="34" charset="-127"/>
              <a:ea typeface="Noto Sans CJK KR Bold" panose="020B0800000000000000" pitchFamily="34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8165" y="1559892"/>
            <a:ext cx="20331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latin typeface="+mn-ea"/>
              </a:rPr>
              <a:t>보고서 저장할 때</a:t>
            </a:r>
            <a:endParaRPr lang="en-US" altLang="ko-KR" sz="1200" dirty="0" smtClean="0">
              <a:latin typeface="+mn-ea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482887" y="1554678"/>
            <a:ext cx="38290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latin typeface="+mn-ea"/>
              </a:rPr>
              <a:t>보고서 </a:t>
            </a:r>
            <a:r>
              <a:rPr lang="en-US" altLang="ko-KR" sz="1200" dirty="0" smtClean="0">
                <a:latin typeface="+mn-ea"/>
              </a:rPr>
              <a:t>OPEN(</a:t>
            </a:r>
            <a:r>
              <a:rPr lang="ko-KR" altLang="en-US" sz="1200" dirty="0" smtClean="0">
                <a:latin typeface="+mn-ea"/>
              </a:rPr>
              <a:t>디자이너</a:t>
            </a:r>
            <a:r>
              <a:rPr lang="en-US" altLang="ko-KR" sz="1200" dirty="0" smtClean="0">
                <a:latin typeface="+mn-ea"/>
              </a:rPr>
              <a:t>, </a:t>
            </a:r>
            <a:r>
              <a:rPr lang="ko-KR" altLang="en-US" sz="1200" dirty="0" err="1" smtClean="0">
                <a:latin typeface="+mn-ea"/>
              </a:rPr>
              <a:t>뷰어</a:t>
            </a:r>
            <a:r>
              <a:rPr lang="ko-KR" altLang="en-US" sz="1200" dirty="0" smtClean="0">
                <a:latin typeface="+mn-ea"/>
              </a:rPr>
              <a:t> 동일</a:t>
            </a:r>
            <a:r>
              <a:rPr lang="en-US" altLang="ko-KR" sz="1200" dirty="0" smtClean="0">
                <a:latin typeface="+mn-ea"/>
              </a:rPr>
              <a:t>)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165" y="1940300"/>
            <a:ext cx="3600000" cy="140336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6148" y="1940300"/>
            <a:ext cx="4272941" cy="144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165" y="3906310"/>
            <a:ext cx="3600000" cy="144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46148" y="3906310"/>
            <a:ext cx="4272941" cy="144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3290910" y="3382189"/>
            <a:ext cx="1802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solidFill>
                  <a:schemeClr val="accent3">
                    <a:lumMod val="75000"/>
                  </a:schemeClr>
                </a:solidFill>
              </a:rPr>
              <a:t>&lt;</a:t>
            </a:r>
            <a:r>
              <a:rPr lang="ko-KR" altLang="en-US" sz="1200" dirty="0" smtClean="0">
                <a:solidFill>
                  <a:schemeClr val="accent3">
                    <a:lumMod val="75000"/>
                  </a:schemeClr>
                </a:solidFill>
              </a:rPr>
              <a:t>비 정상으로 저장</a:t>
            </a:r>
            <a:r>
              <a:rPr lang="en-US" altLang="ko-KR" sz="1200" dirty="0" smtClean="0">
                <a:solidFill>
                  <a:schemeClr val="accent3">
                    <a:lumMod val="75000"/>
                  </a:schemeClr>
                </a:solidFill>
              </a:rPr>
              <a:t>&gt;</a:t>
            </a:r>
            <a:endParaRPr lang="ko-KR" alt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63904" y="5383033"/>
            <a:ext cx="14565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solidFill>
                  <a:schemeClr val="accent3">
                    <a:lumMod val="75000"/>
                  </a:schemeClr>
                </a:solidFill>
              </a:rPr>
              <a:t>&lt;</a:t>
            </a:r>
            <a:r>
              <a:rPr lang="ko-KR" altLang="en-US" sz="1200" dirty="0" smtClean="0">
                <a:solidFill>
                  <a:schemeClr val="accent3">
                    <a:lumMod val="75000"/>
                  </a:schemeClr>
                </a:solidFill>
              </a:rPr>
              <a:t>정상으로 저장</a:t>
            </a:r>
            <a:r>
              <a:rPr lang="en-US" altLang="ko-KR" sz="1200" dirty="0" smtClean="0">
                <a:solidFill>
                  <a:schemeClr val="accent3">
                    <a:lumMod val="75000"/>
                  </a:schemeClr>
                </a:solidFill>
              </a:rPr>
              <a:t>&gt;</a:t>
            </a:r>
            <a:endParaRPr lang="ko-KR" alt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8163" y="1047299"/>
            <a:ext cx="3870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latin typeface="+mn-ea"/>
              </a:rPr>
              <a:t>유효성 검사</a:t>
            </a:r>
            <a:endParaRPr lang="en-US" altLang="ko-KR" b="1" dirty="0" smtClean="0">
              <a:latin typeface="+mn-ea"/>
            </a:endParaRPr>
          </a:p>
        </p:txBody>
      </p:sp>
      <p:sp>
        <p:nvSpPr>
          <p:cNvPr id="16" name="텍스트 개체 틀 1"/>
          <p:cNvSpPr>
            <a:spLocks noGrp="1"/>
          </p:cNvSpPr>
          <p:nvPr>
            <p:ph type="body" sz="quarter" idx="10"/>
          </p:nvPr>
        </p:nvSpPr>
        <p:spPr>
          <a:xfrm>
            <a:off x="295275" y="461819"/>
            <a:ext cx="8375222" cy="385271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/>
              <a:t> III </a:t>
            </a:r>
            <a:r>
              <a:rPr lang="ko-KR" altLang="en-US" dirty="0"/>
              <a:t>조건 컨트롤 바인딩 순서 및 </a:t>
            </a:r>
            <a:r>
              <a:rPr lang="ko-KR" altLang="en-US" dirty="0" smtClean="0"/>
              <a:t>특징</a:t>
            </a:r>
            <a:endParaRPr lang="ko-KR" altLang="en-US" dirty="0">
              <a:latin typeface="+mn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79517" y="4880914"/>
            <a:ext cx="1258645" cy="41108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ko-KR" altLang="en-US" sz="200" dirty="0"/>
          </a:p>
        </p:txBody>
      </p:sp>
      <p:sp>
        <p:nvSpPr>
          <p:cNvPr id="15" name="TextBox 14"/>
          <p:cNvSpPr txBox="1"/>
          <p:nvPr/>
        </p:nvSpPr>
        <p:spPr>
          <a:xfrm>
            <a:off x="1842030" y="2866676"/>
            <a:ext cx="1173019" cy="41108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ko-KR" altLang="en-US" sz="200" dirty="0"/>
          </a:p>
        </p:txBody>
      </p:sp>
    </p:spTree>
    <p:extLst>
      <p:ext uri="{BB962C8B-B14F-4D97-AF65-F5344CB8AC3E}">
        <p14:creationId xmlns:p14="http://schemas.microsoft.com/office/powerpoint/2010/main" val="372227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13236" y="0"/>
            <a:ext cx="19833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err="1" smtClean="0">
                <a:solidFill>
                  <a:schemeClr val="bg1">
                    <a:lumMod val="8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i</a:t>
            </a:r>
            <a:r>
              <a:rPr lang="en-US" altLang="ko-KR" sz="1100" dirty="0" smtClean="0">
                <a:solidFill>
                  <a:schemeClr val="bg1">
                    <a:lumMod val="8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-Matrix </a:t>
            </a:r>
            <a:r>
              <a:rPr lang="ko-KR" altLang="en-US" sz="1100" dirty="0" smtClean="0">
                <a:solidFill>
                  <a:schemeClr val="bg1">
                    <a:lumMod val="8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조건 컨트롤</a:t>
            </a:r>
            <a:endParaRPr lang="ko-KR" altLang="en-US" sz="1100" dirty="0">
              <a:solidFill>
                <a:schemeClr val="bg1">
                  <a:lumMod val="85000"/>
                </a:schemeClr>
              </a:solidFill>
              <a:latin typeface="Noto Sans CJK KR Bold" panose="020B0800000000000000" pitchFamily="34" charset="-127"/>
              <a:ea typeface="Noto Sans CJK KR Bold" panose="020B0800000000000000" pitchFamily="34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7402" y="1047299"/>
            <a:ext cx="3870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err="1" smtClean="0">
                <a:latin typeface="+mn-ea"/>
              </a:rPr>
              <a:t>InitCell</a:t>
            </a:r>
            <a:r>
              <a:rPr lang="en-US" altLang="ko-KR" b="1" dirty="0" smtClean="0">
                <a:latin typeface="+mn-ea"/>
              </a:rPr>
              <a:t> </a:t>
            </a:r>
            <a:r>
              <a:rPr lang="ko-KR" altLang="en-US" b="1" dirty="0" err="1" smtClean="0">
                <a:latin typeface="+mn-ea"/>
              </a:rPr>
              <a:t>예약어</a:t>
            </a:r>
            <a:endParaRPr lang="en-US" altLang="ko-KR" b="1" dirty="0" smtClean="0">
              <a:latin typeface="+mn-ea"/>
            </a:endParaRPr>
          </a:p>
        </p:txBody>
      </p:sp>
      <p:sp>
        <p:nvSpPr>
          <p:cNvPr id="12" name="텍스트 개체 틀 1"/>
          <p:cNvSpPr>
            <a:spLocks noGrp="1"/>
          </p:cNvSpPr>
          <p:nvPr>
            <p:ph type="body" sz="quarter" idx="10"/>
          </p:nvPr>
        </p:nvSpPr>
        <p:spPr>
          <a:xfrm>
            <a:off x="295275" y="461819"/>
            <a:ext cx="8375222" cy="385271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/>
              <a:t> III </a:t>
            </a:r>
            <a:r>
              <a:rPr lang="ko-KR" altLang="en-US" dirty="0"/>
              <a:t>조건 컨트롤 바인딩 순서 및 특징</a:t>
            </a:r>
            <a:endParaRPr lang="ko-KR" altLang="en-US" dirty="0">
              <a:latin typeface="+mn-ea"/>
            </a:endParaRPr>
          </a:p>
          <a:p>
            <a:endParaRPr lang="ko-KR" altLang="en-US" dirty="0">
              <a:latin typeface="+mn-e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38164" y="1480882"/>
            <a:ext cx="84834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latin typeface="+mn-ea"/>
              </a:rPr>
              <a:t>MX_FIRST : </a:t>
            </a:r>
            <a:r>
              <a:rPr lang="ko-KR" altLang="en-US" sz="1400" dirty="0" smtClean="0">
                <a:latin typeface="+mn-ea"/>
              </a:rPr>
              <a:t>처음 값</a:t>
            </a:r>
            <a:endParaRPr lang="en-US" altLang="ko-KR" sz="1400" dirty="0" smtClean="0">
              <a:latin typeface="+mn-ea"/>
            </a:endParaRPr>
          </a:p>
          <a:p>
            <a:r>
              <a:rPr lang="en-US" altLang="ko-KR" sz="1400" dirty="0" smtClean="0">
                <a:latin typeface="+mn-ea"/>
              </a:rPr>
              <a:t>MX_LAST : </a:t>
            </a:r>
            <a:r>
              <a:rPr lang="ko-KR" altLang="en-US" sz="1400" dirty="0" smtClean="0">
                <a:latin typeface="+mn-ea"/>
              </a:rPr>
              <a:t>마지막 값</a:t>
            </a:r>
            <a:endParaRPr lang="en-US" altLang="ko-KR" sz="1400" dirty="0" smtClean="0">
              <a:latin typeface="+mn-ea"/>
            </a:endParaRPr>
          </a:p>
          <a:p>
            <a:r>
              <a:rPr lang="en-US" altLang="ko-KR" sz="1400" dirty="0" smtClean="0">
                <a:latin typeface="+mn-ea"/>
              </a:rPr>
              <a:t>MX_ALL : </a:t>
            </a:r>
            <a:r>
              <a:rPr lang="ko-KR" altLang="en-US" sz="1400" dirty="0" smtClean="0">
                <a:latin typeface="+mn-ea"/>
              </a:rPr>
              <a:t>전체 </a:t>
            </a:r>
            <a:r>
              <a:rPr lang="en-US" altLang="ko-KR" sz="1400" dirty="0" smtClean="0">
                <a:latin typeface="+mn-ea"/>
              </a:rPr>
              <a:t>(Display all</a:t>
            </a:r>
            <a:r>
              <a:rPr lang="ko-KR" altLang="en-US" sz="1400" dirty="0" smtClean="0">
                <a:latin typeface="+mn-ea"/>
              </a:rPr>
              <a:t>이 </a:t>
            </a:r>
            <a:r>
              <a:rPr lang="en-US" altLang="ko-KR" sz="1400" dirty="0" smtClean="0">
                <a:latin typeface="+mn-ea"/>
              </a:rPr>
              <a:t>true</a:t>
            </a:r>
            <a:r>
              <a:rPr lang="ko-KR" altLang="en-US" sz="1400" dirty="0" smtClean="0">
                <a:latin typeface="+mn-ea"/>
              </a:rPr>
              <a:t>일 경우</a:t>
            </a:r>
            <a:r>
              <a:rPr lang="en-US" altLang="ko-KR" sz="1400" dirty="0" smtClean="0">
                <a:latin typeface="+mn-ea"/>
              </a:rPr>
              <a:t>)</a:t>
            </a:r>
          </a:p>
        </p:txBody>
      </p:sp>
      <p:pic>
        <p:nvPicPr>
          <p:cNvPr id="17" name="그림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715" y="2283797"/>
            <a:ext cx="1828800" cy="24003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8" name="그림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7628" y="1271111"/>
            <a:ext cx="4393135" cy="762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9" name="TextBox 28"/>
          <p:cNvSpPr txBox="1"/>
          <p:nvPr/>
        </p:nvSpPr>
        <p:spPr>
          <a:xfrm>
            <a:off x="5533423" y="2023838"/>
            <a:ext cx="1802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solidFill>
                  <a:schemeClr val="accent3">
                    <a:lumMod val="75000"/>
                  </a:schemeClr>
                </a:solidFill>
              </a:rPr>
              <a:t>&lt;MX_FIRST&gt;</a:t>
            </a:r>
            <a:endParaRPr lang="ko-KR" alt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30" name="그림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7628" y="2544845"/>
            <a:ext cx="4374085" cy="7429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1" name="TextBox 30"/>
          <p:cNvSpPr txBox="1"/>
          <p:nvPr/>
        </p:nvSpPr>
        <p:spPr>
          <a:xfrm>
            <a:off x="5542948" y="3287795"/>
            <a:ext cx="1802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solidFill>
                  <a:schemeClr val="accent3">
                    <a:lumMod val="75000"/>
                  </a:schemeClr>
                </a:solidFill>
              </a:rPr>
              <a:t>&lt;MX_LAST&gt;</a:t>
            </a:r>
            <a:endParaRPr lang="ko-KR" alt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32" name="그림 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7628" y="3659269"/>
            <a:ext cx="4393135" cy="23145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3" name="TextBox 32"/>
          <p:cNvSpPr txBox="1"/>
          <p:nvPr/>
        </p:nvSpPr>
        <p:spPr>
          <a:xfrm>
            <a:off x="5542948" y="5973844"/>
            <a:ext cx="1802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solidFill>
                  <a:schemeClr val="accent3">
                    <a:lumMod val="75000"/>
                  </a:schemeClr>
                </a:solidFill>
              </a:rPr>
              <a:t>&lt;MX_ALL&gt;</a:t>
            </a:r>
            <a:endParaRPr lang="ko-KR" alt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530678" y="1487838"/>
            <a:ext cx="2929581" cy="1942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ko-KR" altLang="en-US" sz="300" dirty="0"/>
          </a:p>
        </p:txBody>
      </p:sp>
      <p:sp>
        <p:nvSpPr>
          <p:cNvPr id="35" name="TextBox 34"/>
          <p:cNvSpPr txBox="1"/>
          <p:nvPr/>
        </p:nvSpPr>
        <p:spPr>
          <a:xfrm>
            <a:off x="5530678" y="2736143"/>
            <a:ext cx="2929581" cy="16914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ko-KR" altLang="en-US" sz="300" dirty="0"/>
          </a:p>
        </p:txBody>
      </p:sp>
      <p:sp>
        <p:nvSpPr>
          <p:cNvPr id="36" name="TextBox 35"/>
          <p:cNvSpPr txBox="1"/>
          <p:nvPr/>
        </p:nvSpPr>
        <p:spPr>
          <a:xfrm>
            <a:off x="5532002" y="3858426"/>
            <a:ext cx="2929582" cy="18337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ko-KR" altLang="en-US" sz="300" dirty="0"/>
          </a:p>
        </p:txBody>
      </p:sp>
      <p:sp>
        <p:nvSpPr>
          <p:cNvPr id="37" name="TextBox 36"/>
          <p:cNvSpPr txBox="1"/>
          <p:nvPr/>
        </p:nvSpPr>
        <p:spPr>
          <a:xfrm>
            <a:off x="5530678" y="5484257"/>
            <a:ext cx="2929582" cy="18337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ko-KR" altLang="en-US" sz="300" dirty="0"/>
          </a:p>
        </p:txBody>
      </p:sp>
    </p:spTree>
    <p:extLst>
      <p:ext uri="{BB962C8B-B14F-4D97-AF65-F5344CB8AC3E}">
        <p14:creationId xmlns:p14="http://schemas.microsoft.com/office/powerpoint/2010/main" val="149657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13236" y="0"/>
            <a:ext cx="19833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err="1" smtClean="0">
                <a:solidFill>
                  <a:schemeClr val="bg1">
                    <a:lumMod val="8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i</a:t>
            </a:r>
            <a:r>
              <a:rPr lang="en-US" altLang="ko-KR" sz="1100" dirty="0" smtClean="0">
                <a:solidFill>
                  <a:schemeClr val="bg1">
                    <a:lumMod val="8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-Matrix </a:t>
            </a:r>
            <a:r>
              <a:rPr lang="ko-KR" altLang="en-US" sz="1100" dirty="0" smtClean="0">
                <a:solidFill>
                  <a:schemeClr val="bg1">
                    <a:lumMod val="8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조건 컨트롤</a:t>
            </a:r>
            <a:endParaRPr lang="ko-KR" altLang="en-US" sz="1100" dirty="0">
              <a:solidFill>
                <a:schemeClr val="bg1">
                  <a:lumMod val="85000"/>
                </a:schemeClr>
              </a:solidFill>
              <a:latin typeface="Noto Sans CJK KR Bold" panose="020B0800000000000000" pitchFamily="34" charset="-127"/>
              <a:ea typeface="Noto Sans CJK KR Bold" panose="020B0800000000000000" pitchFamily="34" charset="-127"/>
            </a:endParaRP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174" y="2242080"/>
            <a:ext cx="2691004" cy="214338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438164" y="1052513"/>
            <a:ext cx="6984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latin typeface="+mn-ea"/>
              </a:rPr>
              <a:t>옵션에서 컨트롤 창과 </a:t>
            </a:r>
            <a:r>
              <a:rPr lang="en-US" altLang="ko-KR" b="1" dirty="0" smtClean="0">
                <a:latin typeface="+mn-ea"/>
              </a:rPr>
              <a:t>Sheet </a:t>
            </a:r>
            <a:r>
              <a:rPr lang="ko-KR" altLang="en-US" b="1" dirty="0" smtClean="0">
                <a:latin typeface="+mn-ea"/>
              </a:rPr>
              <a:t>동기화 </a:t>
            </a:r>
            <a:r>
              <a:rPr lang="en-US" altLang="ko-KR" b="1" dirty="0">
                <a:latin typeface="+mn-ea"/>
              </a:rPr>
              <a:t>F</a:t>
            </a:r>
            <a:r>
              <a:rPr lang="en-US" altLang="ko-KR" b="1" dirty="0" smtClean="0">
                <a:latin typeface="+mn-ea"/>
              </a:rPr>
              <a:t>alse</a:t>
            </a:r>
            <a:r>
              <a:rPr lang="ko-KR" altLang="en-US" b="1" dirty="0" smtClean="0">
                <a:latin typeface="+mn-ea"/>
              </a:rPr>
              <a:t>로 할 경우</a:t>
            </a:r>
            <a:r>
              <a:rPr lang="en-US" altLang="ko-KR" b="1" dirty="0" smtClean="0">
                <a:latin typeface="+mn-ea"/>
              </a:rPr>
              <a:t>(</a:t>
            </a:r>
            <a:r>
              <a:rPr lang="ko-KR" altLang="en-US" b="1" dirty="0" smtClean="0">
                <a:latin typeface="+mn-ea"/>
              </a:rPr>
              <a:t>기본 값</a:t>
            </a:r>
            <a:r>
              <a:rPr lang="en-US" altLang="ko-KR" b="1" dirty="0" smtClean="0">
                <a:latin typeface="+mn-ea"/>
              </a:rPr>
              <a:t>)</a:t>
            </a: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174" y="4892011"/>
            <a:ext cx="3590925" cy="13049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오른쪽 화살표 14"/>
          <p:cNvSpPr/>
          <p:nvPr/>
        </p:nvSpPr>
        <p:spPr>
          <a:xfrm>
            <a:off x="4110686" y="5409338"/>
            <a:ext cx="347491" cy="2718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8253" y="4892011"/>
            <a:ext cx="3495675" cy="12858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TextBox 19"/>
          <p:cNvSpPr txBox="1"/>
          <p:nvPr/>
        </p:nvSpPr>
        <p:spPr>
          <a:xfrm>
            <a:off x="620793" y="1421845"/>
            <a:ext cx="6984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latin typeface="+mn-ea"/>
              </a:rPr>
              <a:t>컨트롤 창이 없는 시트로 이동할 경우</a:t>
            </a:r>
            <a:endParaRPr lang="en-US" altLang="ko-KR" sz="1200" dirty="0" smtClean="0">
              <a:latin typeface="+mn-ea"/>
            </a:endParaRPr>
          </a:p>
          <a:p>
            <a:r>
              <a:rPr lang="ko-KR" altLang="en-US" sz="1200" dirty="0" smtClean="0">
                <a:latin typeface="+mn-ea"/>
              </a:rPr>
              <a:t>컨트롤 창이 있는 마지막 시트를 보여줍니다</a:t>
            </a:r>
            <a:r>
              <a:rPr lang="en-US" altLang="ko-KR" sz="1200" dirty="0" smtClean="0">
                <a:latin typeface="+mn-ea"/>
              </a:rPr>
              <a:t>. </a:t>
            </a:r>
          </a:p>
        </p:txBody>
      </p:sp>
      <p:sp>
        <p:nvSpPr>
          <p:cNvPr id="17" name="텍스트 개체 틀 1"/>
          <p:cNvSpPr>
            <a:spLocks noGrp="1"/>
          </p:cNvSpPr>
          <p:nvPr>
            <p:ph type="body" sz="quarter" idx="10"/>
          </p:nvPr>
        </p:nvSpPr>
        <p:spPr>
          <a:xfrm>
            <a:off x="295275" y="461819"/>
            <a:ext cx="8375222" cy="385271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/>
              <a:t> Ⅳ</a:t>
            </a:r>
            <a:r>
              <a:rPr lang="ko-KR" altLang="en-US" dirty="0">
                <a:latin typeface="+mn-ea"/>
              </a:rPr>
              <a:t>시트 별 컨트롤 창 동기화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668390" y="3837573"/>
            <a:ext cx="209837" cy="14954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9005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15601</TotalTime>
  <Words>519</Words>
  <Application>Microsoft Office PowerPoint</Application>
  <PresentationFormat>화면 슬라이드 쇼(4:3)</PresentationFormat>
  <Paragraphs>202</Paragraphs>
  <Slides>17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25" baseType="lpstr">
      <vt:lpstr>Noto Sans CJK KR Bold</vt:lpstr>
      <vt:lpstr>나눔바른고딕</vt:lpstr>
      <vt:lpstr>맑은 고딕</vt:lpstr>
      <vt:lpstr>미드본고딕L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yonghyen</cp:lastModifiedBy>
  <cp:revision>565</cp:revision>
  <cp:lastPrinted>2020-03-19T05:19:57Z</cp:lastPrinted>
  <dcterms:created xsi:type="dcterms:W3CDTF">2018-04-10T05:56:39Z</dcterms:created>
  <dcterms:modified xsi:type="dcterms:W3CDTF">2021-08-06T00:58:05Z</dcterms:modified>
</cp:coreProperties>
</file>