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20" r:id="rId2"/>
    <p:sldId id="338" r:id="rId3"/>
    <p:sldId id="346" r:id="rId4"/>
    <p:sldId id="345" r:id="rId5"/>
    <p:sldId id="339" r:id="rId6"/>
    <p:sldId id="344" r:id="rId7"/>
    <p:sldId id="340" r:id="rId8"/>
    <p:sldId id="341" r:id="rId9"/>
    <p:sldId id="347" r:id="rId10"/>
    <p:sldId id="348" r:id="rId11"/>
    <p:sldId id="299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MSUMIN" initials="K" lastIdx="1" clrIdx="0">
    <p:extLst>
      <p:ext uri="{19B8F6BF-5375-455C-9EA6-DF929625EA0E}">
        <p15:presenceInfo xmlns:p15="http://schemas.microsoft.com/office/powerpoint/2012/main" userId="KIMSU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F4E"/>
    <a:srgbClr val="0000CC"/>
    <a:srgbClr val="5B9BD5"/>
    <a:srgbClr val="A91E24"/>
    <a:srgbClr val="000000"/>
    <a:srgbClr val="FFFFFF"/>
    <a:srgbClr val="E6E6E6"/>
    <a:srgbClr val="ECECEC"/>
    <a:srgbClr val="D9D9D9"/>
    <a:srgbClr val="3D3E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88823" autoAdjust="0"/>
  </p:normalViewPr>
  <p:slideViewPr>
    <p:cSldViewPr snapToGrid="0">
      <p:cViewPr varScale="1">
        <p:scale>
          <a:sx n="102" d="100"/>
          <a:sy n="102" d="100"/>
        </p:scale>
        <p:origin x="1338" y="108"/>
      </p:cViewPr>
      <p:guideLst>
        <p:guide orient="horz" pos="2137"/>
        <p:guide pos="28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62"/>
    </p:cViewPr>
  </p:sorterViewPr>
  <p:notesViewPr>
    <p:cSldViewPr snapToGrid="0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1A27D-3CD4-4D09-86FF-73E60BF984EA}" type="datetimeFigureOut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2021-07-14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DA3D1-110E-4F13-9A63-97198AA0DD69}" type="slidenum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‹#›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4783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A146BE0B-8591-40AC-99DB-0F6CF7496D71}" type="datetimeFigureOut">
              <a:rPr lang="ko-KR" altLang="en-US" smtClean="0"/>
              <a:pPr/>
              <a:t>2021-07-14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F2FBB64F-07FF-42E6-A0D5-EA203FF693D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FBB64F-07FF-42E6-A0D5-EA203FF693DB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5045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BB64F-07FF-42E6-A0D5-EA203FF693DB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3965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-1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626344"/>
            <a:ext cx="7886700" cy="926059"/>
          </a:xfrm>
        </p:spPr>
        <p:txBody>
          <a:bodyPr/>
          <a:lstStyle>
            <a:lvl1pPr>
              <a:defRPr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3436508"/>
            <a:ext cx="78867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7287" y="5722222"/>
            <a:ext cx="1313210" cy="407326"/>
          </a:xfrm>
          <a:prstGeom prst="rect">
            <a:avLst/>
          </a:prstGeom>
        </p:spPr>
      </p:pic>
      <p:sp>
        <p:nvSpPr>
          <p:cNvPr id="18" name="텍스트 개체 틀 17"/>
          <p:cNvSpPr>
            <a:spLocks noGrp="1"/>
          </p:cNvSpPr>
          <p:nvPr>
            <p:ph type="body" sz="quarter" idx="11" hasCustomPrompt="1"/>
          </p:nvPr>
        </p:nvSpPr>
        <p:spPr>
          <a:xfrm>
            <a:off x="5895168" y="6190541"/>
            <a:ext cx="2840065" cy="672243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dirty="0"/>
              <a:t>비아이매트릭스 </a:t>
            </a:r>
            <a:r>
              <a:rPr lang="ko-KR" altLang="en-US" dirty="0" err="1"/>
              <a:t>마케팅팀</a:t>
            </a:r>
            <a:r>
              <a:rPr lang="ko-KR" altLang="en-US" dirty="0"/>
              <a:t> </a:t>
            </a:r>
            <a:endParaRPr lang="en-US" altLang="ko-KR" dirty="0"/>
          </a:p>
          <a:p>
            <a:pPr lvl="0"/>
            <a:r>
              <a:rPr lang="en-US" altLang="ko-KR" dirty="0"/>
              <a:t>2018 04</a:t>
            </a:r>
            <a:endParaRPr lang="ko-KR" altLang="en-US" dirty="0"/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050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7287" y="6296988"/>
            <a:ext cx="1313210" cy="407326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628650" y="995054"/>
            <a:ext cx="1649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sz="2000" b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8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3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 rotWithShape="1">
          <a:blip r:embed="rId3" cstate="print">
            <a:lum bright="-40000" contrast="-20000"/>
          </a:blip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1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17" name="직사각형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367472" y="228"/>
            <a:ext cx="2484000" cy="270000"/>
          </a:xfrm>
          <a:prstGeom prst="rect">
            <a:avLst/>
          </a:prstGeom>
        </p:spPr>
      </p:pic>
      <p:sp>
        <p:nvSpPr>
          <p:cNvPr id="2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275" y="192481"/>
            <a:ext cx="8375222" cy="38527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dirty="0"/>
              <a:t>회사소개</a:t>
            </a:r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295275" y="634902"/>
            <a:ext cx="845820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/>
          <p:cNvSpPr/>
          <p:nvPr userDrawn="1"/>
        </p:nvSpPr>
        <p:spPr>
          <a:xfrm>
            <a:off x="6482465" y="81444"/>
            <a:ext cx="45719" cy="996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6505324" y="26921"/>
            <a:ext cx="2484000" cy="25241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1">
                <a:solidFill>
                  <a:schemeClr val="bg1">
                    <a:lumMod val="8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sz="1000" dirty="0"/>
              <a:t>이기종 대용량 </a:t>
            </a:r>
            <a:r>
              <a:rPr lang="en-US" altLang="ko-KR" sz="1000" dirty="0"/>
              <a:t>Data Visual </a:t>
            </a:r>
            <a:r>
              <a:rPr lang="ko-KR" altLang="en-US" sz="1000" dirty="0"/>
              <a:t>분석</a:t>
            </a:r>
            <a:endParaRPr lang="ko-KR" altLang="en-US" dirty="0"/>
          </a:p>
        </p:txBody>
      </p:sp>
      <p:sp>
        <p:nvSpPr>
          <p:cNvPr id="30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>
            <a:lvl1pPr>
              <a:defRPr/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950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628650" y="2730044"/>
            <a:ext cx="4895850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감사합니다</a:t>
            </a:r>
            <a:r>
              <a:rPr lang="en-US" altLang="ko-KR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.</a:t>
            </a:r>
            <a:endParaRPr lang="ko-KR" altLang="en-US" sz="44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649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293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1" r:id="rId3"/>
    <p:sldLayoutId id="2147483682" r:id="rId4"/>
    <p:sldLayoutId id="2147483683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5895168" y="6534150"/>
            <a:ext cx="2840065" cy="271484"/>
          </a:xfrm>
        </p:spPr>
        <p:txBody>
          <a:bodyPr/>
          <a:lstStyle/>
          <a:p>
            <a:r>
              <a:rPr lang="en-US" altLang="ko-KR">
                <a:solidFill>
                  <a:schemeClr val="tx1"/>
                </a:solidFill>
              </a:rPr>
              <a:t>2021-07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17006" y="6241762"/>
            <a:ext cx="101822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기술연구소</a:t>
            </a:r>
          </a:p>
        </p:txBody>
      </p:sp>
      <p:sp>
        <p:nvSpPr>
          <p:cNvPr id="9" name="제목 9"/>
          <p:cNvSpPr>
            <a:spLocks noGrp="1"/>
          </p:cNvSpPr>
          <p:nvPr>
            <p:ph type="title"/>
          </p:nvPr>
        </p:nvSpPr>
        <p:spPr>
          <a:xfrm>
            <a:off x="716785" y="2526908"/>
            <a:ext cx="7886700" cy="1593401"/>
          </a:xfrm>
        </p:spPr>
        <p:txBody>
          <a:bodyPr>
            <a:normAutofit/>
          </a:bodyPr>
          <a:lstStyle/>
          <a:p>
            <a:r>
              <a:rPr lang="en-US" altLang="ko-KR" sz="3200" dirty="0" err="1"/>
              <a:t>i</a:t>
            </a:r>
            <a:r>
              <a:rPr lang="en-US" altLang="ko-KR" sz="3200" dirty="0"/>
              <a:t>-PORTAL(</a:t>
            </a:r>
            <a:r>
              <a:rPr lang="en-US" altLang="ko-KR" sz="3200" dirty="0" err="1"/>
              <a:t>i</a:t>
            </a:r>
            <a:r>
              <a:rPr lang="en-US" altLang="ko-KR" sz="3200" dirty="0"/>
              <a:t>-MATRIX) </a:t>
            </a:r>
            <a:r>
              <a:rPr lang="ko-KR" altLang="en-US" sz="3200" dirty="0"/>
              <a:t>설치 및 업데이트</a:t>
            </a:r>
          </a:p>
        </p:txBody>
      </p:sp>
    </p:spTree>
    <p:extLst>
      <p:ext uri="{BB962C8B-B14F-4D97-AF65-F5344CB8AC3E}">
        <p14:creationId xmlns:p14="http://schemas.microsoft.com/office/powerpoint/2010/main" val="3839596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2EFC2EE-7DA7-415D-9394-A1FAFFCE5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" y="1728606"/>
            <a:ext cx="7786540" cy="435196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4792A1DE-252F-4D78-B3D6-B20E942AB1EF}"/>
              </a:ext>
            </a:extLst>
          </p:cNvPr>
          <p:cNvSpPr/>
          <p:nvPr/>
        </p:nvSpPr>
        <p:spPr>
          <a:xfrm>
            <a:off x="1062185" y="2591826"/>
            <a:ext cx="3264718" cy="171602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970F92-E5AC-45A8-B3A1-15AAF27805CE}"/>
              </a:ext>
            </a:extLst>
          </p:cNvPr>
          <p:cNvSpPr txBox="1"/>
          <p:nvPr/>
        </p:nvSpPr>
        <p:spPr>
          <a:xfrm>
            <a:off x="334127" y="777434"/>
            <a:ext cx="847574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100" b="1" dirty="0">
                <a:latin typeface="+mn-ea"/>
              </a:rPr>
              <a:t>- </a:t>
            </a:r>
            <a:r>
              <a:rPr lang="ko-KR" altLang="en-US" sz="1100" b="1" dirty="0">
                <a:latin typeface="+mn-ea"/>
              </a:rPr>
              <a:t>추가 파일 배포 옵션</a:t>
            </a:r>
            <a:endParaRPr lang="en-US" altLang="ko-KR" sz="1100" b="1" dirty="0">
              <a:latin typeface="+mn-ea"/>
            </a:endParaRPr>
          </a:p>
          <a:p>
            <a:r>
              <a:rPr lang="ko-KR" altLang="en-US" sz="1000" dirty="0"/>
              <a:t>   </a:t>
            </a:r>
            <a:r>
              <a:rPr lang="en-US" altLang="ko-KR" sz="1000" dirty="0"/>
              <a:t>~/</a:t>
            </a:r>
            <a:r>
              <a:rPr lang="en-US" altLang="ko-KR" sz="1000" dirty="0" err="1"/>
              <a:t>extention</a:t>
            </a:r>
            <a:r>
              <a:rPr lang="en-US" altLang="ko-KR" sz="1000" dirty="0"/>
              <a:t>/imatrix6/</a:t>
            </a:r>
            <a:r>
              <a:rPr lang="en-US" altLang="ko-KR" sz="1000" dirty="0" err="1"/>
              <a:t>viewerex.jsp</a:t>
            </a:r>
            <a:r>
              <a:rPr lang="ko-KR" altLang="en-US" sz="1000" dirty="0"/>
              <a:t>  안에 </a:t>
            </a:r>
            <a:r>
              <a:rPr lang="en-US" altLang="ko-KR" sz="1000" dirty="0" err="1"/>
              <a:t>bExtendSetup</a:t>
            </a:r>
            <a:r>
              <a:rPr lang="en-US" altLang="ko-KR" sz="1000" dirty="0"/>
              <a:t> = true </a:t>
            </a:r>
            <a:r>
              <a:rPr lang="ko-KR" altLang="en-US" sz="1000" dirty="0"/>
              <a:t>로 설정 후 파일 추가</a:t>
            </a:r>
            <a:endParaRPr lang="en-US" altLang="ko-KR" sz="1000" dirty="0"/>
          </a:p>
          <a:p>
            <a:r>
              <a:rPr lang="ko-KR" altLang="en-US" sz="1000" dirty="0">
                <a:solidFill>
                  <a:srgbClr val="0000CC"/>
                </a:solidFill>
              </a:rPr>
              <a:t>    </a:t>
            </a:r>
            <a:r>
              <a:rPr lang="en-US" altLang="ko-KR" sz="1000" dirty="0">
                <a:solidFill>
                  <a:srgbClr val="0000CC"/>
                </a:solidFill>
              </a:rPr>
              <a:t>(</a:t>
            </a:r>
            <a:r>
              <a:rPr lang="ko-KR" altLang="en-US" sz="1000" dirty="0">
                <a:solidFill>
                  <a:srgbClr val="0000CC"/>
                </a:solidFill>
              </a:rPr>
              <a:t>참고 </a:t>
            </a:r>
            <a:r>
              <a:rPr lang="en-US" altLang="ko-KR" sz="1000" dirty="0" err="1">
                <a:solidFill>
                  <a:srgbClr val="0000CC"/>
                </a:solidFill>
              </a:rPr>
              <a:t>url</a:t>
            </a:r>
            <a:r>
              <a:rPr lang="en-US" altLang="ko-KR" sz="1000" dirty="0">
                <a:solidFill>
                  <a:srgbClr val="0000CC"/>
                </a:solidFill>
              </a:rPr>
              <a:t> : http://rnd.bimatrix.co.kr/pages/viewpage.action?pageId=14188883)</a:t>
            </a:r>
            <a:endParaRPr lang="ko-KR" altLang="en-US" sz="1000" dirty="0">
              <a:solidFill>
                <a:srgbClr val="0000CC"/>
              </a:solidFill>
            </a:endParaRPr>
          </a:p>
        </p:txBody>
      </p:sp>
      <p:sp>
        <p:nvSpPr>
          <p:cNvPr id="8" name="텍스트 개체 틀 5">
            <a:extLst>
              <a:ext uri="{FF2B5EF4-FFF2-40B4-BE49-F238E27FC236}">
                <a16:creationId xmlns:a16="http://schemas.microsoft.com/office/drawing/2014/main" id="{E7D8F65C-BFFF-45B8-BF27-CA0156B09F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275" y="192481"/>
            <a:ext cx="8375222" cy="385271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>
                <a:solidFill>
                  <a:schemeClr val="tx1"/>
                </a:solidFill>
              </a:rPr>
              <a:t>5. </a:t>
            </a:r>
            <a:r>
              <a:rPr lang="ko-KR" altLang="en-US" dirty="0">
                <a:solidFill>
                  <a:schemeClr val="tx1"/>
                </a:solidFill>
              </a:rPr>
              <a:t>기타</a:t>
            </a:r>
          </a:p>
        </p:txBody>
      </p:sp>
    </p:spTree>
    <p:extLst>
      <p:ext uri="{BB962C8B-B14F-4D97-AF65-F5344CB8AC3E}">
        <p14:creationId xmlns:p14="http://schemas.microsoft.com/office/powerpoint/2010/main" val="1464463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833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>
                <a:solidFill>
                  <a:schemeClr val="tx1"/>
                </a:solidFill>
              </a:rPr>
              <a:t>1. </a:t>
            </a:r>
            <a:r>
              <a:rPr lang="ko-KR" altLang="en-US" dirty="0">
                <a:solidFill>
                  <a:schemeClr val="tx1"/>
                </a:solidFill>
              </a:rPr>
              <a:t>구성도</a:t>
            </a:r>
          </a:p>
        </p:txBody>
      </p:sp>
      <p:sp>
        <p:nvSpPr>
          <p:cNvPr id="20" name="직사각형 33">
            <a:extLst>
              <a:ext uri="{FF2B5EF4-FFF2-40B4-BE49-F238E27FC236}">
                <a16:creationId xmlns:a16="http://schemas.microsoft.com/office/drawing/2014/main" id="{DD2351AC-CE38-46C1-BB39-05D69CC33647}"/>
              </a:ext>
            </a:extLst>
          </p:cNvPr>
          <p:cNvSpPr/>
          <p:nvPr/>
        </p:nvSpPr>
        <p:spPr bwMode="auto">
          <a:xfrm>
            <a:off x="801878" y="1597872"/>
            <a:ext cx="2219480" cy="1585507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11000"/>
              </a:prstClr>
            </a:outerShdw>
          </a:effectLst>
        </p:spPr>
        <p:txBody>
          <a:bodyPr anchor="ctr"/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sz="1100" dirty="0">
                <a:solidFill>
                  <a:prstClr val="black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</p:txBody>
      </p:sp>
      <p:sp>
        <p:nvSpPr>
          <p:cNvPr id="21" name="직사각형 79">
            <a:extLst>
              <a:ext uri="{FF2B5EF4-FFF2-40B4-BE49-F238E27FC236}">
                <a16:creationId xmlns:a16="http://schemas.microsoft.com/office/drawing/2014/main" id="{40E28D7C-88BD-4FF4-8C5F-53EA75947243}"/>
              </a:ext>
            </a:extLst>
          </p:cNvPr>
          <p:cNvSpPr/>
          <p:nvPr/>
        </p:nvSpPr>
        <p:spPr>
          <a:xfrm>
            <a:off x="801307" y="1320990"/>
            <a:ext cx="2219794" cy="2626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rgbClr val="1C276F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latinLnBrk="0"/>
            <a:r>
              <a:rPr lang="en-US" altLang="ko-KR" sz="1200" b="1" kern="0" dirty="0">
                <a:solidFill>
                  <a:srgbClr val="FFF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Web</a:t>
            </a:r>
          </a:p>
        </p:txBody>
      </p:sp>
      <p:sp>
        <p:nvSpPr>
          <p:cNvPr id="24" name="직사각형 33">
            <a:extLst>
              <a:ext uri="{FF2B5EF4-FFF2-40B4-BE49-F238E27FC236}">
                <a16:creationId xmlns:a16="http://schemas.microsoft.com/office/drawing/2014/main" id="{2162A684-F791-48CF-A3B5-FF13CBD1DBB5}"/>
              </a:ext>
            </a:extLst>
          </p:cNvPr>
          <p:cNvSpPr/>
          <p:nvPr/>
        </p:nvSpPr>
        <p:spPr bwMode="auto">
          <a:xfrm>
            <a:off x="3698015" y="1597872"/>
            <a:ext cx="4341290" cy="1690537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11000"/>
              </a:prstClr>
            </a:outerShdw>
          </a:effectLst>
        </p:spPr>
        <p:txBody>
          <a:bodyPr anchor="ctr"/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sz="1100" dirty="0">
                <a:solidFill>
                  <a:prstClr val="black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</p:txBody>
      </p:sp>
      <p:sp>
        <p:nvSpPr>
          <p:cNvPr id="25" name="직사각형 79">
            <a:extLst>
              <a:ext uri="{FF2B5EF4-FFF2-40B4-BE49-F238E27FC236}">
                <a16:creationId xmlns:a16="http://schemas.microsoft.com/office/drawing/2014/main" id="{804B2D70-A5CC-4D7B-A940-D339DC84EBAE}"/>
              </a:ext>
            </a:extLst>
          </p:cNvPr>
          <p:cNvSpPr/>
          <p:nvPr/>
        </p:nvSpPr>
        <p:spPr>
          <a:xfrm>
            <a:off x="3697444" y="1320990"/>
            <a:ext cx="4341290" cy="27584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rgbClr val="1C276F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latinLnBrk="0"/>
            <a:r>
              <a:rPr lang="en-US" altLang="ko-KR" sz="1200" b="1" kern="0" dirty="0">
                <a:solidFill>
                  <a:srgbClr val="FFF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Window Service(</a:t>
            </a:r>
            <a:r>
              <a:rPr lang="en-US" altLang="ko-KR" sz="1200" b="1" kern="0" dirty="0" err="1">
                <a:solidFill>
                  <a:srgbClr val="FFF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MatrixAgentService</a:t>
            </a:r>
            <a:r>
              <a:rPr lang="en-US" altLang="ko-KR" sz="1200" b="1" kern="0" dirty="0">
                <a:solidFill>
                  <a:srgbClr val="FFF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</a:p>
        </p:txBody>
      </p:sp>
      <p:sp>
        <p:nvSpPr>
          <p:cNvPr id="26" name="직사각형 33">
            <a:extLst>
              <a:ext uri="{FF2B5EF4-FFF2-40B4-BE49-F238E27FC236}">
                <a16:creationId xmlns:a16="http://schemas.microsoft.com/office/drawing/2014/main" id="{0031A3B2-AE7F-4FF4-B2C7-716003E58507}"/>
              </a:ext>
            </a:extLst>
          </p:cNvPr>
          <p:cNvSpPr/>
          <p:nvPr/>
        </p:nvSpPr>
        <p:spPr bwMode="auto">
          <a:xfrm>
            <a:off x="801307" y="4233897"/>
            <a:ext cx="4341600" cy="1692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11000"/>
              </a:prstClr>
            </a:outerShdw>
          </a:effectLst>
        </p:spPr>
        <p:txBody>
          <a:bodyPr anchor="ctr"/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sz="1100" dirty="0">
                <a:solidFill>
                  <a:prstClr val="black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</p:txBody>
      </p:sp>
      <p:sp>
        <p:nvSpPr>
          <p:cNvPr id="27" name="직사각형 79">
            <a:extLst>
              <a:ext uri="{FF2B5EF4-FFF2-40B4-BE49-F238E27FC236}">
                <a16:creationId xmlns:a16="http://schemas.microsoft.com/office/drawing/2014/main" id="{C1612372-722F-4125-9636-EA0B18A321CE}"/>
              </a:ext>
            </a:extLst>
          </p:cNvPr>
          <p:cNvSpPr/>
          <p:nvPr/>
        </p:nvSpPr>
        <p:spPr>
          <a:xfrm>
            <a:off x="801307" y="3985193"/>
            <a:ext cx="4341287" cy="24639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rgbClr val="1C276F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latinLnBrk="0"/>
            <a:r>
              <a:rPr lang="en-US" altLang="ko-KR" sz="1200" b="1" kern="0" dirty="0">
                <a:solidFill>
                  <a:srgbClr val="FFF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Window</a:t>
            </a:r>
            <a:r>
              <a:rPr lang="ko-KR" altLang="en-US" sz="1200" b="1" kern="0" dirty="0">
                <a:solidFill>
                  <a:srgbClr val="FFF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en-US" altLang="ko-KR" sz="1200" b="1" kern="0" dirty="0">
                <a:solidFill>
                  <a:srgbClr val="FFF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Application(</a:t>
            </a:r>
            <a:r>
              <a:rPr lang="en-US" altLang="ko-KR" sz="1200" b="1" kern="0" dirty="0" err="1">
                <a:solidFill>
                  <a:srgbClr val="FFF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BIUpdate</a:t>
            </a:r>
            <a:r>
              <a:rPr lang="en-US" altLang="ko-KR" sz="1200" b="1" kern="0" dirty="0">
                <a:solidFill>
                  <a:srgbClr val="FFF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706F4420-089D-4D64-9BBB-17301FB4E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15" y="1646089"/>
            <a:ext cx="2000955" cy="1483902"/>
          </a:xfrm>
          <a:prstGeom prst="rect">
            <a:avLst/>
          </a:prstGeom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A11B2802-0912-4850-AD3E-C0C874A91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4416" y="1636866"/>
            <a:ext cx="2158829" cy="1564443"/>
          </a:xfrm>
          <a:prstGeom prst="rect">
            <a:avLst/>
          </a:prstGeom>
        </p:spPr>
      </p:pic>
      <p:pic>
        <p:nvPicPr>
          <p:cNvPr id="31" name="그림 30">
            <a:extLst>
              <a:ext uri="{FF2B5EF4-FFF2-40B4-BE49-F238E27FC236}">
                <a16:creationId xmlns:a16="http://schemas.microsoft.com/office/drawing/2014/main" id="{CC4BE9D2-F4AF-4E26-8B7F-F364A6C5A1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4125" y="4323165"/>
            <a:ext cx="1870180" cy="1552334"/>
          </a:xfrm>
          <a:prstGeom prst="rect">
            <a:avLst/>
          </a:prstGeom>
        </p:spPr>
      </p:pic>
      <p:sp>
        <p:nvSpPr>
          <p:cNvPr id="43" name="직사각형 33">
            <a:extLst>
              <a:ext uri="{FF2B5EF4-FFF2-40B4-BE49-F238E27FC236}">
                <a16:creationId xmlns:a16="http://schemas.microsoft.com/office/drawing/2014/main" id="{4F36E0D8-3717-4578-B24A-6B1854957590}"/>
              </a:ext>
            </a:extLst>
          </p:cNvPr>
          <p:cNvSpPr/>
          <p:nvPr/>
        </p:nvSpPr>
        <p:spPr bwMode="auto">
          <a:xfrm>
            <a:off x="5817534" y="4243119"/>
            <a:ext cx="2221200" cy="1584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>
                <a:lumMod val="75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11000"/>
              </a:prstClr>
            </a:outerShdw>
          </a:effectLst>
        </p:spPr>
        <p:txBody>
          <a:bodyPr anchor="ctr"/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sz="1100" dirty="0">
                <a:solidFill>
                  <a:prstClr val="black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D4878D8A-BD00-4AC1-9DAE-9912B19FBB85}"/>
              </a:ext>
            </a:extLst>
          </p:cNvPr>
          <p:cNvCxnSpPr>
            <a:cxnSpLocks/>
          </p:cNvCxnSpPr>
          <p:nvPr/>
        </p:nvCxnSpPr>
        <p:spPr>
          <a:xfrm>
            <a:off x="3194084" y="2194825"/>
            <a:ext cx="344128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4D954B9D-984F-45C7-AFBB-DB87C50F6673}"/>
              </a:ext>
            </a:extLst>
          </p:cNvPr>
          <p:cNvCxnSpPr>
            <a:cxnSpLocks/>
          </p:cNvCxnSpPr>
          <p:nvPr/>
        </p:nvCxnSpPr>
        <p:spPr>
          <a:xfrm flipH="1">
            <a:off x="3160737" y="2361914"/>
            <a:ext cx="377475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직사각형 79">
            <a:extLst>
              <a:ext uri="{FF2B5EF4-FFF2-40B4-BE49-F238E27FC236}">
                <a16:creationId xmlns:a16="http://schemas.microsoft.com/office/drawing/2014/main" id="{38355C1E-0805-40E0-A50D-69D94CE4AC54}"/>
              </a:ext>
            </a:extLst>
          </p:cNvPr>
          <p:cNvSpPr/>
          <p:nvPr/>
        </p:nvSpPr>
        <p:spPr>
          <a:xfrm>
            <a:off x="5817535" y="3962109"/>
            <a:ext cx="2221200" cy="27584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rgbClr val="1C276F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latinLnBrk="0"/>
            <a:r>
              <a:rPr lang="en-US" altLang="ko-KR" sz="1200" b="1" kern="0" dirty="0">
                <a:solidFill>
                  <a:srgbClr val="FFF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Matrix Server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3997608-774B-4F1C-998D-3BAECDAE0D3D}"/>
              </a:ext>
            </a:extLst>
          </p:cNvPr>
          <p:cNvSpPr txBox="1"/>
          <p:nvPr/>
        </p:nvSpPr>
        <p:spPr>
          <a:xfrm>
            <a:off x="295275" y="770449"/>
            <a:ext cx="85168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: </a:t>
            </a:r>
            <a:r>
              <a:rPr lang="en-US" altLang="ko-KR" sz="1100" dirty="0" err="1"/>
              <a:t>i</a:t>
            </a:r>
            <a:r>
              <a:rPr lang="en-US" altLang="ko-KR" sz="1100" dirty="0"/>
              <a:t>-PORTAL(</a:t>
            </a:r>
            <a:r>
              <a:rPr lang="en-US" altLang="ko-KR" sz="1100" dirty="0" err="1"/>
              <a:t>i</a:t>
            </a:r>
            <a:r>
              <a:rPr lang="en-US" altLang="ko-KR" sz="1100" dirty="0"/>
              <a:t>-MATRIX </a:t>
            </a:r>
            <a:r>
              <a:rPr lang="ko-KR" altLang="en-US" sz="1100" dirty="0"/>
              <a:t>포함</a:t>
            </a:r>
            <a:r>
              <a:rPr lang="en-US" altLang="ko-KR" sz="1100" dirty="0"/>
              <a:t>)</a:t>
            </a:r>
            <a:r>
              <a:rPr lang="ko-KR" altLang="en-US" sz="1100" dirty="0"/>
              <a:t>는 </a:t>
            </a:r>
            <a:r>
              <a:rPr lang="en-US" altLang="ko-KR" sz="1100" dirty="0" err="1"/>
              <a:t>MatrixAgentService</a:t>
            </a:r>
            <a:r>
              <a:rPr lang="en-US" altLang="ko-KR" sz="1100" dirty="0"/>
              <a:t> </a:t>
            </a:r>
            <a:r>
              <a:rPr lang="ko-KR" altLang="en-US" sz="1100" dirty="0"/>
              <a:t>를 이용하여 설치 및 실행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444084F-49A4-4395-9AD0-E713D6F5676A}"/>
              </a:ext>
            </a:extLst>
          </p:cNvPr>
          <p:cNvSpPr txBox="1"/>
          <p:nvPr/>
        </p:nvSpPr>
        <p:spPr>
          <a:xfrm>
            <a:off x="6653269" y="4887136"/>
            <a:ext cx="9403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>
                <a:latin typeface="뫼비우스 Regular" panose="02000700060000000000" pitchFamily="2" charset="-127"/>
                <a:ea typeface="뫼비우스 Regular" panose="02000700060000000000" pitchFamily="2" charset="-127"/>
              </a:rPr>
              <a:t>WAS</a:t>
            </a:r>
          </a:p>
          <a:p>
            <a:pPr algn="ctr"/>
            <a:r>
              <a:rPr lang="en-US" altLang="ko-KR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뫼비우스 Regular" panose="02000700060000000000" pitchFamily="2" charset="-127"/>
                <a:ea typeface="뫼비우스 Regular" panose="02000700060000000000" pitchFamily="2" charset="-127"/>
              </a:rPr>
              <a:t>(JEUS, </a:t>
            </a:r>
          </a:p>
          <a:p>
            <a:pPr algn="ctr"/>
            <a:r>
              <a:rPr lang="en-US" altLang="ko-KR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뫼비우스 Regular" panose="02000700060000000000" pitchFamily="2" charset="-127"/>
                <a:ea typeface="뫼비우스 Regular" panose="02000700060000000000" pitchFamily="2" charset="-127"/>
              </a:rPr>
              <a:t>Tomcat etc.)</a:t>
            </a:r>
            <a:endParaRPr lang="ko-KR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뫼비우스 Regular" panose="02000700060000000000" pitchFamily="2" charset="-127"/>
              <a:ea typeface="뫼비우스 Regular" panose="02000700060000000000" pitchFamily="2" charset="-127"/>
            </a:endParaRPr>
          </a:p>
        </p:txBody>
      </p:sp>
      <p:pic>
        <p:nvPicPr>
          <p:cNvPr id="73" name="Picture 2" descr="D:\011_designed_source\06_ahnlab_source\04_ICON\01_server\01_basic_server.png">
            <a:extLst>
              <a:ext uri="{FF2B5EF4-FFF2-40B4-BE49-F238E27FC236}">
                <a16:creationId xmlns:a16="http://schemas.microsoft.com/office/drawing/2014/main" id="{D5CD4428-813E-41AB-9C63-C6923ACF4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6486015" y="4799758"/>
            <a:ext cx="274022" cy="5594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4DBB5FCB-C526-4EAD-BF1D-114B75DA19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5755" y="1792666"/>
            <a:ext cx="1823836" cy="1290918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F770D3F0-8D09-4474-A23D-17F94DBFA6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148" y="4750276"/>
            <a:ext cx="1775060" cy="663406"/>
          </a:xfrm>
          <a:prstGeom prst="rect">
            <a:avLst/>
          </a:prstGeom>
        </p:spPr>
      </p:pic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0BD224A6-31E8-4805-B69B-5EC1FC51EB56}"/>
              </a:ext>
            </a:extLst>
          </p:cNvPr>
          <p:cNvCxnSpPr>
            <a:cxnSpLocks/>
          </p:cNvCxnSpPr>
          <p:nvPr/>
        </p:nvCxnSpPr>
        <p:spPr>
          <a:xfrm>
            <a:off x="5315463" y="4826474"/>
            <a:ext cx="344128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3C8F7A8C-493B-4199-AD7C-FC1919C9A243}"/>
              </a:ext>
            </a:extLst>
          </p:cNvPr>
          <p:cNvCxnSpPr>
            <a:cxnSpLocks/>
          </p:cNvCxnSpPr>
          <p:nvPr/>
        </p:nvCxnSpPr>
        <p:spPr>
          <a:xfrm flipH="1">
            <a:off x="5282116" y="4993563"/>
            <a:ext cx="377475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연결선: 꺾임 14">
            <a:extLst>
              <a:ext uri="{FF2B5EF4-FFF2-40B4-BE49-F238E27FC236}">
                <a16:creationId xmlns:a16="http://schemas.microsoft.com/office/drawing/2014/main" id="{7BA27E39-B604-4528-85CD-D138B5B05186}"/>
              </a:ext>
            </a:extLst>
          </p:cNvPr>
          <p:cNvCxnSpPr>
            <a:cxnSpLocks/>
          </p:cNvCxnSpPr>
          <p:nvPr/>
        </p:nvCxnSpPr>
        <p:spPr>
          <a:xfrm rot="5400000">
            <a:off x="3746441" y="2164690"/>
            <a:ext cx="612000" cy="2916000"/>
          </a:xfrm>
          <a:prstGeom prst="bentConnector3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AF403430-EDCF-4290-AEEB-1AE6CD93A5B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283990" y="2174336"/>
            <a:ext cx="612000" cy="2896709"/>
          </a:xfrm>
          <a:prstGeom prst="bentConnector3">
            <a:avLst>
              <a:gd name="adj1" fmla="val 31059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FF10F641-9473-4986-984B-6934BD57F48D}"/>
              </a:ext>
            </a:extLst>
          </p:cNvPr>
          <p:cNvSpPr/>
          <p:nvPr/>
        </p:nvSpPr>
        <p:spPr>
          <a:xfrm>
            <a:off x="4572000" y="2811783"/>
            <a:ext cx="360000" cy="1808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8992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>
                <a:solidFill>
                  <a:schemeClr val="tx1"/>
                </a:solidFill>
              </a:rPr>
              <a:t>2. </a:t>
            </a:r>
            <a:r>
              <a:rPr lang="en-US" altLang="ko-KR" dirty="0" err="1">
                <a:solidFill>
                  <a:schemeClr val="tx1"/>
                </a:solidFill>
              </a:rPr>
              <a:t>i</a:t>
            </a:r>
            <a:r>
              <a:rPr lang="en-US" altLang="ko-KR" dirty="0">
                <a:solidFill>
                  <a:schemeClr val="tx1"/>
                </a:solidFill>
              </a:rPr>
              <a:t>-PORTAL(</a:t>
            </a:r>
            <a:r>
              <a:rPr lang="en-US" altLang="ko-KR" dirty="0" err="1">
                <a:solidFill>
                  <a:schemeClr val="tx1"/>
                </a:solidFill>
              </a:rPr>
              <a:t>i</a:t>
            </a:r>
            <a:r>
              <a:rPr lang="en-US" altLang="ko-KR">
                <a:solidFill>
                  <a:schemeClr val="tx1"/>
                </a:solidFill>
              </a:rPr>
              <a:t>-MATRIX) </a:t>
            </a:r>
            <a:r>
              <a:rPr lang="ko-KR" altLang="en-US" dirty="0">
                <a:solidFill>
                  <a:schemeClr val="tx1"/>
                </a:solidFill>
              </a:rPr>
              <a:t>설치 및 실행 흐름도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8AE4696-5622-4FE9-9864-F80AB2E52AD0}"/>
              </a:ext>
            </a:extLst>
          </p:cNvPr>
          <p:cNvSpPr/>
          <p:nvPr/>
        </p:nvSpPr>
        <p:spPr>
          <a:xfrm>
            <a:off x="602079" y="1358817"/>
            <a:ext cx="5247108" cy="47155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82BBA415-2B0B-40C7-92B0-7BF1CBFD837C}"/>
              </a:ext>
            </a:extLst>
          </p:cNvPr>
          <p:cNvSpPr/>
          <p:nvPr/>
        </p:nvSpPr>
        <p:spPr>
          <a:xfrm>
            <a:off x="1521811" y="1879852"/>
            <a:ext cx="869711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Portal</a:t>
            </a: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 로그인</a:t>
            </a:r>
          </a:p>
        </p:txBody>
      </p:sp>
      <p:sp>
        <p:nvSpPr>
          <p:cNvPr id="4" name="다이아몬드 3">
            <a:extLst>
              <a:ext uri="{FF2B5EF4-FFF2-40B4-BE49-F238E27FC236}">
                <a16:creationId xmlns:a16="http://schemas.microsoft.com/office/drawing/2014/main" id="{132C0F47-2C3F-4173-BE86-7FC6CEFB746A}"/>
              </a:ext>
            </a:extLst>
          </p:cNvPr>
          <p:cNvSpPr/>
          <p:nvPr/>
        </p:nvSpPr>
        <p:spPr>
          <a:xfrm>
            <a:off x="1040737" y="3083252"/>
            <a:ext cx="1831862" cy="767277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AgentService</a:t>
            </a:r>
            <a:r>
              <a:rPr lang="en-US" altLang="ko-KR" sz="9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Connect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488EE0F-3A75-47AB-8454-B59B67961FAD}"/>
              </a:ext>
            </a:extLst>
          </p:cNvPr>
          <p:cNvSpPr/>
          <p:nvPr/>
        </p:nvSpPr>
        <p:spPr>
          <a:xfrm>
            <a:off x="6203985" y="1358817"/>
            <a:ext cx="2380332" cy="47155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5B9987A-0F3D-424F-9A73-7D63C5AFFF6B}"/>
              </a:ext>
            </a:extLst>
          </p:cNvPr>
          <p:cNvSpPr/>
          <p:nvPr/>
        </p:nvSpPr>
        <p:spPr>
          <a:xfrm>
            <a:off x="3251543" y="3312393"/>
            <a:ext cx="1070196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AgentService</a:t>
            </a:r>
            <a:r>
              <a:rPr lang="en-US" altLang="ko-KR" sz="900" dirty="0">
                <a:solidFill>
                  <a:schemeClr val="tx1"/>
                </a:solidFill>
              </a:rPr>
              <a:t> Install Page </a:t>
            </a:r>
            <a:r>
              <a:rPr lang="ko-KR" altLang="en-US" sz="900" dirty="0">
                <a:solidFill>
                  <a:schemeClr val="tx1"/>
                </a:solidFill>
              </a:rPr>
              <a:t>이동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BC47E061-191D-4AF9-802F-2EF4482C6796}"/>
              </a:ext>
            </a:extLst>
          </p:cNvPr>
          <p:cNvSpPr/>
          <p:nvPr/>
        </p:nvSpPr>
        <p:spPr>
          <a:xfrm>
            <a:off x="4562369" y="3312392"/>
            <a:ext cx="1165056" cy="3089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SetupAgentService</a:t>
            </a:r>
            <a:endParaRPr lang="en-US" altLang="ko-KR" sz="900" dirty="0">
              <a:solidFill>
                <a:schemeClr val="tx1"/>
              </a:solidFill>
            </a:endParaRP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다운로드 및 설치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393D2B9-491B-4FBD-BCF0-9C98C6BFD1C8}"/>
              </a:ext>
            </a:extLst>
          </p:cNvPr>
          <p:cNvSpPr/>
          <p:nvPr/>
        </p:nvSpPr>
        <p:spPr>
          <a:xfrm>
            <a:off x="1461852" y="4270089"/>
            <a:ext cx="989631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Update File </a:t>
            </a: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요청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BB47B6B-6522-4FE0-8432-3C2696C5A39C}"/>
              </a:ext>
            </a:extLst>
          </p:cNvPr>
          <p:cNvSpPr/>
          <p:nvPr/>
        </p:nvSpPr>
        <p:spPr>
          <a:xfrm>
            <a:off x="6995590" y="3312393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에이전트 실행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FC1F9695-6A35-48A7-8F98-06E19059C23F}"/>
              </a:ext>
            </a:extLst>
          </p:cNvPr>
          <p:cNvSpPr/>
          <p:nvPr/>
        </p:nvSpPr>
        <p:spPr>
          <a:xfrm>
            <a:off x="6859066" y="4270089"/>
            <a:ext cx="1009879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BIUpdate.exe</a:t>
            </a: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설치 및 실행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9405798-195A-4C00-896A-9D7C38C01AE7}"/>
              </a:ext>
            </a:extLst>
          </p:cNvPr>
          <p:cNvSpPr/>
          <p:nvPr/>
        </p:nvSpPr>
        <p:spPr>
          <a:xfrm>
            <a:off x="2514710" y="4743028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업데이트 완료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1D5B6BA-4565-4529-9224-A7FC4774DFC7}"/>
              </a:ext>
            </a:extLst>
          </p:cNvPr>
          <p:cNvSpPr/>
          <p:nvPr/>
        </p:nvSpPr>
        <p:spPr>
          <a:xfrm>
            <a:off x="6995590" y="5414759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i</a:t>
            </a:r>
            <a:r>
              <a:rPr lang="en-US" altLang="ko-KR" sz="900" dirty="0">
                <a:solidFill>
                  <a:schemeClr val="tx1"/>
                </a:solidFill>
              </a:rPr>
              <a:t>-PORTAL</a:t>
            </a:r>
            <a:r>
              <a:rPr lang="ko-KR" altLang="en-US" sz="900" dirty="0">
                <a:solidFill>
                  <a:schemeClr val="tx1"/>
                </a:solidFill>
              </a:rPr>
              <a:t> 실행</a:t>
            </a: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E77023D1-3F42-4EAC-B41B-D42BC6083677}"/>
              </a:ext>
            </a:extLst>
          </p:cNvPr>
          <p:cNvCxnSpPr>
            <a:cxnSpLocks/>
            <a:stCxn id="10" idx="2"/>
            <a:endCxn id="81" idx="0"/>
          </p:cNvCxnSpPr>
          <p:nvPr/>
        </p:nvCxnSpPr>
        <p:spPr>
          <a:xfrm>
            <a:off x="1956667" y="2188846"/>
            <a:ext cx="0" cy="156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E69BBC8F-E0D9-4A53-8DA0-D4AEB4215F3C}"/>
              </a:ext>
            </a:extLst>
          </p:cNvPr>
          <p:cNvCxnSpPr>
            <a:cxnSpLocks/>
            <a:stCxn id="4" idx="3"/>
            <a:endCxn id="17" idx="1"/>
          </p:cNvCxnSpPr>
          <p:nvPr/>
        </p:nvCxnSpPr>
        <p:spPr>
          <a:xfrm flipV="1">
            <a:off x="2872599" y="3466890"/>
            <a:ext cx="37894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2B79DA18-61BF-4F81-A298-DAD6C7FC8BF6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4321739" y="3466890"/>
            <a:ext cx="2406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127B05F1-C36F-4A4C-BA52-636B47C0FBD2}"/>
              </a:ext>
            </a:extLst>
          </p:cNvPr>
          <p:cNvCxnSpPr>
            <a:cxnSpLocks/>
            <a:stCxn id="18" idx="3"/>
            <a:endCxn id="20" idx="1"/>
          </p:cNvCxnSpPr>
          <p:nvPr/>
        </p:nvCxnSpPr>
        <p:spPr>
          <a:xfrm>
            <a:off x="5727425" y="3466890"/>
            <a:ext cx="12681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3A8A63A-BBB5-4FBF-A10E-BAA55C01B8B2}"/>
              </a:ext>
            </a:extLst>
          </p:cNvPr>
          <p:cNvCxnSpPr>
            <a:cxnSpLocks/>
            <a:stCxn id="4" idx="2"/>
            <a:endCxn id="19" idx="0"/>
          </p:cNvCxnSpPr>
          <p:nvPr/>
        </p:nvCxnSpPr>
        <p:spPr>
          <a:xfrm>
            <a:off x="1956668" y="3850529"/>
            <a:ext cx="0" cy="419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9612ED65-F7B8-4BAA-880A-E66F300598FC}"/>
              </a:ext>
            </a:extLst>
          </p:cNvPr>
          <p:cNvCxnSpPr>
            <a:cxnSpLocks/>
            <a:stCxn id="19" idx="3"/>
            <a:endCxn id="21" idx="1"/>
          </p:cNvCxnSpPr>
          <p:nvPr/>
        </p:nvCxnSpPr>
        <p:spPr>
          <a:xfrm>
            <a:off x="2451483" y="4424586"/>
            <a:ext cx="44075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5577470-6240-43E9-BFE3-B01256A0F18B}"/>
              </a:ext>
            </a:extLst>
          </p:cNvPr>
          <p:cNvSpPr/>
          <p:nvPr/>
        </p:nvSpPr>
        <p:spPr>
          <a:xfrm>
            <a:off x="2514710" y="5426323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i</a:t>
            </a:r>
            <a:r>
              <a:rPr lang="en-US" altLang="ko-KR" sz="900" dirty="0">
                <a:solidFill>
                  <a:schemeClr val="tx1"/>
                </a:solidFill>
              </a:rPr>
              <a:t>-PORTAL</a:t>
            </a:r>
            <a:r>
              <a:rPr lang="ko-KR" altLang="en-US" sz="900" dirty="0">
                <a:solidFill>
                  <a:schemeClr val="tx1"/>
                </a:solidFill>
              </a:rPr>
              <a:t> 실행 요청</a:t>
            </a: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FB3DD073-BD05-4429-B8E1-1FE04CA55265}"/>
              </a:ext>
            </a:extLst>
          </p:cNvPr>
          <p:cNvCxnSpPr>
            <a:stCxn id="21" idx="2"/>
            <a:endCxn id="22" idx="3"/>
          </p:cNvCxnSpPr>
          <p:nvPr/>
        </p:nvCxnSpPr>
        <p:spPr>
          <a:xfrm rot="5400000">
            <a:off x="5148554" y="2682073"/>
            <a:ext cx="318442" cy="41124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51D78F77-A7A6-45CB-87EF-B265833663CB}"/>
              </a:ext>
            </a:extLst>
          </p:cNvPr>
          <p:cNvCxnSpPr>
            <a:stCxn id="22" idx="2"/>
            <a:endCxn id="36" idx="0"/>
          </p:cNvCxnSpPr>
          <p:nvPr/>
        </p:nvCxnSpPr>
        <p:spPr>
          <a:xfrm>
            <a:off x="2883127" y="5052022"/>
            <a:ext cx="0" cy="374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6B243AD5-E172-4139-BAA3-B646D7A91C6D}"/>
              </a:ext>
            </a:extLst>
          </p:cNvPr>
          <p:cNvCxnSpPr>
            <a:stCxn id="36" idx="3"/>
            <a:endCxn id="23" idx="1"/>
          </p:cNvCxnSpPr>
          <p:nvPr/>
        </p:nvCxnSpPr>
        <p:spPr>
          <a:xfrm flipV="1">
            <a:off x="3251543" y="5569256"/>
            <a:ext cx="3744047" cy="11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7264611-FABF-4230-A484-CD0BEFC43B8F}"/>
              </a:ext>
            </a:extLst>
          </p:cNvPr>
          <p:cNvSpPr txBox="1"/>
          <p:nvPr/>
        </p:nvSpPr>
        <p:spPr>
          <a:xfrm>
            <a:off x="674282" y="1416350"/>
            <a:ext cx="608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Web</a:t>
            </a:r>
            <a:endParaRPr lang="ko-KR" altLang="en-US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AB0FC9-22A6-4BBD-8464-3DC2467D1F5B}"/>
              </a:ext>
            </a:extLst>
          </p:cNvPr>
          <p:cNvSpPr txBox="1"/>
          <p:nvPr/>
        </p:nvSpPr>
        <p:spPr>
          <a:xfrm>
            <a:off x="6233224" y="1388451"/>
            <a:ext cx="2351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MatrixAgentService.exe</a:t>
            </a:r>
            <a:endParaRPr lang="ko-KR" altLang="en-US" sz="16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BBF63B5-B448-415C-A242-33D2AFEDC039}"/>
              </a:ext>
            </a:extLst>
          </p:cNvPr>
          <p:cNvSpPr txBox="1"/>
          <p:nvPr/>
        </p:nvSpPr>
        <p:spPr>
          <a:xfrm>
            <a:off x="1956667" y="3864647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/>
              <a:t>sucess</a:t>
            </a:r>
            <a:endParaRPr lang="ko-KR" altLang="en-US" sz="10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A66C933-0CBD-46E6-BB95-2389B56E3E3C}"/>
              </a:ext>
            </a:extLst>
          </p:cNvPr>
          <p:cNvSpPr txBox="1"/>
          <p:nvPr/>
        </p:nvSpPr>
        <p:spPr>
          <a:xfrm>
            <a:off x="2871904" y="321212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fail</a:t>
            </a:r>
            <a:endParaRPr lang="ko-KR" altLang="en-US" sz="1000" dirty="0"/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5587FE93-1AB2-4D36-B314-E4C27CFBA4C8}"/>
              </a:ext>
            </a:extLst>
          </p:cNvPr>
          <p:cNvSpPr/>
          <p:nvPr/>
        </p:nvSpPr>
        <p:spPr>
          <a:xfrm>
            <a:off x="1521811" y="2345823"/>
            <a:ext cx="869711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iwidget.jsp</a:t>
            </a:r>
            <a:r>
              <a:rPr lang="en-US" altLang="ko-KR" sz="900" dirty="0">
                <a:solidFill>
                  <a:schemeClr val="tx1"/>
                </a:solidFill>
              </a:rPr>
              <a:t> </a:t>
            </a:r>
            <a:r>
              <a:rPr lang="ko-KR" altLang="en-US" sz="900" dirty="0">
                <a:solidFill>
                  <a:schemeClr val="tx1"/>
                </a:solidFill>
              </a:rPr>
              <a:t>이동</a:t>
            </a: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CC42C003-A529-4E0B-A326-B67ED0C39153}"/>
              </a:ext>
            </a:extLst>
          </p:cNvPr>
          <p:cNvCxnSpPr>
            <a:stCxn id="81" idx="2"/>
            <a:endCxn id="4" idx="0"/>
          </p:cNvCxnSpPr>
          <p:nvPr/>
        </p:nvCxnSpPr>
        <p:spPr>
          <a:xfrm>
            <a:off x="1956667" y="2654817"/>
            <a:ext cx="1" cy="428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연결선: 꺾임 93">
            <a:extLst>
              <a:ext uri="{FF2B5EF4-FFF2-40B4-BE49-F238E27FC236}">
                <a16:creationId xmlns:a16="http://schemas.microsoft.com/office/drawing/2014/main" id="{94E36295-2230-405C-8B23-5A65218BD605}"/>
              </a:ext>
            </a:extLst>
          </p:cNvPr>
          <p:cNvCxnSpPr>
            <a:cxnSpLocks/>
            <a:stCxn id="18" idx="0"/>
            <a:endCxn id="4" idx="0"/>
          </p:cNvCxnSpPr>
          <p:nvPr/>
        </p:nvCxnSpPr>
        <p:spPr>
          <a:xfrm rot="16200000" flipV="1">
            <a:off x="3436213" y="1603707"/>
            <a:ext cx="229140" cy="3188229"/>
          </a:xfrm>
          <a:prstGeom prst="bentConnector3">
            <a:avLst>
              <a:gd name="adj1" fmla="val 19976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0D0E1399-1F7E-4E59-9D31-40598D26CF96}"/>
              </a:ext>
            </a:extLst>
          </p:cNvPr>
          <p:cNvSpPr txBox="1"/>
          <p:nvPr/>
        </p:nvSpPr>
        <p:spPr>
          <a:xfrm>
            <a:off x="3229593" y="2545086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reconnect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098296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3. </a:t>
            </a:r>
            <a:r>
              <a:rPr lang="en-US" altLang="ko-KR" dirty="0" err="1"/>
              <a:t>MatrixAgentService</a:t>
            </a:r>
            <a:endParaRPr lang="ko-KR" altLang="en-US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8AE4696-5622-4FE9-9864-F80AB2E52AD0}"/>
              </a:ext>
            </a:extLst>
          </p:cNvPr>
          <p:cNvSpPr/>
          <p:nvPr/>
        </p:nvSpPr>
        <p:spPr>
          <a:xfrm>
            <a:off x="602079" y="1358817"/>
            <a:ext cx="5247108" cy="47155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82BBA415-2B0B-40C7-92B0-7BF1CBFD837C}"/>
              </a:ext>
            </a:extLst>
          </p:cNvPr>
          <p:cNvSpPr/>
          <p:nvPr/>
        </p:nvSpPr>
        <p:spPr>
          <a:xfrm>
            <a:off x="1521811" y="1879852"/>
            <a:ext cx="869711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Portal</a:t>
            </a: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 로그인</a:t>
            </a:r>
          </a:p>
        </p:txBody>
      </p:sp>
      <p:sp>
        <p:nvSpPr>
          <p:cNvPr id="4" name="다이아몬드 3">
            <a:extLst>
              <a:ext uri="{FF2B5EF4-FFF2-40B4-BE49-F238E27FC236}">
                <a16:creationId xmlns:a16="http://schemas.microsoft.com/office/drawing/2014/main" id="{132C0F47-2C3F-4173-BE86-7FC6CEFB746A}"/>
              </a:ext>
            </a:extLst>
          </p:cNvPr>
          <p:cNvSpPr/>
          <p:nvPr/>
        </p:nvSpPr>
        <p:spPr>
          <a:xfrm>
            <a:off x="1040737" y="3083252"/>
            <a:ext cx="1831862" cy="767277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AgentService</a:t>
            </a:r>
            <a:r>
              <a:rPr lang="en-US" altLang="ko-KR" sz="9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Connect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488EE0F-3A75-47AB-8454-B59B67961FAD}"/>
              </a:ext>
            </a:extLst>
          </p:cNvPr>
          <p:cNvSpPr/>
          <p:nvPr/>
        </p:nvSpPr>
        <p:spPr>
          <a:xfrm>
            <a:off x="6203985" y="1358817"/>
            <a:ext cx="2380332" cy="47155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5B9987A-0F3D-424F-9A73-7D63C5AFFF6B}"/>
              </a:ext>
            </a:extLst>
          </p:cNvPr>
          <p:cNvSpPr/>
          <p:nvPr/>
        </p:nvSpPr>
        <p:spPr>
          <a:xfrm>
            <a:off x="3251543" y="3312393"/>
            <a:ext cx="1070196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AgentService</a:t>
            </a:r>
            <a:r>
              <a:rPr lang="en-US" altLang="ko-KR" sz="900" dirty="0">
                <a:solidFill>
                  <a:schemeClr val="tx1"/>
                </a:solidFill>
              </a:rPr>
              <a:t> Install Page </a:t>
            </a:r>
            <a:r>
              <a:rPr lang="ko-KR" altLang="en-US" sz="900" dirty="0">
                <a:solidFill>
                  <a:schemeClr val="tx1"/>
                </a:solidFill>
              </a:rPr>
              <a:t>이동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BC47E061-191D-4AF9-802F-2EF4482C6796}"/>
              </a:ext>
            </a:extLst>
          </p:cNvPr>
          <p:cNvSpPr/>
          <p:nvPr/>
        </p:nvSpPr>
        <p:spPr>
          <a:xfrm>
            <a:off x="4562369" y="3312392"/>
            <a:ext cx="1165056" cy="3089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SetupAgentService</a:t>
            </a:r>
            <a:endParaRPr lang="en-US" altLang="ko-KR" sz="900" dirty="0">
              <a:solidFill>
                <a:schemeClr val="tx1"/>
              </a:solidFill>
            </a:endParaRP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다운로드 및 설치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393D2B9-491B-4FBD-BCF0-9C98C6BFD1C8}"/>
              </a:ext>
            </a:extLst>
          </p:cNvPr>
          <p:cNvSpPr/>
          <p:nvPr/>
        </p:nvSpPr>
        <p:spPr>
          <a:xfrm>
            <a:off x="1461852" y="4270089"/>
            <a:ext cx="989631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Update File </a:t>
            </a: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요청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BB47B6B-6522-4FE0-8432-3C2696C5A39C}"/>
              </a:ext>
            </a:extLst>
          </p:cNvPr>
          <p:cNvSpPr/>
          <p:nvPr/>
        </p:nvSpPr>
        <p:spPr>
          <a:xfrm>
            <a:off x="6995590" y="3312393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에이전트 실행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FC1F9695-6A35-48A7-8F98-06E19059C23F}"/>
              </a:ext>
            </a:extLst>
          </p:cNvPr>
          <p:cNvSpPr/>
          <p:nvPr/>
        </p:nvSpPr>
        <p:spPr>
          <a:xfrm>
            <a:off x="6859066" y="4270089"/>
            <a:ext cx="1009879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BIUpdate.exe</a:t>
            </a: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설치 및 실행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9405798-195A-4C00-896A-9D7C38C01AE7}"/>
              </a:ext>
            </a:extLst>
          </p:cNvPr>
          <p:cNvSpPr/>
          <p:nvPr/>
        </p:nvSpPr>
        <p:spPr>
          <a:xfrm>
            <a:off x="2514710" y="4743028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업데이트 완료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1D5B6BA-4565-4529-9224-A7FC4774DFC7}"/>
              </a:ext>
            </a:extLst>
          </p:cNvPr>
          <p:cNvSpPr/>
          <p:nvPr/>
        </p:nvSpPr>
        <p:spPr>
          <a:xfrm>
            <a:off x="6995590" y="5414759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i</a:t>
            </a:r>
            <a:r>
              <a:rPr lang="en-US" altLang="ko-KR" sz="900" dirty="0">
                <a:solidFill>
                  <a:schemeClr val="tx1"/>
                </a:solidFill>
              </a:rPr>
              <a:t>-PORTAL</a:t>
            </a:r>
            <a:r>
              <a:rPr lang="ko-KR" altLang="en-US" sz="900" dirty="0">
                <a:solidFill>
                  <a:schemeClr val="tx1"/>
                </a:solidFill>
              </a:rPr>
              <a:t> 실행</a:t>
            </a: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E77023D1-3F42-4EAC-B41B-D42BC6083677}"/>
              </a:ext>
            </a:extLst>
          </p:cNvPr>
          <p:cNvCxnSpPr>
            <a:cxnSpLocks/>
            <a:stCxn id="10" idx="2"/>
            <a:endCxn id="81" idx="0"/>
          </p:cNvCxnSpPr>
          <p:nvPr/>
        </p:nvCxnSpPr>
        <p:spPr>
          <a:xfrm>
            <a:off x="1956667" y="2188846"/>
            <a:ext cx="0" cy="156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E69BBC8F-E0D9-4A53-8DA0-D4AEB4215F3C}"/>
              </a:ext>
            </a:extLst>
          </p:cNvPr>
          <p:cNvCxnSpPr>
            <a:cxnSpLocks/>
            <a:stCxn id="4" idx="3"/>
            <a:endCxn id="17" idx="1"/>
          </p:cNvCxnSpPr>
          <p:nvPr/>
        </p:nvCxnSpPr>
        <p:spPr>
          <a:xfrm flipV="1">
            <a:off x="2872599" y="3466890"/>
            <a:ext cx="37894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2B79DA18-61BF-4F81-A298-DAD6C7FC8BF6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4321739" y="3466890"/>
            <a:ext cx="2406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127B05F1-C36F-4A4C-BA52-636B47C0FBD2}"/>
              </a:ext>
            </a:extLst>
          </p:cNvPr>
          <p:cNvCxnSpPr>
            <a:cxnSpLocks/>
            <a:stCxn id="18" idx="3"/>
            <a:endCxn id="20" idx="1"/>
          </p:cNvCxnSpPr>
          <p:nvPr/>
        </p:nvCxnSpPr>
        <p:spPr>
          <a:xfrm>
            <a:off x="5727425" y="3466890"/>
            <a:ext cx="12681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3A8A63A-BBB5-4FBF-A10E-BAA55C01B8B2}"/>
              </a:ext>
            </a:extLst>
          </p:cNvPr>
          <p:cNvCxnSpPr>
            <a:cxnSpLocks/>
            <a:stCxn id="4" idx="2"/>
            <a:endCxn id="19" idx="0"/>
          </p:cNvCxnSpPr>
          <p:nvPr/>
        </p:nvCxnSpPr>
        <p:spPr>
          <a:xfrm>
            <a:off x="1956668" y="3850529"/>
            <a:ext cx="0" cy="419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9612ED65-F7B8-4BAA-880A-E66F300598FC}"/>
              </a:ext>
            </a:extLst>
          </p:cNvPr>
          <p:cNvCxnSpPr>
            <a:cxnSpLocks/>
            <a:stCxn id="19" idx="3"/>
            <a:endCxn id="21" idx="1"/>
          </p:cNvCxnSpPr>
          <p:nvPr/>
        </p:nvCxnSpPr>
        <p:spPr>
          <a:xfrm>
            <a:off x="2451483" y="4424586"/>
            <a:ext cx="44075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5577470-6240-43E9-BFE3-B01256A0F18B}"/>
              </a:ext>
            </a:extLst>
          </p:cNvPr>
          <p:cNvSpPr/>
          <p:nvPr/>
        </p:nvSpPr>
        <p:spPr>
          <a:xfrm>
            <a:off x="2514710" y="5426323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i</a:t>
            </a:r>
            <a:r>
              <a:rPr lang="en-US" altLang="ko-KR" sz="900" dirty="0">
                <a:solidFill>
                  <a:schemeClr val="tx1"/>
                </a:solidFill>
              </a:rPr>
              <a:t>-PORTAL</a:t>
            </a:r>
            <a:r>
              <a:rPr lang="ko-KR" altLang="en-US" sz="900" dirty="0">
                <a:solidFill>
                  <a:schemeClr val="tx1"/>
                </a:solidFill>
              </a:rPr>
              <a:t> 실행 요청</a:t>
            </a: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FB3DD073-BD05-4429-B8E1-1FE04CA55265}"/>
              </a:ext>
            </a:extLst>
          </p:cNvPr>
          <p:cNvCxnSpPr>
            <a:stCxn id="21" idx="2"/>
            <a:endCxn id="22" idx="3"/>
          </p:cNvCxnSpPr>
          <p:nvPr/>
        </p:nvCxnSpPr>
        <p:spPr>
          <a:xfrm rot="5400000">
            <a:off x="5148554" y="2682073"/>
            <a:ext cx="318442" cy="41124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51D78F77-A7A6-45CB-87EF-B265833663CB}"/>
              </a:ext>
            </a:extLst>
          </p:cNvPr>
          <p:cNvCxnSpPr>
            <a:stCxn id="22" idx="2"/>
            <a:endCxn id="36" idx="0"/>
          </p:cNvCxnSpPr>
          <p:nvPr/>
        </p:nvCxnSpPr>
        <p:spPr>
          <a:xfrm>
            <a:off x="2883127" y="5052022"/>
            <a:ext cx="0" cy="374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6B243AD5-E172-4139-BAA3-B646D7A91C6D}"/>
              </a:ext>
            </a:extLst>
          </p:cNvPr>
          <p:cNvCxnSpPr>
            <a:stCxn id="36" idx="3"/>
            <a:endCxn id="23" idx="1"/>
          </p:cNvCxnSpPr>
          <p:nvPr/>
        </p:nvCxnSpPr>
        <p:spPr>
          <a:xfrm flipV="1">
            <a:off x="3251543" y="5569256"/>
            <a:ext cx="3744047" cy="11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7264611-FABF-4230-A484-CD0BEFC43B8F}"/>
              </a:ext>
            </a:extLst>
          </p:cNvPr>
          <p:cNvSpPr txBox="1"/>
          <p:nvPr/>
        </p:nvSpPr>
        <p:spPr>
          <a:xfrm>
            <a:off x="674282" y="1416350"/>
            <a:ext cx="608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Web</a:t>
            </a:r>
            <a:endParaRPr lang="ko-KR" altLang="en-US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AB0FC9-22A6-4BBD-8464-3DC2467D1F5B}"/>
              </a:ext>
            </a:extLst>
          </p:cNvPr>
          <p:cNvSpPr txBox="1"/>
          <p:nvPr/>
        </p:nvSpPr>
        <p:spPr>
          <a:xfrm>
            <a:off x="6233224" y="1388451"/>
            <a:ext cx="2351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MatrixAgentService.exe</a:t>
            </a:r>
            <a:endParaRPr lang="ko-KR" altLang="en-US" sz="16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BBF63B5-B448-415C-A242-33D2AFEDC039}"/>
              </a:ext>
            </a:extLst>
          </p:cNvPr>
          <p:cNvSpPr txBox="1"/>
          <p:nvPr/>
        </p:nvSpPr>
        <p:spPr>
          <a:xfrm>
            <a:off x="1956667" y="3864647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/>
              <a:t>sucess</a:t>
            </a:r>
            <a:endParaRPr lang="ko-KR" altLang="en-US" sz="10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A66C933-0CBD-46E6-BB95-2389B56E3E3C}"/>
              </a:ext>
            </a:extLst>
          </p:cNvPr>
          <p:cNvSpPr txBox="1"/>
          <p:nvPr/>
        </p:nvSpPr>
        <p:spPr>
          <a:xfrm>
            <a:off x="2871904" y="321212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fail</a:t>
            </a:r>
            <a:endParaRPr lang="ko-KR" altLang="en-US" sz="1000" dirty="0"/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5587FE93-1AB2-4D36-B314-E4C27CFBA4C8}"/>
              </a:ext>
            </a:extLst>
          </p:cNvPr>
          <p:cNvSpPr/>
          <p:nvPr/>
        </p:nvSpPr>
        <p:spPr>
          <a:xfrm>
            <a:off x="1521811" y="2345823"/>
            <a:ext cx="869711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iwidget.jsp</a:t>
            </a:r>
            <a:r>
              <a:rPr lang="en-US" altLang="ko-KR" sz="900" dirty="0">
                <a:solidFill>
                  <a:schemeClr val="tx1"/>
                </a:solidFill>
              </a:rPr>
              <a:t> </a:t>
            </a:r>
            <a:r>
              <a:rPr lang="ko-KR" altLang="en-US" sz="900" dirty="0">
                <a:solidFill>
                  <a:schemeClr val="tx1"/>
                </a:solidFill>
              </a:rPr>
              <a:t>이동</a:t>
            </a: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CC42C003-A529-4E0B-A326-B67ED0C39153}"/>
              </a:ext>
            </a:extLst>
          </p:cNvPr>
          <p:cNvCxnSpPr>
            <a:stCxn id="81" idx="2"/>
            <a:endCxn id="4" idx="0"/>
          </p:cNvCxnSpPr>
          <p:nvPr/>
        </p:nvCxnSpPr>
        <p:spPr>
          <a:xfrm>
            <a:off x="1956667" y="2654817"/>
            <a:ext cx="1" cy="428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연결선: 꺾임 93">
            <a:extLst>
              <a:ext uri="{FF2B5EF4-FFF2-40B4-BE49-F238E27FC236}">
                <a16:creationId xmlns:a16="http://schemas.microsoft.com/office/drawing/2014/main" id="{94E36295-2230-405C-8B23-5A65218BD605}"/>
              </a:ext>
            </a:extLst>
          </p:cNvPr>
          <p:cNvCxnSpPr>
            <a:cxnSpLocks/>
            <a:stCxn id="18" idx="0"/>
            <a:endCxn id="4" idx="0"/>
          </p:cNvCxnSpPr>
          <p:nvPr/>
        </p:nvCxnSpPr>
        <p:spPr>
          <a:xfrm rot="16200000" flipV="1">
            <a:off x="3436213" y="1603707"/>
            <a:ext cx="229140" cy="3188229"/>
          </a:xfrm>
          <a:prstGeom prst="bentConnector3">
            <a:avLst>
              <a:gd name="adj1" fmla="val 19976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0D0E1399-1F7E-4E59-9D31-40598D26CF96}"/>
              </a:ext>
            </a:extLst>
          </p:cNvPr>
          <p:cNvSpPr txBox="1"/>
          <p:nvPr/>
        </p:nvSpPr>
        <p:spPr>
          <a:xfrm>
            <a:off x="3229593" y="2545086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reconnect</a:t>
            </a:r>
            <a:endParaRPr lang="ko-KR" altLang="en-US" sz="1000" dirty="0"/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D552A466-6247-456C-AE42-9D546C4335E4}"/>
              </a:ext>
            </a:extLst>
          </p:cNvPr>
          <p:cNvSpPr/>
          <p:nvPr/>
        </p:nvSpPr>
        <p:spPr>
          <a:xfrm>
            <a:off x="602079" y="1769022"/>
            <a:ext cx="7982238" cy="2130379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6701BD5-D695-435E-8B6C-86E9A11282DE}"/>
              </a:ext>
            </a:extLst>
          </p:cNvPr>
          <p:cNvSpPr txBox="1"/>
          <p:nvPr/>
        </p:nvSpPr>
        <p:spPr>
          <a:xfrm>
            <a:off x="295275" y="796232"/>
            <a:ext cx="847574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100" dirty="0">
                <a:latin typeface="+mn-ea"/>
              </a:rPr>
              <a:t>: </a:t>
            </a:r>
            <a:r>
              <a:rPr lang="ko-KR" altLang="en-US" sz="1100" dirty="0">
                <a:latin typeface="+mn-ea"/>
              </a:rPr>
              <a:t>웹 브라우저</a:t>
            </a:r>
            <a:r>
              <a:rPr lang="en-US" altLang="ko-KR" sz="1100" dirty="0">
                <a:latin typeface="+mn-ea"/>
              </a:rPr>
              <a:t>(IE,</a:t>
            </a:r>
            <a:r>
              <a:rPr lang="ko-KR" altLang="en-US" sz="1100" dirty="0">
                <a:latin typeface="+mn-ea"/>
              </a:rPr>
              <a:t>크롬</a:t>
            </a:r>
            <a:r>
              <a:rPr lang="en-US" altLang="ko-KR" sz="1100" dirty="0">
                <a:latin typeface="+mn-ea"/>
              </a:rPr>
              <a:t>)</a:t>
            </a:r>
            <a:r>
              <a:rPr lang="ko-KR" altLang="en-US" sz="1100" dirty="0">
                <a:latin typeface="+mn-ea"/>
              </a:rPr>
              <a:t>에서 </a:t>
            </a:r>
            <a:r>
              <a:rPr lang="en-US" altLang="ko-KR" sz="1100" dirty="0">
                <a:latin typeface="+mn-ea"/>
              </a:rPr>
              <a:t>Windows Application(</a:t>
            </a:r>
            <a:r>
              <a:rPr lang="en-US" altLang="ko-KR" sz="1100" dirty="0" err="1">
                <a:latin typeface="+mn-ea"/>
              </a:rPr>
              <a:t>i</a:t>
            </a:r>
            <a:r>
              <a:rPr lang="en-US" altLang="ko-KR" sz="1100" dirty="0">
                <a:latin typeface="+mn-ea"/>
              </a:rPr>
              <a:t>-Portal, </a:t>
            </a:r>
            <a:r>
              <a:rPr lang="en-US" altLang="ko-KR" sz="1100" dirty="0" err="1">
                <a:latin typeface="+mn-ea"/>
              </a:rPr>
              <a:t>i</a:t>
            </a:r>
            <a:r>
              <a:rPr lang="en-US" altLang="ko-KR" sz="1100" dirty="0">
                <a:latin typeface="+mn-ea"/>
              </a:rPr>
              <a:t>-MATRIX)</a:t>
            </a:r>
            <a:r>
              <a:rPr lang="ko-KR" altLang="en-US" sz="1100" dirty="0">
                <a:latin typeface="+mn-ea"/>
              </a:rPr>
              <a:t> 과의 </a:t>
            </a:r>
            <a:r>
              <a:rPr lang="en-US" altLang="ko-KR" sz="1100" dirty="0">
                <a:latin typeface="+mn-ea"/>
              </a:rPr>
              <a:t>WebSocket</a:t>
            </a:r>
            <a:r>
              <a:rPr lang="ko-KR" altLang="en-US" sz="1100" dirty="0">
                <a:latin typeface="+mn-ea"/>
              </a:rPr>
              <a:t> 통신을 수행하기 위한 </a:t>
            </a:r>
            <a:r>
              <a:rPr lang="en-US" altLang="ko-KR" sz="1100" dirty="0">
                <a:latin typeface="+mn-ea"/>
              </a:rPr>
              <a:t>Windows Service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96882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3B0D5C8-652C-42AB-959A-EF46E3B28521}"/>
              </a:ext>
            </a:extLst>
          </p:cNvPr>
          <p:cNvSpPr txBox="1"/>
          <p:nvPr/>
        </p:nvSpPr>
        <p:spPr>
          <a:xfrm>
            <a:off x="295275" y="890796"/>
            <a:ext cx="7145079" cy="2693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b="1" dirty="0">
                <a:latin typeface="+mn-ea"/>
              </a:rPr>
              <a:t>■ </a:t>
            </a:r>
            <a:r>
              <a:rPr lang="en-US" altLang="ko-KR" sz="1200" b="1" dirty="0">
                <a:latin typeface="+mn-ea"/>
              </a:rPr>
              <a:t>WebSocket</a:t>
            </a:r>
            <a:r>
              <a:rPr lang="ko-KR" altLang="en-US" sz="1200" b="1" dirty="0">
                <a:latin typeface="+mn-ea"/>
              </a:rPr>
              <a:t> </a:t>
            </a:r>
            <a:r>
              <a:rPr lang="en-US" altLang="ko-KR" sz="1200" b="1" dirty="0">
                <a:latin typeface="+mn-ea"/>
              </a:rPr>
              <a:t>URL</a:t>
            </a:r>
            <a:r>
              <a:rPr lang="ko-KR" altLang="en-US" sz="1200" b="1" dirty="0">
                <a:latin typeface="+mn-ea"/>
              </a:rPr>
              <a:t> </a:t>
            </a:r>
            <a:endParaRPr lang="en-US" altLang="ko-KR" sz="1200" b="1" dirty="0">
              <a:latin typeface="+mn-ea"/>
            </a:endParaRPr>
          </a:p>
          <a:p>
            <a:r>
              <a:rPr lang="en-US" altLang="ko-KR" sz="1800" dirty="0">
                <a:solidFill>
                  <a:srgbClr val="0052CC"/>
                </a:solidFill>
                <a:latin typeface="+mn-ea"/>
              </a:rPr>
              <a:t>    </a:t>
            </a:r>
            <a:r>
              <a:rPr lang="en-US" altLang="ko-KR" sz="1100" dirty="0">
                <a:latin typeface="+mn-ea"/>
              </a:rPr>
              <a:t>http </a:t>
            </a:r>
            <a:r>
              <a:rPr lang="ko-KR" altLang="en-US" sz="1100" dirty="0">
                <a:latin typeface="+mn-ea"/>
              </a:rPr>
              <a:t>환경</a:t>
            </a:r>
            <a:r>
              <a:rPr lang="en-US" altLang="ko-KR" sz="1100" dirty="0">
                <a:latin typeface="+mn-ea"/>
              </a:rPr>
              <a:t> : </a:t>
            </a:r>
            <a:r>
              <a:rPr lang="en-US" altLang="ko-KR" sz="1100" dirty="0">
                <a:solidFill>
                  <a:srgbClr val="0052CC"/>
                </a:solidFill>
                <a:latin typeface="-apple-system"/>
              </a:rPr>
              <a:t>ws://127.0.0.1:7801/cmd</a:t>
            </a:r>
          </a:p>
          <a:p>
            <a:r>
              <a:rPr lang="en-US" altLang="ko-KR" sz="1100" dirty="0">
                <a:solidFill>
                  <a:srgbClr val="0052CC"/>
                </a:solidFill>
                <a:latin typeface="-apple-system"/>
              </a:rPr>
              <a:t>          </a:t>
            </a:r>
            <a:r>
              <a:rPr lang="en-US" altLang="ko-KR" sz="1100" dirty="0">
                <a:latin typeface="-apple-system"/>
              </a:rPr>
              <a:t>https </a:t>
            </a:r>
            <a:r>
              <a:rPr lang="ko-KR" altLang="en-US" sz="1100" dirty="0">
                <a:latin typeface="-apple-system"/>
              </a:rPr>
              <a:t>환경 </a:t>
            </a:r>
            <a:r>
              <a:rPr lang="en-US" altLang="ko-KR" sz="1100" dirty="0">
                <a:latin typeface="-apple-system"/>
              </a:rPr>
              <a:t>:  </a:t>
            </a:r>
            <a:r>
              <a:rPr lang="en-US" altLang="ko-KR" sz="1100" dirty="0">
                <a:solidFill>
                  <a:srgbClr val="0052CC"/>
                </a:solidFill>
                <a:latin typeface="-apple-system"/>
              </a:rPr>
              <a:t>wss://127.0.0.1:7800/cmd</a:t>
            </a:r>
            <a:endParaRPr lang="en-US" altLang="ko-KR" sz="1100" b="0" i="0" u="none" strike="noStrike" dirty="0">
              <a:solidFill>
                <a:srgbClr val="0052CC"/>
              </a:solidFill>
              <a:effectLst/>
              <a:latin typeface="-apple-system"/>
            </a:endParaRPr>
          </a:p>
          <a:p>
            <a:endParaRPr lang="en-US" altLang="ko-KR" sz="1200" dirty="0">
              <a:solidFill>
                <a:srgbClr val="0052CC"/>
              </a:solidFill>
              <a:latin typeface="-apple-system"/>
            </a:endParaRPr>
          </a:p>
          <a:p>
            <a:r>
              <a:rPr lang="ko-KR" altLang="en-US" sz="1200" b="1" dirty="0">
                <a:latin typeface="+mn-ea"/>
              </a:rPr>
              <a:t>■</a:t>
            </a:r>
            <a:r>
              <a:rPr lang="en-US" altLang="ko-KR" sz="1200" b="1" dirty="0">
                <a:latin typeface="-apple-system"/>
              </a:rPr>
              <a:t> Command </a:t>
            </a:r>
          </a:p>
          <a:p>
            <a:r>
              <a:rPr lang="en-US" altLang="ko-KR" sz="1000" dirty="0">
                <a:latin typeface="-apple-system"/>
              </a:rPr>
              <a:t>   </a:t>
            </a:r>
            <a:r>
              <a:rPr lang="en-US" altLang="ko-KR" sz="1000" dirty="0" err="1">
                <a:latin typeface="-apple-system"/>
              </a:rPr>
              <a:t>enum</a:t>
            </a:r>
            <a:r>
              <a:rPr lang="en-US" altLang="ko-KR" sz="1000" dirty="0">
                <a:latin typeface="-apple-system"/>
              </a:rPr>
              <a:t> {</a:t>
            </a:r>
          </a:p>
          <a:p>
            <a:r>
              <a:rPr lang="en-US" altLang="ko-KR" sz="1000" dirty="0">
                <a:latin typeface="-apple-system"/>
              </a:rPr>
              <a:t>        </a:t>
            </a:r>
            <a:r>
              <a:rPr lang="en-US" altLang="ko-KR" sz="1000" dirty="0" err="1">
                <a:latin typeface="-apple-system"/>
              </a:rPr>
              <a:t>OpenReport</a:t>
            </a:r>
            <a:r>
              <a:rPr lang="en-US" altLang="ko-KR" sz="1000" dirty="0">
                <a:latin typeface="-apple-system"/>
              </a:rPr>
              <a:t> = 1 , //</a:t>
            </a:r>
            <a:r>
              <a:rPr lang="ko-KR" altLang="en-US" sz="1000" dirty="0">
                <a:latin typeface="-apple-system"/>
              </a:rPr>
              <a:t>보고서 오픈</a:t>
            </a:r>
            <a:endParaRPr lang="en-US" altLang="ko-KR" sz="1000" dirty="0">
              <a:latin typeface="-apple-system"/>
            </a:endParaRPr>
          </a:p>
          <a:p>
            <a:r>
              <a:rPr lang="en-US" altLang="ko-KR" sz="1000" b="1" dirty="0">
                <a:latin typeface="-apple-system"/>
              </a:rPr>
              <a:t>        </a:t>
            </a:r>
            <a:r>
              <a:rPr lang="en-US" altLang="ko-KR" sz="1100" b="1" dirty="0" err="1">
                <a:latin typeface="-apple-system"/>
              </a:rPr>
              <a:t>UpdateFile</a:t>
            </a:r>
            <a:r>
              <a:rPr lang="en-US" altLang="ko-KR" sz="1100" b="1" dirty="0">
                <a:latin typeface="-apple-system"/>
              </a:rPr>
              <a:t> = 13,  // </a:t>
            </a:r>
            <a:r>
              <a:rPr lang="ko-KR" altLang="en-US" sz="1100" b="1" dirty="0">
                <a:latin typeface="-apple-system"/>
              </a:rPr>
              <a:t>파일 업데이트</a:t>
            </a:r>
            <a:endParaRPr lang="en-US" altLang="ko-KR" sz="1100" b="1" dirty="0">
              <a:latin typeface="-apple-system"/>
            </a:endParaRPr>
          </a:p>
          <a:p>
            <a:r>
              <a:rPr lang="en-US" altLang="ko-KR" sz="1000" dirty="0">
                <a:latin typeface="-apple-system"/>
              </a:rPr>
              <a:t>        StartXBrowser6 = 15,  // </a:t>
            </a:r>
            <a:r>
              <a:rPr lang="en-US" altLang="ko-KR" sz="1000" dirty="0" err="1">
                <a:latin typeface="-apple-system"/>
              </a:rPr>
              <a:t>i</a:t>
            </a:r>
            <a:r>
              <a:rPr lang="en-US" altLang="ko-KR" sz="1000" dirty="0">
                <a:latin typeface="-apple-system"/>
              </a:rPr>
              <a:t>-PORTAL </a:t>
            </a:r>
            <a:r>
              <a:rPr lang="ko-KR" altLang="en-US" sz="1000" dirty="0">
                <a:latin typeface="-apple-system"/>
              </a:rPr>
              <a:t>실행</a:t>
            </a:r>
            <a:endParaRPr lang="en-US" altLang="ko-KR" sz="1000" dirty="0">
              <a:latin typeface="-apple-system"/>
            </a:endParaRPr>
          </a:p>
          <a:p>
            <a:r>
              <a:rPr lang="en-US" altLang="ko-KR" sz="1000" dirty="0">
                <a:latin typeface="-apple-system"/>
              </a:rPr>
              <a:t>        </a:t>
            </a:r>
            <a:r>
              <a:rPr lang="en-US" altLang="ko-KR" sz="1000" dirty="0" err="1">
                <a:latin typeface="-apple-system"/>
              </a:rPr>
              <a:t>ExcuteDesigner</a:t>
            </a:r>
            <a:r>
              <a:rPr lang="en-US" altLang="ko-KR" sz="1000" dirty="0">
                <a:latin typeface="-apple-system"/>
              </a:rPr>
              <a:t> = 19,  // </a:t>
            </a:r>
            <a:r>
              <a:rPr lang="ko-KR" altLang="en-US" sz="1000" dirty="0">
                <a:latin typeface="-apple-system"/>
              </a:rPr>
              <a:t>디자이너 실행</a:t>
            </a:r>
            <a:endParaRPr lang="en-US" altLang="ko-KR" sz="1000" dirty="0">
              <a:latin typeface="-apple-system"/>
            </a:endParaRPr>
          </a:p>
          <a:p>
            <a:r>
              <a:rPr lang="en-US" altLang="ko-KR" sz="1000" dirty="0">
                <a:latin typeface="-apple-system"/>
              </a:rPr>
              <a:t>        </a:t>
            </a:r>
            <a:r>
              <a:rPr lang="en-US" altLang="ko-KR" sz="1000" dirty="0" err="1">
                <a:latin typeface="-apple-system"/>
              </a:rPr>
              <a:t>ExecuteProcess</a:t>
            </a:r>
            <a:r>
              <a:rPr lang="en-US" altLang="ko-KR" sz="1000" dirty="0">
                <a:latin typeface="-apple-system"/>
              </a:rPr>
              <a:t> = 18,  // </a:t>
            </a:r>
            <a:r>
              <a:rPr lang="ko-KR" altLang="en-US" sz="1000" dirty="0">
                <a:latin typeface="-apple-system"/>
              </a:rPr>
              <a:t>프로세스 실행</a:t>
            </a:r>
            <a:endParaRPr lang="en-US" altLang="ko-KR" sz="1000" dirty="0">
              <a:latin typeface="-apple-system"/>
            </a:endParaRPr>
          </a:p>
          <a:p>
            <a:r>
              <a:rPr lang="en-US" altLang="ko-KR" sz="1000" dirty="0">
                <a:latin typeface="-apple-system"/>
              </a:rPr>
              <a:t>        </a:t>
            </a:r>
            <a:r>
              <a:rPr lang="en-US" altLang="ko-KR" sz="1000" dirty="0" err="1">
                <a:latin typeface="-apple-system"/>
              </a:rPr>
              <a:t>StartMXService</a:t>
            </a:r>
            <a:r>
              <a:rPr lang="en-US" altLang="ko-KR" sz="1000" dirty="0">
                <a:latin typeface="-apple-system"/>
              </a:rPr>
              <a:t> = 20  // MX</a:t>
            </a:r>
            <a:r>
              <a:rPr lang="ko-KR" altLang="en-US" sz="1000" dirty="0">
                <a:latin typeface="-apple-system"/>
              </a:rPr>
              <a:t> </a:t>
            </a:r>
            <a:r>
              <a:rPr lang="en-US" altLang="ko-KR" sz="1000" dirty="0">
                <a:latin typeface="-apple-system"/>
              </a:rPr>
              <a:t>Service </a:t>
            </a:r>
            <a:r>
              <a:rPr lang="ko-KR" altLang="en-US" sz="1000" dirty="0">
                <a:latin typeface="-apple-system"/>
              </a:rPr>
              <a:t>실행</a:t>
            </a:r>
            <a:endParaRPr lang="en-US" altLang="ko-KR" sz="1000" dirty="0">
              <a:latin typeface="-apple-system"/>
            </a:endParaRPr>
          </a:p>
          <a:p>
            <a:r>
              <a:rPr lang="en-US" altLang="ko-KR" sz="1000" dirty="0">
                <a:latin typeface="-apple-system"/>
              </a:rPr>
              <a:t>   }</a:t>
            </a:r>
          </a:p>
          <a:p>
            <a:endParaRPr lang="en-US" altLang="ko-KR" sz="1200" dirty="0">
              <a:latin typeface="-apple-system"/>
            </a:endParaRPr>
          </a:p>
          <a:p>
            <a:r>
              <a:rPr lang="ko-KR" altLang="en-US" sz="1200" b="1" dirty="0">
                <a:latin typeface="+mn-ea"/>
              </a:rPr>
              <a:t>■</a:t>
            </a:r>
            <a:r>
              <a:rPr lang="en-US" altLang="ko-KR" sz="1200" b="1" dirty="0">
                <a:latin typeface="-apple-system"/>
              </a:rPr>
              <a:t> </a:t>
            </a:r>
            <a:r>
              <a:rPr lang="ko-KR" altLang="en-US" sz="1200" b="1" dirty="0">
                <a:latin typeface="-apple-system"/>
              </a:rPr>
              <a:t>호출 예제</a:t>
            </a:r>
            <a:endParaRPr lang="en-US" altLang="ko-KR" sz="1200" b="1" dirty="0">
              <a:latin typeface="-apple-system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8E507A2-FAF9-4598-84F0-6E44DFE9E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785" y="3583841"/>
            <a:ext cx="4780085" cy="2258125"/>
          </a:xfrm>
          <a:prstGeom prst="rect">
            <a:avLst/>
          </a:prstGeom>
        </p:spPr>
      </p:pic>
      <p:sp>
        <p:nvSpPr>
          <p:cNvPr id="10" name="텍스트 개체 틀 5">
            <a:extLst>
              <a:ext uri="{FF2B5EF4-FFF2-40B4-BE49-F238E27FC236}">
                <a16:creationId xmlns:a16="http://schemas.microsoft.com/office/drawing/2014/main" id="{E6B7291B-DE8A-4A58-B08B-5971E23A6E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275" y="192481"/>
            <a:ext cx="8375222" cy="385271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/>
              <a:t>3. </a:t>
            </a:r>
            <a:r>
              <a:rPr lang="en-US" altLang="ko-KR" dirty="0" err="1"/>
              <a:t>MatrixAgentService</a:t>
            </a:r>
            <a:endParaRPr lang="ko-KR" altLang="en-US" dirty="0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C661A592-4A12-422C-9B6E-6712CB077FC2}"/>
              </a:ext>
            </a:extLst>
          </p:cNvPr>
          <p:cNvGrpSpPr/>
          <p:nvPr/>
        </p:nvGrpSpPr>
        <p:grpSpPr>
          <a:xfrm>
            <a:off x="5403088" y="1311822"/>
            <a:ext cx="2621550" cy="2329425"/>
            <a:chOff x="5315163" y="1795292"/>
            <a:chExt cx="2621550" cy="2329425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26609674-E9B2-4EFD-9111-BD0E05342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25102" y="1795292"/>
              <a:ext cx="2611611" cy="2329425"/>
            </a:xfrm>
            <a:prstGeom prst="rect">
              <a:avLst/>
            </a:prstGeom>
          </p:spPr>
        </p:pic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id="{DB2B1127-3122-4CCE-8AB3-424460BD0295}"/>
                </a:ext>
              </a:extLst>
            </p:cNvPr>
            <p:cNvSpPr/>
            <p:nvPr/>
          </p:nvSpPr>
          <p:spPr>
            <a:xfrm>
              <a:off x="5315163" y="2733774"/>
              <a:ext cx="2611611" cy="108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>
            <a:extLst>
              <a:ext uri="{FF2B5EF4-FFF2-40B4-BE49-F238E27FC236}">
                <a16:creationId xmlns:a16="http://schemas.microsoft.com/office/drawing/2014/main" id="{1301D7A9-9DF8-4749-A9A2-BA5A2A5EE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604" y="2945694"/>
            <a:ext cx="2611611" cy="1892562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F17B1AC5-CE00-47E4-8424-9D8E90280BD5}"/>
              </a:ext>
            </a:extLst>
          </p:cNvPr>
          <p:cNvSpPr/>
          <p:nvPr/>
        </p:nvSpPr>
        <p:spPr>
          <a:xfrm>
            <a:off x="501785" y="3583841"/>
            <a:ext cx="4775609" cy="2329425"/>
          </a:xfrm>
          <a:prstGeom prst="rect">
            <a:avLst/>
          </a:prstGeom>
          <a:noFill/>
          <a:ln>
            <a:solidFill>
              <a:srgbClr val="3C3F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CD95A3-DDDB-4BA0-8B6B-BC2D4676B4E7}"/>
              </a:ext>
            </a:extLst>
          </p:cNvPr>
          <p:cNvSpPr txBox="1"/>
          <p:nvPr/>
        </p:nvSpPr>
        <p:spPr>
          <a:xfrm>
            <a:off x="391886" y="5900478"/>
            <a:ext cx="1476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~/</a:t>
            </a:r>
            <a:r>
              <a:rPr lang="en-US" altLang="ko-KR" sz="1000" dirty="0" err="1"/>
              <a:t>viewapp</a:t>
            </a:r>
            <a:r>
              <a:rPr lang="en-US" altLang="ko-KR" sz="1000" dirty="0"/>
              <a:t>/</a:t>
            </a:r>
            <a:r>
              <a:rPr lang="en-US" altLang="ko-KR" sz="1000" dirty="0" err="1"/>
              <a:t>iwidget.jsp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026376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4. BI</a:t>
            </a:r>
            <a:r>
              <a:rPr lang="ko-KR" altLang="en-US" dirty="0"/>
              <a:t> </a:t>
            </a:r>
            <a:r>
              <a:rPr lang="en-US" altLang="ko-KR" dirty="0"/>
              <a:t>Update</a:t>
            </a:r>
            <a:endParaRPr lang="ko-KR" altLang="en-US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8AE4696-5622-4FE9-9864-F80AB2E52AD0}"/>
              </a:ext>
            </a:extLst>
          </p:cNvPr>
          <p:cNvSpPr/>
          <p:nvPr/>
        </p:nvSpPr>
        <p:spPr>
          <a:xfrm>
            <a:off x="602079" y="1358817"/>
            <a:ext cx="5247108" cy="47155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82BBA415-2B0B-40C7-92B0-7BF1CBFD837C}"/>
              </a:ext>
            </a:extLst>
          </p:cNvPr>
          <p:cNvSpPr/>
          <p:nvPr/>
        </p:nvSpPr>
        <p:spPr>
          <a:xfrm>
            <a:off x="1521811" y="1879852"/>
            <a:ext cx="869711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Portal</a:t>
            </a: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 로그인</a:t>
            </a:r>
          </a:p>
        </p:txBody>
      </p:sp>
      <p:sp>
        <p:nvSpPr>
          <p:cNvPr id="4" name="다이아몬드 3">
            <a:extLst>
              <a:ext uri="{FF2B5EF4-FFF2-40B4-BE49-F238E27FC236}">
                <a16:creationId xmlns:a16="http://schemas.microsoft.com/office/drawing/2014/main" id="{132C0F47-2C3F-4173-BE86-7FC6CEFB746A}"/>
              </a:ext>
            </a:extLst>
          </p:cNvPr>
          <p:cNvSpPr/>
          <p:nvPr/>
        </p:nvSpPr>
        <p:spPr>
          <a:xfrm>
            <a:off x="1040737" y="3083252"/>
            <a:ext cx="1831862" cy="767277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AgentService</a:t>
            </a:r>
            <a:r>
              <a:rPr lang="en-US" altLang="ko-KR" sz="9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Connect</a:t>
            </a:r>
            <a:endParaRPr lang="ko-KR" altLang="en-US" sz="900" dirty="0">
              <a:solidFill>
                <a:schemeClr val="tx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488EE0F-3A75-47AB-8454-B59B67961FAD}"/>
              </a:ext>
            </a:extLst>
          </p:cNvPr>
          <p:cNvSpPr/>
          <p:nvPr/>
        </p:nvSpPr>
        <p:spPr>
          <a:xfrm>
            <a:off x="6203985" y="1358817"/>
            <a:ext cx="2380332" cy="47155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5B9987A-0F3D-424F-9A73-7D63C5AFFF6B}"/>
              </a:ext>
            </a:extLst>
          </p:cNvPr>
          <p:cNvSpPr/>
          <p:nvPr/>
        </p:nvSpPr>
        <p:spPr>
          <a:xfrm>
            <a:off x="3251543" y="3312393"/>
            <a:ext cx="1070196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AgentService</a:t>
            </a:r>
            <a:r>
              <a:rPr lang="en-US" altLang="ko-KR" sz="900" dirty="0">
                <a:solidFill>
                  <a:schemeClr val="tx1"/>
                </a:solidFill>
              </a:rPr>
              <a:t> Install Page </a:t>
            </a:r>
            <a:r>
              <a:rPr lang="ko-KR" altLang="en-US" sz="900" dirty="0">
                <a:solidFill>
                  <a:schemeClr val="tx1"/>
                </a:solidFill>
              </a:rPr>
              <a:t>이동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BC47E061-191D-4AF9-802F-2EF4482C6796}"/>
              </a:ext>
            </a:extLst>
          </p:cNvPr>
          <p:cNvSpPr/>
          <p:nvPr/>
        </p:nvSpPr>
        <p:spPr>
          <a:xfrm>
            <a:off x="4562369" y="3312392"/>
            <a:ext cx="1165056" cy="3089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SetupAgentService</a:t>
            </a:r>
            <a:endParaRPr lang="en-US" altLang="ko-KR" sz="900" dirty="0">
              <a:solidFill>
                <a:schemeClr val="tx1"/>
              </a:solidFill>
            </a:endParaRP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다운로드 및 설치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393D2B9-491B-4FBD-BCF0-9C98C6BFD1C8}"/>
              </a:ext>
            </a:extLst>
          </p:cNvPr>
          <p:cNvSpPr/>
          <p:nvPr/>
        </p:nvSpPr>
        <p:spPr>
          <a:xfrm>
            <a:off x="1461852" y="4270089"/>
            <a:ext cx="989631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Update File </a:t>
            </a: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요청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BB47B6B-6522-4FE0-8432-3C2696C5A39C}"/>
              </a:ext>
            </a:extLst>
          </p:cNvPr>
          <p:cNvSpPr/>
          <p:nvPr/>
        </p:nvSpPr>
        <p:spPr>
          <a:xfrm>
            <a:off x="6995590" y="3312393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에이전트 실행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FC1F9695-6A35-48A7-8F98-06E19059C23F}"/>
              </a:ext>
            </a:extLst>
          </p:cNvPr>
          <p:cNvSpPr/>
          <p:nvPr/>
        </p:nvSpPr>
        <p:spPr>
          <a:xfrm>
            <a:off x="6859066" y="4270089"/>
            <a:ext cx="1009879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</a:rPr>
              <a:t>BIUpdate.exe</a:t>
            </a:r>
          </a:p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설치 및 실행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9405798-195A-4C00-896A-9D7C38C01AE7}"/>
              </a:ext>
            </a:extLst>
          </p:cNvPr>
          <p:cNvSpPr/>
          <p:nvPr/>
        </p:nvSpPr>
        <p:spPr>
          <a:xfrm>
            <a:off x="2514710" y="4743028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>
                <a:solidFill>
                  <a:schemeClr val="tx1"/>
                </a:solidFill>
              </a:rPr>
              <a:t>업데이트 완료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1D5B6BA-4565-4529-9224-A7FC4774DFC7}"/>
              </a:ext>
            </a:extLst>
          </p:cNvPr>
          <p:cNvSpPr/>
          <p:nvPr/>
        </p:nvSpPr>
        <p:spPr>
          <a:xfrm>
            <a:off x="6995590" y="5414759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i</a:t>
            </a:r>
            <a:r>
              <a:rPr lang="en-US" altLang="ko-KR" sz="900" dirty="0">
                <a:solidFill>
                  <a:schemeClr val="tx1"/>
                </a:solidFill>
              </a:rPr>
              <a:t>-PORTAL</a:t>
            </a:r>
            <a:r>
              <a:rPr lang="ko-KR" altLang="en-US" sz="900" dirty="0">
                <a:solidFill>
                  <a:schemeClr val="tx1"/>
                </a:solidFill>
              </a:rPr>
              <a:t> 실행</a:t>
            </a: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E77023D1-3F42-4EAC-B41B-D42BC6083677}"/>
              </a:ext>
            </a:extLst>
          </p:cNvPr>
          <p:cNvCxnSpPr>
            <a:cxnSpLocks/>
            <a:stCxn id="10" idx="2"/>
            <a:endCxn id="81" idx="0"/>
          </p:cNvCxnSpPr>
          <p:nvPr/>
        </p:nvCxnSpPr>
        <p:spPr>
          <a:xfrm>
            <a:off x="1956667" y="2188846"/>
            <a:ext cx="0" cy="156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E69BBC8F-E0D9-4A53-8DA0-D4AEB4215F3C}"/>
              </a:ext>
            </a:extLst>
          </p:cNvPr>
          <p:cNvCxnSpPr>
            <a:cxnSpLocks/>
            <a:stCxn id="4" idx="3"/>
            <a:endCxn id="17" idx="1"/>
          </p:cNvCxnSpPr>
          <p:nvPr/>
        </p:nvCxnSpPr>
        <p:spPr>
          <a:xfrm flipV="1">
            <a:off x="2872599" y="3466890"/>
            <a:ext cx="37894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2B79DA18-61BF-4F81-A298-DAD6C7FC8BF6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4321739" y="3466890"/>
            <a:ext cx="2406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127B05F1-C36F-4A4C-BA52-636B47C0FBD2}"/>
              </a:ext>
            </a:extLst>
          </p:cNvPr>
          <p:cNvCxnSpPr>
            <a:cxnSpLocks/>
            <a:stCxn id="18" idx="3"/>
            <a:endCxn id="20" idx="1"/>
          </p:cNvCxnSpPr>
          <p:nvPr/>
        </p:nvCxnSpPr>
        <p:spPr>
          <a:xfrm>
            <a:off x="5727425" y="3466890"/>
            <a:ext cx="12681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3A8A63A-BBB5-4FBF-A10E-BAA55C01B8B2}"/>
              </a:ext>
            </a:extLst>
          </p:cNvPr>
          <p:cNvCxnSpPr>
            <a:cxnSpLocks/>
            <a:stCxn id="4" idx="2"/>
            <a:endCxn id="19" idx="0"/>
          </p:cNvCxnSpPr>
          <p:nvPr/>
        </p:nvCxnSpPr>
        <p:spPr>
          <a:xfrm>
            <a:off x="1956668" y="3850529"/>
            <a:ext cx="0" cy="419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9612ED65-F7B8-4BAA-880A-E66F300598FC}"/>
              </a:ext>
            </a:extLst>
          </p:cNvPr>
          <p:cNvCxnSpPr>
            <a:cxnSpLocks/>
            <a:stCxn id="19" idx="3"/>
            <a:endCxn id="21" idx="1"/>
          </p:cNvCxnSpPr>
          <p:nvPr/>
        </p:nvCxnSpPr>
        <p:spPr>
          <a:xfrm>
            <a:off x="2451483" y="4424586"/>
            <a:ext cx="44075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5577470-6240-43E9-BFE3-B01256A0F18B}"/>
              </a:ext>
            </a:extLst>
          </p:cNvPr>
          <p:cNvSpPr/>
          <p:nvPr/>
        </p:nvSpPr>
        <p:spPr>
          <a:xfrm>
            <a:off x="2514710" y="5426323"/>
            <a:ext cx="736833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i</a:t>
            </a:r>
            <a:r>
              <a:rPr lang="en-US" altLang="ko-KR" sz="900" dirty="0">
                <a:solidFill>
                  <a:schemeClr val="tx1"/>
                </a:solidFill>
              </a:rPr>
              <a:t>-PORTAL</a:t>
            </a:r>
            <a:r>
              <a:rPr lang="ko-KR" altLang="en-US" sz="900" dirty="0">
                <a:solidFill>
                  <a:schemeClr val="tx1"/>
                </a:solidFill>
              </a:rPr>
              <a:t> 실행 요청</a:t>
            </a: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FB3DD073-BD05-4429-B8E1-1FE04CA55265}"/>
              </a:ext>
            </a:extLst>
          </p:cNvPr>
          <p:cNvCxnSpPr>
            <a:stCxn id="21" idx="2"/>
            <a:endCxn id="22" idx="3"/>
          </p:cNvCxnSpPr>
          <p:nvPr/>
        </p:nvCxnSpPr>
        <p:spPr>
          <a:xfrm rot="5400000">
            <a:off x="5148554" y="2682073"/>
            <a:ext cx="318442" cy="41124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51D78F77-A7A6-45CB-87EF-B265833663CB}"/>
              </a:ext>
            </a:extLst>
          </p:cNvPr>
          <p:cNvCxnSpPr>
            <a:stCxn id="22" idx="2"/>
            <a:endCxn id="36" idx="0"/>
          </p:cNvCxnSpPr>
          <p:nvPr/>
        </p:nvCxnSpPr>
        <p:spPr>
          <a:xfrm>
            <a:off x="2883127" y="5052022"/>
            <a:ext cx="0" cy="374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6B243AD5-E172-4139-BAA3-B646D7A91C6D}"/>
              </a:ext>
            </a:extLst>
          </p:cNvPr>
          <p:cNvCxnSpPr>
            <a:stCxn id="36" idx="3"/>
            <a:endCxn id="23" idx="1"/>
          </p:cNvCxnSpPr>
          <p:nvPr/>
        </p:nvCxnSpPr>
        <p:spPr>
          <a:xfrm flipV="1">
            <a:off x="3251543" y="5569256"/>
            <a:ext cx="3744047" cy="11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7264611-FABF-4230-A484-CD0BEFC43B8F}"/>
              </a:ext>
            </a:extLst>
          </p:cNvPr>
          <p:cNvSpPr txBox="1"/>
          <p:nvPr/>
        </p:nvSpPr>
        <p:spPr>
          <a:xfrm>
            <a:off x="674282" y="1416350"/>
            <a:ext cx="608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Web</a:t>
            </a:r>
            <a:endParaRPr lang="ko-KR" altLang="en-US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AB0FC9-22A6-4BBD-8464-3DC2467D1F5B}"/>
              </a:ext>
            </a:extLst>
          </p:cNvPr>
          <p:cNvSpPr txBox="1"/>
          <p:nvPr/>
        </p:nvSpPr>
        <p:spPr>
          <a:xfrm>
            <a:off x="6233224" y="1388451"/>
            <a:ext cx="2351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MatrixAgentService.exe</a:t>
            </a:r>
            <a:endParaRPr lang="ko-KR" altLang="en-US" sz="16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BBF63B5-B448-415C-A242-33D2AFEDC039}"/>
              </a:ext>
            </a:extLst>
          </p:cNvPr>
          <p:cNvSpPr txBox="1"/>
          <p:nvPr/>
        </p:nvSpPr>
        <p:spPr>
          <a:xfrm>
            <a:off x="1956667" y="3864647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/>
              <a:t>sucess</a:t>
            </a:r>
            <a:endParaRPr lang="ko-KR" altLang="en-US" sz="10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A66C933-0CBD-46E6-BB95-2389B56E3E3C}"/>
              </a:ext>
            </a:extLst>
          </p:cNvPr>
          <p:cNvSpPr txBox="1"/>
          <p:nvPr/>
        </p:nvSpPr>
        <p:spPr>
          <a:xfrm>
            <a:off x="2871904" y="3212129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fail</a:t>
            </a:r>
            <a:endParaRPr lang="ko-KR" altLang="en-US" sz="1000" dirty="0"/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5587FE93-1AB2-4D36-B314-E4C27CFBA4C8}"/>
              </a:ext>
            </a:extLst>
          </p:cNvPr>
          <p:cNvSpPr/>
          <p:nvPr/>
        </p:nvSpPr>
        <p:spPr>
          <a:xfrm>
            <a:off x="1521811" y="2345823"/>
            <a:ext cx="869711" cy="3089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err="1">
                <a:solidFill>
                  <a:schemeClr val="tx1"/>
                </a:solidFill>
              </a:rPr>
              <a:t>iwidget.jsp</a:t>
            </a:r>
            <a:r>
              <a:rPr lang="en-US" altLang="ko-KR" sz="900" dirty="0">
                <a:solidFill>
                  <a:schemeClr val="tx1"/>
                </a:solidFill>
              </a:rPr>
              <a:t> </a:t>
            </a:r>
            <a:r>
              <a:rPr lang="ko-KR" altLang="en-US" sz="900" dirty="0">
                <a:solidFill>
                  <a:schemeClr val="tx1"/>
                </a:solidFill>
              </a:rPr>
              <a:t>이동</a:t>
            </a: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CC42C003-A529-4E0B-A326-B67ED0C39153}"/>
              </a:ext>
            </a:extLst>
          </p:cNvPr>
          <p:cNvCxnSpPr>
            <a:stCxn id="81" idx="2"/>
            <a:endCxn id="4" idx="0"/>
          </p:cNvCxnSpPr>
          <p:nvPr/>
        </p:nvCxnSpPr>
        <p:spPr>
          <a:xfrm>
            <a:off x="1956667" y="2654817"/>
            <a:ext cx="1" cy="428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연결선: 꺾임 93">
            <a:extLst>
              <a:ext uri="{FF2B5EF4-FFF2-40B4-BE49-F238E27FC236}">
                <a16:creationId xmlns:a16="http://schemas.microsoft.com/office/drawing/2014/main" id="{94E36295-2230-405C-8B23-5A65218BD605}"/>
              </a:ext>
            </a:extLst>
          </p:cNvPr>
          <p:cNvCxnSpPr>
            <a:cxnSpLocks/>
            <a:stCxn id="18" idx="0"/>
            <a:endCxn id="4" idx="0"/>
          </p:cNvCxnSpPr>
          <p:nvPr/>
        </p:nvCxnSpPr>
        <p:spPr>
          <a:xfrm rot="16200000" flipV="1">
            <a:off x="3436213" y="1603707"/>
            <a:ext cx="229140" cy="3188229"/>
          </a:xfrm>
          <a:prstGeom prst="bentConnector3">
            <a:avLst>
              <a:gd name="adj1" fmla="val 19976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0D0E1399-1F7E-4E59-9D31-40598D26CF96}"/>
              </a:ext>
            </a:extLst>
          </p:cNvPr>
          <p:cNvSpPr txBox="1"/>
          <p:nvPr/>
        </p:nvSpPr>
        <p:spPr>
          <a:xfrm>
            <a:off x="3229593" y="2545086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reconnect</a:t>
            </a:r>
            <a:endParaRPr lang="ko-KR" altLang="en-US" sz="1000" dirty="0"/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8B8CB17E-B85D-4717-8BA8-F207A2E5B06F}"/>
              </a:ext>
            </a:extLst>
          </p:cNvPr>
          <p:cNvSpPr/>
          <p:nvPr/>
        </p:nvSpPr>
        <p:spPr>
          <a:xfrm>
            <a:off x="602079" y="3864647"/>
            <a:ext cx="7982238" cy="1370314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19920E-F3A9-460B-9FAC-1EF243CFC464}"/>
              </a:ext>
            </a:extLst>
          </p:cNvPr>
          <p:cNvSpPr txBox="1"/>
          <p:nvPr/>
        </p:nvSpPr>
        <p:spPr>
          <a:xfrm>
            <a:off x="295275" y="796232"/>
            <a:ext cx="847574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100" b="1" dirty="0">
                <a:latin typeface="+mn-ea"/>
              </a:rPr>
              <a:t>: </a:t>
            </a:r>
            <a:r>
              <a:rPr lang="ko-KR" altLang="en-US" sz="1100" dirty="0">
                <a:latin typeface="+mn-ea"/>
              </a:rPr>
              <a:t>제품의 설치 및 업데이트를 하기 위한 프로그램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39182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3B0D5C8-652C-42AB-959A-EF46E3B28521}"/>
              </a:ext>
            </a:extLst>
          </p:cNvPr>
          <p:cNvSpPr txBox="1"/>
          <p:nvPr/>
        </p:nvSpPr>
        <p:spPr>
          <a:xfrm>
            <a:off x="295275" y="910460"/>
            <a:ext cx="6312001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100" b="1" dirty="0">
                <a:latin typeface="+mn-ea"/>
              </a:rPr>
              <a:t>: </a:t>
            </a:r>
            <a:r>
              <a:rPr lang="ko-KR" altLang="en-US" sz="1100" b="1" dirty="0">
                <a:latin typeface="+mn-ea"/>
              </a:rPr>
              <a:t>설치 및 업데이트 방법 </a:t>
            </a:r>
            <a:endParaRPr lang="en-US" altLang="ko-KR" sz="1100" b="1" dirty="0">
              <a:latin typeface="+mn-ea"/>
            </a:endParaRPr>
          </a:p>
          <a:p>
            <a:pPr marL="171450" indent="-171450">
              <a:buFontTx/>
              <a:buChar char="-"/>
            </a:pPr>
            <a:endParaRPr lang="en-US" altLang="ko-KR" sz="1100" b="1" dirty="0">
              <a:latin typeface="+mn-ea"/>
            </a:endParaRPr>
          </a:p>
          <a:p>
            <a:r>
              <a:rPr lang="en-US" altLang="ko-KR" sz="1100" b="0" i="0" u="none" strike="noStrike" dirty="0">
                <a:effectLst/>
                <a:latin typeface="+mn-ea"/>
              </a:rPr>
              <a:t> </a:t>
            </a:r>
            <a:r>
              <a:rPr lang="en-US" altLang="ko-KR" sz="1100" b="1" i="0" u="none" strike="noStrike" dirty="0">
                <a:effectLst/>
                <a:latin typeface="+mn-ea"/>
              </a:rPr>
              <a:t>1. </a:t>
            </a:r>
            <a:r>
              <a:rPr lang="ko-KR" altLang="en-US" sz="1100" b="1" i="0" u="none" strike="noStrike" dirty="0">
                <a:effectLst/>
                <a:latin typeface="+mn-ea"/>
              </a:rPr>
              <a:t>서버의</a:t>
            </a:r>
            <a:r>
              <a:rPr lang="en-US" altLang="ko-KR" sz="1100" b="1" i="0" u="none" strike="noStrike" dirty="0">
                <a:effectLst/>
                <a:latin typeface="+mn-ea"/>
              </a:rPr>
              <a:t> </a:t>
            </a:r>
            <a:r>
              <a:rPr lang="en-US" altLang="ko-KR" sz="1100" b="1" dirty="0">
                <a:latin typeface="+mn-ea"/>
              </a:rPr>
              <a:t>patchfileinfo</a:t>
            </a:r>
            <a:r>
              <a:rPr lang="en-US" altLang="ko-KR" sz="1100" b="1" i="0" u="none" strike="noStrike" dirty="0">
                <a:effectLst/>
                <a:latin typeface="+mn-ea"/>
              </a:rPr>
              <a:t>.xml </a:t>
            </a:r>
            <a:r>
              <a:rPr lang="en-US" altLang="ko-KR" sz="1100" b="1" i="0" u="none" strike="noStrike" dirty="0" err="1">
                <a:effectLst/>
                <a:latin typeface="+mn-ea"/>
              </a:rPr>
              <a:t>Raed</a:t>
            </a:r>
            <a:endParaRPr lang="en-US" altLang="ko-KR" sz="1100" b="1" i="0" u="none" strike="noStrike" dirty="0">
              <a:effectLst/>
              <a:latin typeface="+mn-ea"/>
            </a:endParaRPr>
          </a:p>
          <a:p>
            <a:endParaRPr lang="en-US" altLang="ko-KR" sz="1100" b="1" dirty="0">
              <a:latin typeface="+mn-ea"/>
            </a:endParaRPr>
          </a:p>
          <a:p>
            <a:pPr marL="171450" indent="-171450">
              <a:buFontTx/>
              <a:buChar char="-"/>
            </a:pPr>
            <a:r>
              <a:rPr lang="ko-KR" altLang="en-US" sz="1000" dirty="0"/>
              <a:t>서버의 패치파일 경로 </a:t>
            </a:r>
            <a:r>
              <a:rPr lang="en-US" altLang="ko-KR" sz="1000" dirty="0"/>
              <a:t>: reports/binary/</a:t>
            </a:r>
            <a:r>
              <a:rPr lang="en-US" altLang="ko-KR" sz="1000" dirty="0" err="1"/>
              <a:t>iMATRIX</a:t>
            </a:r>
            <a:endParaRPr lang="en-US" altLang="ko-KR" sz="1000" dirty="0"/>
          </a:p>
          <a:p>
            <a:pPr marL="171450" indent="-171450">
              <a:buFontTx/>
              <a:buChar char="-"/>
            </a:pPr>
            <a:endParaRPr lang="en-US" altLang="ko-KR" sz="800" dirty="0"/>
          </a:p>
          <a:p>
            <a:pPr marL="171450" indent="-171450">
              <a:buFontTx/>
              <a:buChar char="-"/>
            </a:pPr>
            <a:r>
              <a:rPr lang="ko-KR" altLang="en-US" sz="1000" dirty="0"/>
              <a:t>패치 파일 정보 </a:t>
            </a:r>
            <a:r>
              <a:rPr lang="en-US" altLang="ko-KR" sz="1000" dirty="0"/>
              <a:t>: MTXViewSetup.xml</a:t>
            </a:r>
          </a:p>
          <a:p>
            <a:pPr marL="171450" indent="-171450">
              <a:buFontTx/>
              <a:buChar char="-"/>
            </a:pPr>
            <a:endParaRPr lang="en-US" altLang="ko-KR" sz="800" b="1" i="0" u="none" strike="noStrike" dirty="0">
              <a:effectLst/>
              <a:latin typeface="+mn-ea"/>
            </a:endParaRPr>
          </a:p>
          <a:p>
            <a:r>
              <a:rPr lang="en-US" altLang="ko-KR" sz="1000" b="0" i="0" u="none" strike="noStrike" dirty="0">
                <a:effectLst/>
                <a:latin typeface="+mn-ea"/>
              </a:rPr>
              <a:t>  - </a:t>
            </a:r>
            <a:r>
              <a:rPr lang="ko-KR" altLang="en-US" sz="1000" b="0" i="0" u="none" strike="noStrike" dirty="0">
                <a:effectLst/>
                <a:latin typeface="+mn-ea"/>
              </a:rPr>
              <a:t>파일 속성</a:t>
            </a:r>
            <a:endParaRPr lang="en-US" altLang="ko-KR" sz="1000" b="0" i="0" u="none" strike="noStrike" dirty="0">
              <a:effectLst/>
              <a:latin typeface="+mn-ea"/>
            </a:endParaRPr>
          </a:p>
          <a:p>
            <a:r>
              <a:rPr lang="en-US" altLang="ko-KR" sz="1000" dirty="0">
                <a:latin typeface="+mn-ea"/>
              </a:rPr>
              <a:t>   </a:t>
            </a:r>
            <a:r>
              <a:rPr lang="en-US" altLang="ko-KR" sz="1000" b="0" i="0" u="none" strike="noStrike" dirty="0">
                <a:effectLst/>
                <a:latin typeface="+mn-ea"/>
              </a:rPr>
              <a:t> - </a:t>
            </a:r>
            <a:r>
              <a:rPr lang="en-US" altLang="ko-KR" sz="1000" b="0" i="0" u="none" strike="noStrike" dirty="0" err="1">
                <a:effectLst/>
                <a:latin typeface="+mn-ea"/>
              </a:rPr>
              <a:t>ver</a:t>
            </a:r>
            <a:r>
              <a:rPr lang="en-US" altLang="ko-KR" sz="1000" b="0" i="0" u="none" strike="noStrike" dirty="0">
                <a:effectLst/>
                <a:latin typeface="+mn-ea"/>
              </a:rPr>
              <a:t> : </a:t>
            </a:r>
            <a:r>
              <a:rPr lang="en-US" altLang="ko-KR" sz="1000" dirty="0">
                <a:latin typeface="+mn-ea"/>
              </a:rPr>
              <a:t>version</a:t>
            </a:r>
          </a:p>
          <a:p>
            <a:r>
              <a:rPr lang="en-US" altLang="ko-KR" sz="1000" b="0" i="0" u="none" strike="noStrike" dirty="0">
                <a:effectLst/>
                <a:latin typeface="+mn-ea"/>
              </a:rPr>
              <a:t>    - </a:t>
            </a:r>
            <a:r>
              <a:rPr lang="en-US" altLang="ko-KR" sz="1000" b="0" i="0" u="none" strike="noStrike" dirty="0" err="1">
                <a:effectLst/>
                <a:latin typeface="+mn-ea"/>
              </a:rPr>
              <a:t>modifyTime</a:t>
            </a:r>
            <a:r>
              <a:rPr lang="en-US" altLang="ko-KR" sz="1000" b="0" i="0" u="none" strike="noStrike" dirty="0">
                <a:effectLst/>
                <a:latin typeface="+mn-ea"/>
              </a:rPr>
              <a:t> : </a:t>
            </a:r>
            <a:r>
              <a:rPr lang="ko-KR" altLang="en-US" sz="1000" b="0" i="0" u="none" strike="noStrike" dirty="0">
                <a:effectLst/>
                <a:latin typeface="+mn-ea"/>
              </a:rPr>
              <a:t>파일의 마지막 수정 날짜</a:t>
            </a:r>
            <a:endParaRPr lang="en-US" altLang="ko-KR" sz="1000" b="0" i="0" u="none" strike="noStrike" dirty="0">
              <a:effectLst/>
              <a:latin typeface="+mn-ea"/>
            </a:endParaRPr>
          </a:p>
          <a:p>
            <a:r>
              <a:rPr lang="en-US" altLang="ko-KR" sz="1000" dirty="0">
                <a:latin typeface="+mn-ea"/>
              </a:rPr>
              <a:t>    - </a:t>
            </a:r>
            <a:r>
              <a:rPr lang="en-US" altLang="ko-KR" sz="1000" dirty="0" err="1">
                <a:latin typeface="+mn-ea"/>
              </a:rPr>
              <a:t>srcfile</a:t>
            </a:r>
            <a:r>
              <a:rPr lang="en-US" altLang="ko-KR" sz="1000" dirty="0">
                <a:latin typeface="+mn-ea"/>
              </a:rPr>
              <a:t> : </a:t>
            </a:r>
            <a:r>
              <a:rPr lang="ko-KR" altLang="en-US" sz="1000" dirty="0">
                <a:latin typeface="+mn-ea"/>
              </a:rPr>
              <a:t>서버에 </a:t>
            </a:r>
            <a:r>
              <a:rPr lang="ko-KR" altLang="en-US" sz="1000" dirty="0" err="1">
                <a:latin typeface="+mn-ea"/>
              </a:rPr>
              <a:t>저장되어있는</a:t>
            </a:r>
            <a:r>
              <a:rPr lang="ko-KR" altLang="en-US" sz="1000" dirty="0">
                <a:latin typeface="+mn-ea"/>
              </a:rPr>
              <a:t> 파일이름</a:t>
            </a:r>
            <a:endParaRPr lang="en-US" altLang="ko-KR" sz="1000" dirty="0">
              <a:latin typeface="+mn-ea"/>
            </a:endParaRPr>
          </a:p>
          <a:p>
            <a:r>
              <a:rPr lang="en-US" altLang="ko-KR" sz="1000" b="0" i="0" u="none" strike="noStrike" dirty="0">
                <a:effectLst/>
                <a:latin typeface="+mn-ea"/>
              </a:rPr>
              <a:t>    - file</a:t>
            </a:r>
            <a:r>
              <a:rPr lang="en-US" altLang="ko-KR" sz="1000" dirty="0">
                <a:latin typeface="+mn-ea"/>
              </a:rPr>
              <a:t> : </a:t>
            </a:r>
            <a:r>
              <a:rPr lang="ko-KR" altLang="en-US" sz="1000" dirty="0">
                <a:latin typeface="+mn-ea"/>
              </a:rPr>
              <a:t>원본 파일 이름</a:t>
            </a:r>
            <a:endParaRPr lang="en-US" altLang="ko-KR" sz="1000" dirty="0">
              <a:latin typeface="+mn-ea"/>
            </a:endParaRPr>
          </a:p>
          <a:p>
            <a:r>
              <a:rPr lang="en-US" altLang="ko-KR" sz="1000" b="0" i="0" u="none" strike="noStrike" dirty="0">
                <a:effectLst/>
                <a:latin typeface="+mn-ea"/>
              </a:rPr>
              <a:t>    - path : </a:t>
            </a:r>
            <a:r>
              <a:rPr lang="ko-KR" altLang="en-US" sz="1000" b="0" i="0" u="none" strike="noStrike" dirty="0">
                <a:effectLst/>
                <a:latin typeface="+mn-ea"/>
              </a:rPr>
              <a:t>설치 경로</a:t>
            </a:r>
            <a:endParaRPr lang="en-US" altLang="ko-KR" sz="1000" b="0" i="0" u="none" strike="noStrike" dirty="0">
              <a:effectLst/>
              <a:latin typeface="+mn-ea"/>
            </a:endParaRPr>
          </a:p>
          <a:p>
            <a:r>
              <a:rPr lang="en-US" altLang="ko-KR" sz="1000" dirty="0">
                <a:latin typeface="+mn-ea"/>
              </a:rPr>
              <a:t>    - MD5 : Hash Code (</a:t>
            </a:r>
            <a:r>
              <a:rPr lang="ko-KR" altLang="en-US" sz="1000" dirty="0" err="1">
                <a:latin typeface="+mn-ea"/>
              </a:rPr>
              <a:t>사용안함</a:t>
            </a:r>
            <a:r>
              <a:rPr lang="en-US" altLang="ko-KR" sz="1000" dirty="0">
                <a:latin typeface="+mn-ea"/>
              </a:rPr>
              <a:t>)</a:t>
            </a:r>
          </a:p>
          <a:p>
            <a:endParaRPr lang="en-US" altLang="ko-KR" sz="1100" b="0" i="0" u="none" strike="noStrike" dirty="0">
              <a:effectLst/>
              <a:latin typeface="+mn-ea"/>
            </a:endParaRPr>
          </a:p>
          <a:p>
            <a:endParaRPr lang="en-US" altLang="ko-KR" sz="1100" dirty="0">
              <a:solidFill>
                <a:srgbClr val="FFC000"/>
              </a:solidFill>
              <a:latin typeface="+mn-ea"/>
            </a:endParaRPr>
          </a:p>
        </p:txBody>
      </p:sp>
      <p:sp>
        <p:nvSpPr>
          <p:cNvPr id="10" name="텍스트 개체 틀 5">
            <a:extLst>
              <a:ext uri="{FF2B5EF4-FFF2-40B4-BE49-F238E27FC236}">
                <a16:creationId xmlns:a16="http://schemas.microsoft.com/office/drawing/2014/main" id="{E6B7291B-DE8A-4A58-B08B-5971E23A6E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275" y="192481"/>
            <a:ext cx="8375222" cy="385271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/>
              <a:t>4. BI</a:t>
            </a:r>
            <a:r>
              <a:rPr lang="ko-KR" altLang="en-US" dirty="0"/>
              <a:t> </a:t>
            </a:r>
            <a:r>
              <a:rPr lang="en-US" altLang="ko-KR" dirty="0"/>
              <a:t>Update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5B455FD-32B8-41D5-9A0E-0B2A72631BCA}"/>
              </a:ext>
            </a:extLst>
          </p:cNvPr>
          <p:cNvSpPr/>
          <p:nvPr/>
        </p:nvSpPr>
        <p:spPr>
          <a:xfrm>
            <a:off x="6212907" y="3965202"/>
            <a:ext cx="614363" cy="8834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159A6F7E-666B-47E3-843E-EC91CB9FAB25}"/>
              </a:ext>
            </a:extLst>
          </p:cNvPr>
          <p:cNvSpPr/>
          <p:nvPr/>
        </p:nvSpPr>
        <p:spPr>
          <a:xfrm>
            <a:off x="6634388" y="4068071"/>
            <a:ext cx="1050131" cy="8834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4A050A17-2B4D-4A0D-9301-D493FCA6F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0444" y="1214133"/>
            <a:ext cx="4647310" cy="4153989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FDC31B7C-6EBC-4AB4-8496-3F749C8D1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077" y="4207679"/>
            <a:ext cx="5239702" cy="2120961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41BD009-74CC-4331-9DA6-D984E674CDF7}"/>
              </a:ext>
            </a:extLst>
          </p:cNvPr>
          <p:cNvSpPr/>
          <p:nvPr/>
        </p:nvSpPr>
        <p:spPr>
          <a:xfrm>
            <a:off x="5545312" y="3937686"/>
            <a:ext cx="816077" cy="1664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5347E787-153A-4D68-BD68-746C1181477E}"/>
              </a:ext>
            </a:extLst>
          </p:cNvPr>
          <p:cNvCxnSpPr>
            <a:cxnSpLocks/>
          </p:cNvCxnSpPr>
          <p:nvPr/>
        </p:nvCxnSpPr>
        <p:spPr>
          <a:xfrm flipH="1">
            <a:off x="4898865" y="4020928"/>
            <a:ext cx="760072" cy="37082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C875127D-E43D-45D8-BF36-BB3528F89813}"/>
              </a:ext>
            </a:extLst>
          </p:cNvPr>
          <p:cNvSpPr/>
          <p:nvPr/>
        </p:nvSpPr>
        <p:spPr>
          <a:xfrm>
            <a:off x="723166" y="4266303"/>
            <a:ext cx="5147523" cy="20492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9257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텍스트 개체 틀 5">
            <a:extLst>
              <a:ext uri="{FF2B5EF4-FFF2-40B4-BE49-F238E27FC236}">
                <a16:creationId xmlns:a16="http://schemas.microsoft.com/office/drawing/2014/main" id="{A9188D55-D5C5-42B3-BB80-8EBFD6B0F5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275" y="192481"/>
            <a:ext cx="8375222" cy="385271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/>
              <a:t>4. BI</a:t>
            </a:r>
            <a:r>
              <a:rPr lang="ko-KR" altLang="en-US" dirty="0"/>
              <a:t> </a:t>
            </a:r>
            <a:r>
              <a:rPr lang="en-US" altLang="ko-KR" dirty="0"/>
              <a:t>Update</a:t>
            </a:r>
            <a:endParaRPr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59EAFC-DA34-4451-9A09-A851B71CABA2}"/>
              </a:ext>
            </a:extLst>
          </p:cNvPr>
          <p:cNvSpPr txBox="1"/>
          <p:nvPr/>
        </p:nvSpPr>
        <p:spPr>
          <a:xfrm>
            <a:off x="295275" y="770449"/>
            <a:ext cx="8516889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latin typeface="+mn-ea"/>
              </a:rPr>
              <a:t>2. </a:t>
            </a:r>
            <a:r>
              <a:rPr lang="ko-KR" altLang="en-US" sz="1000" b="1" dirty="0">
                <a:latin typeface="+mn-ea"/>
              </a:rPr>
              <a:t>설치</a:t>
            </a:r>
            <a:r>
              <a:rPr lang="en-US" altLang="ko-KR" sz="1000" b="1" dirty="0">
                <a:latin typeface="+mn-ea"/>
              </a:rPr>
              <a:t>(</a:t>
            </a:r>
            <a:r>
              <a:rPr lang="ko-KR" altLang="en-US" sz="1000" b="1" dirty="0">
                <a:latin typeface="+mn-ea"/>
              </a:rPr>
              <a:t>업데이트</a:t>
            </a:r>
            <a:r>
              <a:rPr lang="en-US" altLang="ko-KR" sz="1000" b="1" dirty="0">
                <a:latin typeface="+mn-ea"/>
              </a:rPr>
              <a:t>)</a:t>
            </a:r>
            <a:r>
              <a:rPr lang="ko-KR" altLang="en-US" sz="1000" b="1" dirty="0">
                <a:latin typeface="+mn-ea"/>
              </a:rPr>
              <a:t> 기준</a:t>
            </a:r>
            <a:endParaRPr lang="en-US" altLang="ko-KR" sz="1000" b="1" dirty="0">
              <a:latin typeface="+mn-ea"/>
            </a:endParaRPr>
          </a:p>
          <a:p>
            <a:endParaRPr lang="en-US" altLang="ko-KR" sz="900" b="1" dirty="0">
              <a:latin typeface="+mn-ea"/>
            </a:endParaRPr>
          </a:p>
          <a:p>
            <a:r>
              <a:rPr lang="en-US" altLang="ko-KR" sz="1000" b="1" dirty="0">
                <a:latin typeface="+mn-ea"/>
              </a:rPr>
              <a:t>2.1</a:t>
            </a:r>
            <a:r>
              <a:rPr lang="ko-KR" altLang="en-US" sz="1000" b="1" dirty="0">
                <a:latin typeface="+mn-ea"/>
              </a:rPr>
              <a:t> 최초 설치</a:t>
            </a:r>
            <a:endParaRPr lang="en-US" altLang="ko-KR" sz="1000" dirty="0">
              <a:latin typeface="+mn-ea"/>
            </a:endParaRPr>
          </a:p>
          <a:p>
            <a:r>
              <a:rPr lang="en-US" altLang="ko-KR" sz="1000" b="1" dirty="0">
                <a:latin typeface="+mn-ea"/>
              </a:rPr>
              <a:t>2.2 </a:t>
            </a:r>
            <a:r>
              <a:rPr lang="ko-KR" altLang="en-US" sz="1000" b="1" dirty="0">
                <a:latin typeface="+mn-ea"/>
              </a:rPr>
              <a:t>업데이트 </a:t>
            </a:r>
            <a:r>
              <a:rPr lang="en-US" altLang="ko-KR" sz="1000" b="1" dirty="0">
                <a:latin typeface="+mn-ea"/>
              </a:rPr>
              <a:t> :  </a:t>
            </a:r>
            <a:r>
              <a:rPr lang="en-US" altLang="ko-KR" sz="1000" dirty="0">
                <a:latin typeface="+mn-ea"/>
              </a:rPr>
              <a:t>- server file </a:t>
            </a:r>
            <a:r>
              <a:rPr lang="en-US" altLang="ko-KR" sz="1000" dirty="0" err="1">
                <a:latin typeface="+mn-ea"/>
              </a:rPr>
              <a:t>ver</a:t>
            </a:r>
            <a:r>
              <a:rPr lang="en-US" altLang="ko-KR" sz="1000" dirty="0">
                <a:latin typeface="+mn-ea"/>
              </a:rPr>
              <a:t> &gt; local file </a:t>
            </a:r>
            <a:r>
              <a:rPr lang="en-US" altLang="ko-KR" sz="1000" dirty="0" err="1">
                <a:latin typeface="+mn-ea"/>
              </a:rPr>
              <a:t>ver</a:t>
            </a:r>
            <a:r>
              <a:rPr lang="en-US" altLang="ko-KR" sz="1000" dirty="0">
                <a:latin typeface="+mn-ea"/>
              </a:rPr>
              <a:t> </a:t>
            </a:r>
          </a:p>
          <a:p>
            <a:r>
              <a:rPr lang="en-US" altLang="ko-KR" sz="1000" dirty="0">
                <a:latin typeface="+mn-ea"/>
              </a:rPr>
              <a:t>                     - server file </a:t>
            </a:r>
            <a:r>
              <a:rPr lang="en-US" altLang="ko-KR" sz="1000" b="0" i="0" u="none" strike="noStrike" dirty="0" err="1">
                <a:effectLst/>
                <a:latin typeface="+mn-ea"/>
              </a:rPr>
              <a:t>modifyTime</a:t>
            </a:r>
            <a:r>
              <a:rPr lang="en-US" altLang="ko-KR" sz="1000" dirty="0">
                <a:latin typeface="+mn-ea"/>
              </a:rPr>
              <a:t> &gt; local file </a:t>
            </a:r>
            <a:r>
              <a:rPr lang="en-US" altLang="ko-KR" sz="1000" b="0" i="0" u="none" strike="noStrike" dirty="0" err="1">
                <a:effectLst/>
                <a:latin typeface="+mn-ea"/>
              </a:rPr>
              <a:t>modifyTime</a:t>
            </a:r>
            <a:r>
              <a:rPr lang="en-US" altLang="ko-KR" sz="1000" b="0" i="0" u="none" strike="noStrike" dirty="0">
                <a:effectLst/>
                <a:latin typeface="+mn-ea"/>
              </a:rPr>
              <a:t> (</a:t>
            </a:r>
            <a:r>
              <a:rPr lang="ko-KR" altLang="en-US" sz="1000" b="0" i="0" u="none" strike="noStrike" dirty="0">
                <a:effectLst/>
                <a:latin typeface="+mn-ea"/>
              </a:rPr>
              <a:t>파일의 </a:t>
            </a:r>
            <a:r>
              <a:rPr lang="ko-KR" altLang="en-US" sz="1000" b="0" i="0" u="none" strike="noStrike" dirty="0" err="1">
                <a:effectLst/>
                <a:latin typeface="+mn-ea"/>
              </a:rPr>
              <a:t>버젼정보가</a:t>
            </a:r>
            <a:r>
              <a:rPr lang="ko-KR" altLang="en-US" sz="1000" b="0" i="0" u="none" strike="noStrike" dirty="0">
                <a:effectLst/>
                <a:latin typeface="+mn-ea"/>
              </a:rPr>
              <a:t> </a:t>
            </a:r>
            <a:r>
              <a:rPr lang="ko-KR" altLang="en-US" sz="1000" b="0" i="0" u="none" strike="noStrike" dirty="0" err="1">
                <a:effectLst/>
                <a:latin typeface="+mn-ea"/>
              </a:rPr>
              <a:t>없는경우</a:t>
            </a:r>
            <a:r>
              <a:rPr lang="en-US" altLang="ko-KR" sz="1000" b="0" i="0" u="none" strike="noStrike" dirty="0">
                <a:effectLst/>
                <a:latin typeface="+mn-ea"/>
              </a:rPr>
              <a:t>)</a:t>
            </a:r>
            <a:r>
              <a:rPr lang="en-US" altLang="ko-KR" sz="1000" dirty="0">
                <a:latin typeface="+mn-ea"/>
              </a:rPr>
              <a:t> </a:t>
            </a:r>
          </a:p>
          <a:p>
            <a:endParaRPr lang="en-US" altLang="ko-KR" sz="1000" dirty="0">
              <a:latin typeface="+mn-ea"/>
            </a:endParaRPr>
          </a:p>
          <a:p>
            <a:endParaRPr lang="en-US" altLang="ko-KR" sz="1000" dirty="0">
              <a:latin typeface="+mn-ea"/>
            </a:endParaRPr>
          </a:p>
          <a:p>
            <a:endParaRPr lang="en-US" altLang="ko-KR" sz="1000" dirty="0">
              <a:latin typeface="+mn-ea"/>
            </a:endParaRPr>
          </a:p>
          <a:p>
            <a:endParaRPr lang="en-US" altLang="ko-KR" sz="1000" dirty="0">
              <a:latin typeface="+mn-ea"/>
            </a:endParaRPr>
          </a:p>
          <a:p>
            <a:endParaRPr lang="en-US" altLang="ko-KR" sz="1000" dirty="0">
              <a:latin typeface="+mn-ea"/>
            </a:endParaRPr>
          </a:p>
          <a:p>
            <a:endParaRPr lang="en-US" altLang="ko-KR" sz="1000" dirty="0">
              <a:latin typeface="+mn-ea"/>
            </a:endParaRPr>
          </a:p>
          <a:p>
            <a:r>
              <a:rPr lang="en-US" altLang="ko-KR" sz="1000" b="1" dirty="0">
                <a:latin typeface="+mn-ea"/>
              </a:rPr>
              <a:t>  3. </a:t>
            </a:r>
            <a:r>
              <a:rPr lang="ko-KR" altLang="en-US" sz="1000" b="1" dirty="0">
                <a:latin typeface="+mn-ea"/>
              </a:rPr>
              <a:t>파일 다운로드</a:t>
            </a:r>
            <a:r>
              <a:rPr lang="en-US" altLang="ko-KR" sz="1000" dirty="0">
                <a:latin typeface="+mn-ea"/>
              </a:rPr>
              <a:t>    </a:t>
            </a:r>
            <a:endParaRPr lang="ko-KR" altLang="en-US" sz="1000" dirty="0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FE1A8A0B-DA3B-4B36-AD1F-12EFD46D1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16" y="1925215"/>
            <a:ext cx="7749540" cy="205740"/>
          </a:xfrm>
          <a:prstGeom prst="rect">
            <a:avLst/>
          </a:prstGeom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A07093B5-7DA9-4F77-835C-95FB5EA6448C}"/>
              </a:ext>
            </a:extLst>
          </p:cNvPr>
          <p:cNvSpPr/>
          <p:nvPr/>
        </p:nvSpPr>
        <p:spPr>
          <a:xfrm>
            <a:off x="476927" y="1874113"/>
            <a:ext cx="7902679" cy="3461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344F27BF-23C9-4956-B5AA-DF80457E48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116" y="2914432"/>
            <a:ext cx="4535424" cy="3429000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B6DD5FA6-9C36-457E-BE8F-3587D5B687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2886" y="3891768"/>
            <a:ext cx="3398904" cy="127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819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5">
            <a:extLst>
              <a:ext uri="{FF2B5EF4-FFF2-40B4-BE49-F238E27FC236}">
                <a16:creationId xmlns:a16="http://schemas.microsoft.com/office/drawing/2014/main" id="{E6B7291B-DE8A-4A58-B08B-5971E23A6E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275" y="192481"/>
            <a:ext cx="8375222" cy="385271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>
                <a:solidFill>
                  <a:schemeClr val="tx1"/>
                </a:solidFill>
              </a:rPr>
              <a:t>5. </a:t>
            </a:r>
            <a:r>
              <a:rPr lang="ko-KR" altLang="en-US" dirty="0">
                <a:solidFill>
                  <a:schemeClr val="tx1"/>
                </a:solidFill>
              </a:rPr>
              <a:t>기타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496B0E-4034-4734-945D-EE2ED2575B37}"/>
              </a:ext>
            </a:extLst>
          </p:cNvPr>
          <p:cNvSpPr txBox="1"/>
          <p:nvPr/>
        </p:nvSpPr>
        <p:spPr>
          <a:xfrm>
            <a:off x="295275" y="796232"/>
            <a:ext cx="8475746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100" b="1" dirty="0">
                <a:latin typeface="+mn-ea"/>
              </a:rPr>
              <a:t>- </a:t>
            </a:r>
            <a:r>
              <a:rPr lang="ko-KR" altLang="en-US" sz="1100" b="1" dirty="0">
                <a:latin typeface="+mn-ea"/>
              </a:rPr>
              <a:t>설치 폴더이름 설정 방법</a:t>
            </a:r>
            <a:endParaRPr lang="en-US" altLang="ko-KR" sz="1100" b="1" dirty="0">
              <a:latin typeface="+mn-ea"/>
            </a:endParaRPr>
          </a:p>
          <a:p>
            <a:r>
              <a:rPr lang="ko-KR" altLang="en-US" sz="1400" dirty="0"/>
              <a:t>   </a:t>
            </a:r>
            <a:r>
              <a:rPr lang="en-US" altLang="ko-KR" sz="1000" dirty="0"/>
              <a:t>~/</a:t>
            </a:r>
            <a:r>
              <a:rPr lang="en-US" altLang="ko-KR" sz="1000" dirty="0" err="1"/>
              <a:t>extention</a:t>
            </a:r>
            <a:r>
              <a:rPr lang="en-US" altLang="ko-KR" sz="1000" dirty="0"/>
              <a:t>/imatrix6/</a:t>
            </a:r>
            <a:r>
              <a:rPr lang="en-US" altLang="ko-KR" sz="1000" dirty="0" err="1"/>
              <a:t>viewerex.jsp</a:t>
            </a:r>
            <a:r>
              <a:rPr lang="ko-KR" altLang="en-US" sz="1000" dirty="0"/>
              <a:t>  안에 </a:t>
            </a:r>
            <a:r>
              <a:rPr lang="en-US" altLang="ko-KR" sz="1000" dirty="0" err="1"/>
              <a:t>BaseFolderName</a:t>
            </a:r>
            <a:r>
              <a:rPr lang="en-US" altLang="ko-KR" sz="1000" dirty="0"/>
              <a:t> </a:t>
            </a:r>
            <a:r>
              <a:rPr lang="ko-KR" altLang="en-US" sz="1000" dirty="0"/>
              <a:t>설정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DDCBE269-FF48-46D1-902C-50693C119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956" y="2151393"/>
            <a:ext cx="7786540" cy="4351960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498687C3-8CE0-450A-A5F1-43BDB1369F2D}"/>
              </a:ext>
            </a:extLst>
          </p:cNvPr>
          <p:cNvSpPr/>
          <p:nvPr/>
        </p:nvSpPr>
        <p:spPr>
          <a:xfrm>
            <a:off x="1650866" y="3014613"/>
            <a:ext cx="3264718" cy="171602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8D14C4D-38D5-40B3-A835-C00F9ADA6985}"/>
              </a:ext>
            </a:extLst>
          </p:cNvPr>
          <p:cNvSpPr/>
          <p:nvPr/>
        </p:nvSpPr>
        <p:spPr>
          <a:xfrm>
            <a:off x="1650866" y="3027676"/>
            <a:ext cx="1848163" cy="3381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1638133C-2DCF-4159-9ABF-2FAB68F62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504" y="1636780"/>
            <a:ext cx="3367854" cy="775627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83C99A30-9EC6-4285-9D0F-0CB142482D37}"/>
              </a:ext>
            </a:extLst>
          </p:cNvPr>
          <p:cNvSpPr/>
          <p:nvPr/>
        </p:nvSpPr>
        <p:spPr>
          <a:xfrm>
            <a:off x="511728" y="1593137"/>
            <a:ext cx="3329630" cy="7756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4971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15184</TotalTime>
  <Words>507</Words>
  <Application>Microsoft Office PowerPoint</Application>
  <PresentationFormat>화면 슬라이드 쇼(4:3)</PresentationFormat>
  <Paragraphs>139</Paragraphs>
  <Slides>11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-apple-system</vt:lpstr>
      <vt:lpstr>나눔고딕 ExtraBold</vt:lpstr>
      <vt:lpstr>맑은 고딕</vt:lpstr>
      <vt:lpstr>뫼비우스 Regular</vt:lpstr>
      <vt:lpstr>Arial</vt:lpstr>
      <vt:lpstr>Office 테마</vt:lpstr>
      <vt:lpstr>i-PORTAL(i-MATRIX) 설치 및 업데이트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hykim</cp:lastModifiedBy>
  <cp:revision>929</cp:revision>
  <dcterms:created xsi:type="dcterms:W3CDTF">2018-04-10T05:56:39Z</dcterms:created>
  <dcterms:modified xsi:type="dcterms:W3CDTF">2021-07-16T04:39:32Z</dcterms:modified>
</cp:coreProperties>
</file>