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1"/>
  </p:sldMasterIdLst>
  <p:notesMasterIdLst>
    <p:notesMasterId r:id="rId12"/>
  </p:notesMasterIdLst>
  <p:sldIdLst>
    <p:sldId id="257" r:id="rId2"/>
    <p:sldId id="258" r:id="rId3"/>
    <p:sldId id="270" r:id="rId4"/>
    <p:sldId id="279" r:id="rId5"/>
    <p:sldId id="277" r:id="rId6"/>
    <p:sldId id="271" r:id="rId7"/>
    <p:sldId id="273" r:id="rId8"/>
    <p:sldId id="272" r:id="rId9"/>
    <p:sldId id="274" r:id="rId10"/>
    <p:sldId id="267" r:id="rId11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79A100"/>
    <a:srgbClr val="00A4A9"/>
    <a:srgbClr val="AD1F25"/>
    <a:srgbClr val="A91E24"/>
    <a:srgbClr val="005CA6"/>
    <a:srgbClr val="152C4F"/>
    <a:srgbClr val="FFFFFF"/>
    <a:srgbClr val="E6E6E6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9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-1170" y="-90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2021-08-30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A299C893-ED45-404D-98CE-99465CDD20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906000" cy="686528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81038" y="3856037"/>
            <a:ext cx="8543925" cy="746890"/>
          </a:xfrm>
        </p:spPr>
        <p:txBody>
          <a:bodyPr/>
          <a:lstStyle>
            <a:lvl1pPr>
              <a:lnSpc>
                <a:spcPct val="100000"/>
              </a:lnSpc>
              <a:defRPr b="1" spc="-122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681038" y="5247751"/>
            <a:ext cx="8543925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63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xmlns="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1038" y="5892264"/>
            <a:ext cx="3076737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975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xmlns="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8407" y="4579253"/>
            <a:ext cx="8543925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50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xmlns="" id="{093BCB38-3452-4770-9C95-93EACA234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502" y="379562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54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E697231E-3E07-45DB-AB03-4A73FF2F29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895483" cy="6858000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xmlns="" id="{220A8F72-DA45-4CF0-8C09-510AC52125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502" y="379562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000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9D0AE884-0AD7-4549-B5FF-8789395AD1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348" y="-1"/>
            <a:ext cx="5174652" cy="189779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319882" y="351445"/>
            <a:ext cx="9073157" cy="489926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319881" y="898518"/>
            <a:ext cx="916305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텍스트 개체 틀 19"/>
          <p:cNvSpPr>
            <a:spLocks noGrp="1"/>
          </p:cNvSpPr>
          <p:nvPr>
            <p:ph type="body" sz="quarter" idx="12" hasCustomPrompt="1"/>
          </p:nvPr>
        </p:nvSpPr>
        <p:spPr>
          <a:xfrm>
            <a:off x="7301705" y="470201"/>
            <a:ext cx="2181226" cy="252413"/>
          </a:xfrm>
          <a:solidFill>
            <a:srgbClr val="000000"/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100" b="1">
                <a:solidFill>
                  <a:schemeClr val="bg1"/>
                </a:solidFill>
                <a:latin typeface="+mn-ea"/>
                <a:ea typeface="+mn-ea"/>
              </a:defRPr>
            </a:lvl1pPr>
            <a:lvl2pPr marL="37147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2pPr>
            <a:lvl3pPr marL="74295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3pPr>
            <a:lvl4pPr marL="111442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4pPr>
            <a:lvl5pPr marL="148590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dirty="0" err="1"/>
              <a:t>비아이매트릭스</a:t>
            </a:r>
            <a:r>
              <a:rPr lang="ko-KR" altLang="en-US" dirty="0"/>
              <a:t> </a:t>
            </a:r>
            <a:r>
              <a:rPr lang="en-US" altLang="ko-KR" dirty="0"/>
              <a:t>PPT </a:t>
            </a:r>
            <a:r>
              <a:rPr lang="ko-KR" altLang="en-US" dirty="0" err="1"/>
              <a:t>공통양식</a:t>
            </a:r>
            <a:r>
              <a:rPr lang="ko-KR" altLang="en-US" dirty="0"/>
              <a:t> </a:t>
            </a:r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4654909" y="6546197"/>
            <a:ext cx="403102" cy="249385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>
              <a:latin typeface="+mn-ea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xmlns="" id="{7E48665C-3AEC-4994-95DF-38201CBD829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6546197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70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0D4A87AB-1C78-44CB-912D-B1C1080881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" y="0"/>
            <a:ext cx="9895483" cy="685800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7B4B936F-3239-4E87-92ED-F4436526D5F7}"/>
              </a:ext>
            </a:extLst>
          </p:cNvPr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3" dirty="0">
              <a:latin typeface="+mn-ea"/>
              <a:ea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B61B669D-5E4A-4DD1-BDB2-F6B0629BF8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283" y="367521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3565087" y="2920546"/>
            <a:ext cx="2775824" cy="718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4400" b="1" spc="-122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179381" y="6351980"/>
            <a:ext cx="7547235" cy="1384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www.bimatrix.co.kr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92617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769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5" r:id="rId3"/>
    <p:sldLayoutId id="2147483716" r:id="rId4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microsoft.com/ko-kr/p/xlstylestool/9wzdncrfjptg#activetab=pivot:overviewtab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err="1"/>
              <a:t>i</a:t>
            </a:r>
            <a:r>
              <a:rPr lang="en-US" altLang="ko-KR" dirty="0"/>
              <a:t>-MATRIX </a:t>
            </a:r>
            <a:r>
              <a:rPr lang="ko-KR" altLang="en-US" dirty="0"/>
              <a:t>보고서 개발</a:t>
            </a:r>
            <a:endParaRPr lang="ko-KR" altLang="en-US" b="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980"/>
              <a:t>비아이매트릭스 기술연구소 품질기술팀</a:t>
            </a:r>
            <a:endParaRPr lang="en-US" altLang="ko-KR" sz="980"/>
          </a:p>
          <a:p>
            <a:r>
              <a:rPr lang="en-US" altLang="ko-KR" sz="980"/>
              <a:t>2021. 08</a:t>
            </a:r>
            <a:endParaRPr lang="ko-KR" altLang="en-US" sz="98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그룹 49"/>
          <p:cNvGrpSpPr/>
          <p:nvPr/>
        </p:nvGrpSpPr>
        <p:grpSpPr>
          <a:xfrm>
            <a:off x="2319872" y="2561629"/>
            <a:ext cx="5456039" cy="402432"/>
            <a:chOff x="1214439" y="2162177"/>
            <a:chExt cx="6715124" cy="495302"/>
          </a:xfrm>
        </p:grpSpPr>
        <p:cxnSp>
          <p:nvCxnSpPr>
            <p:cNvPr id="4" name="직선 연결선 3"/>
            <p:cNvCxnSpPr/>
            <p:nvPr/>
          </p:nvCxnSpPr>
          <p:spPr>
            <a:xfrm>
              <a:off x="1214439" y="2162177"/>
              <a:ext cx="6715124" cy="0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1214439" y="2657479"/>
              <a:ext cx="6715124" cy="0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1295401" y="2270228"/>
              <a:ext cx="436411" cy="32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38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01</a:t>
              </a:r>
              <a:endParaRPr lang="ko-KR" altLang="en-US" sz="113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95449" y="2257578"/>
              <a:ext cx="5562599" cy="359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3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보고서 종류</a:t>
              </a:r>
              <a:endParaRPr lang="ko-KR" altLang="en-US" sz="1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702202" y="2270224"/>
              <a:ext cx="227361" cy="32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endParaRPr lang="ko-KR" altLang="en-US" sz="1138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48" name="그룹 47"/>
          <p:cNvGrpSpPr/>
          <p:nvPr/>
        </p:nvGrpSpPr>
        <p:grpSpPr>
          <a:xfrm>
            <a:off x="2319872" y="3042324"/>
            <a:ext cx="5456039" cy="324920"/>
            <a:chOff x="1214438" y="2753797"/>
            <a:chExt cx="6715125" cy="399901"/>
          </a:xfrm>
        </p:grpSpPr>
        <p:cxnSp>
          <p:nvCxnSpPr>
            <p:cNvPr id="15" name="직선 연결선 14"/>
            <p:cNvCxnSpPr/>
            <p:nvPr/>
          </p:nvCxnSpPr>
          <p:spPr>
            <a:xfrm>
              <a:off x="1214438" y="3153698"/>
              <a:ext cx="6715125" cy="0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295400" y="2766447"/>
              <a:ext cx="436411" cy="329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38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02</a:t>
              </a:r>
              <a:endParaRPr lang="ko-KR" altLang="en-US" sz="113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95450" y="2753797"/>
              <a:ext cx="5562599" cy="359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3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보고서 개발 및 샘플보고서</a:t>
              </a:r>
              <a:endParaRPr lang="ko-KR" altLang="en-US" sz="1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702202" y="2766447"/>
              <a:ext cx="227361" cy="329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endParaRPr lang="ko-KR" altLang="en-US" sz="1138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710693" y="3445504"/>
            <a:ext cx="451961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보고서 개발 시 주의사항</a:t>
            </a:r>
            <a:endParaRPr lang="ko-KR" altLang="en-US" sz="13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pSp>
        <p:nvGrpSpPr>
          <p:cNvPr id="52" name="그룹 51"/>
          <p:cNvGrpSpPr/>
          <p:nvPr/>
        </p:nvGrpSpPr>
        <p:grpSpPr>
          <a:xfrm>
            <a:off x="2319872" y="3455783"/>
            <a:ext cx="5456039" cy="314641"/>
            <a:chOff x="1214438" y="3260824"/>
            <a:chExt cx="6715125" cy="387251"/>
          </a:xfrm>
        </p:grpSpPr>
        <p:cxnSp>
          <p:nvCxnSpPr>
            <p:cNvPr id="53" name="직선 연결선 52"/>
            <p:cNvCxnSpPr/>
            <p:nvPr/>
          </p:nvCxnSpPr>
          <p:spPr>
            <a:xfrm>
              <a:off x="1214438" y="3648075"/>
              <a:ext cx="6715125" cy="0"/>
            </a:xfrm>
            <a:prstGeom prst="line">
              <a:avLst/>
            </a:prstGeom>
            <a:ln w="127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1295400" y="3260824"/>
              <a:ext cx="436411" cy="32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38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03</a:t>
              </a:r>
              <a:endParaRPr lang="ko-KR" altLang="en-US" sz="1138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702202" y="3260824"/>
              <a:ext cx="227361" cy="32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endParaRPr lang="ko-KR" altLang="en-US" sz="1138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269014" y="1860887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CONTENTS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4665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/>
              <a:t>1. i-MATRIX </a:t>
            </a:r>
            <a:r>
              <a:rPr lang="ko-KR" altLang="en-US"/>
              <a:t>보고서 종류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6250" y="1038225"/>
            <a:ext cx="89167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rPr>
              <a:t>조회 보고서</a:t>
            </a:r>
            <a:endParaRPr lang="en-US" altLang="ko-KR" sz="14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rPr>
              <a:t>요약 보고서</a:t>
            </a:r>
            <a:endParaRPr lang="en-US" altLang="ko-KR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8" y="1729264"/>
            <a:ext cx="759142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1289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/>
              <a:t>1. i-MATRIX </a:t>
            </a:r>
            <a:r>
              <a:rPr lang="ko-KR" altLang="en-US"/>
              <a:t>보고서 종류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6250" y="1038225"/>
            <a:ext cx="891678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rPr>
              <a:t>조회 보고서</a:t>
            </a:r>
            <a:endParaRPr lang="en-US" altLang="ko-KR" sz="14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rPr>
              <a:t>데이터 보고서 </a:t>
            </a:r>
            <a:r>
              <a:rPr lang="en-US" altLang="ko-KR" sz="1400">
                <a:solidFill>
                  <a:schemeClr val="tx1">
                    <a:lumMod val="65000"/>
                    <a:lumOff val="35000"/>
                  </a:schemeClr>
                </a:solidFill>
              </a:rPr>
              <a:t>– </a:t>
            </a:r>
            <a:r>
              <a: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rPr>
              <a:t>표 형태</a:t>
            </a:r>
            <a:endParaRPr lang="en-US" altLang="ko-KR" sz="14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rPr>
              <a:t>데이터 보고서 </a:t>
            </a:r>
            <a:r>
              <a:rPr lang="en-US" altLang="ko-KR" sz="1400">
                <a:solidFill>
                  <a:schemeClr val="tx1">
                    <a:lumMod val="65000"/>
                    <a:lumOff val="35000"/>
                  </a:schemeClr>
                </a:solidFill>
              </a:rPr>
              <a:t>– </a:t>
            </a:r>
            <a:r>
              <a: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rPr>
              <a:t>피벗 형태</a:t>
            </a:r>
            <a:endParaRPr lang="en-US" altLang="ko-KR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5" y="2038544"/>
            <a:ext cx="5738813" cy="4705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2607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/>
              <a:t>1. i-MATRIX </a:t>
            </a:r>
            <a:r>
              <a:rPr lang="ko-KR" altLang="en-US"/>
              <a:t>보고서 종류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6250" y="1038225"/>
            <a:ext cx="8916789" cy="384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 startAt="2"/>
            </a:pPr>
            <a:r>
              <a:rPr lang="en-US" altLang="ko-KR" sz="1400">
                <a:solidFill>
                  <a:schemeClr val="tx1">
                    <a:lumMod val="65000"/>
                    <a:lumOff val="35000"/>
                  </a:schemeClr>
                </a:solidFill>
              </a:rPr>
              <a:t>CRUD </a:t>
            </a:r>
            <a:r>
              <a: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rPr>
              <a:t>보고서</a:t>
            </a:r>
            <a:endParaRPr lang="en-US" altLang="ko-KR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314" y="1460726"/>
            <a:ext cx="84201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0427" y="4252913"/>
            <a:ext cx="6341955" cy="210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3043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/>
              <a:t>2. i-MATRIX </a:t>
            </a:r>
            <a:r>
              <a:rPr lang="ko-KR" altLang="en-US"/>
              <a:t>보고서 개발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6250" y="1038225"/>
            <a:ext cx="891678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보고서 전체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lnSpc>
                <a:spcPct val="120000"/>
              </a:lnSpc>
              <a:buFontTx/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조회 조건 생성 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이름정의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800100" lvl="1" indent="-342900">
              <a:lnSpc>
                <a:spcPct val="120000"/>
              </a:lnSpc>
              <a:buFontTx/>
              <a:buAutoNum type="arabicPeriod"/>
            </a:pP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D1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시트에 데이터 생성 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데이터 관리자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V1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시트에 화면 생성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D1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시트와 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V1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시트의 데이터 표시 위치를 동일하게 설정함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예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K51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부터 데이터를 표시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헤더 또는 기타 내용을 표시하기 위한 </a:t>
            </a:r>
            <a:r>
              <a:rPr lang="ko-KR" alt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숨김영역을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확보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예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A~J 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행까지 헤더 또는 데이터 처리를 위한 영역으로 사용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프로세스 봇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VBA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를 통한 </a:t>
            </a:r>
            <a:r>
              <a:rPr lang="ko-KR" alt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선처리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및 후처리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더블클릭 등의 이벤트로 데이터 조회 등을 처리 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(XAPI)</a:t>
            </a: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보고서 조회 후 셀 선택은 화면에 안보이도록 처리 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숨김영역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또는 </a:t>
            </a:r>
            <a:r>
              <a:rPr lang="ko-KR" alt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최하단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데이터 영역은 삭제 후 저장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GETPIVOTDATA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의 경우 명칭은 </a:t>
            </a:r>
            <a:r>
              <a:rPr lang="ko-KR" alt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위치값으로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처리함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lnSpc>
                <a:spcPct val="120000"/>
              </a:lnSpc>
              <a:buAutoNum type="arabicPeriod"/>
            </a:pP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요약 보고서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데이터의 일부만 표시할 수 있음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lnSpc>
                <a:spcPct val="120000"/>
              </a:lnSpc>
              <a:buAutoNum type="arabicPeriod"/>
            </a:pP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데이터 보고서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합계 영역은 양식을 별도로 설정할 수 있음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lnSpc>
                <a:spcPct val="120000"/>
              </a:lnSpc>
              <a:buAutoNum type="arabicPeriod"/>
            </a:pP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777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/>
              <a:t>3. i-MATRIX </a:t>
            </a:r>
            <a:r>
              <a:rPr lang="ko-KR" altLang="en-US"/>
              <a:t>보고서 개발 주의사항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6250" y="1038225"/>
            <a:ext cx="891678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개발 환경을 일원화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여러 개발자들의 환경은 고객사의 최저 환경 기준으로 설정이 필요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257300" lvl="2" indent="-342900">
              <a:lnSpc>
                <a:spcPct val="120000"/>
              </a:lnSpc>
              <a:buFontTx/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테스트 환경 별도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하위 호환성을 기반으로 함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257300" lvl="2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상위 제품에서 개발 시 하위 호환성에서 오류가 발생할 수 있음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엑셀 함수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참조 라이브러리 버전 문제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고객사의 환경을 그대로 설정 후 개발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257300" lvl="2" indent="-342900">
              <a:lnSpc>
                <a:spcPct val="120000"/>
              </a:lnSpc>
              <a:buAutoNum type="arabicPeriod"/>
            </a:pP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Windows 10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의 경우 배율 지정이 필요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lnSpc>
                <a:spcPct val="120000"/>
              </a:lnSpc>
              <a:buAutoNum type="arabicPeriod"/>
            </a:pP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보고서 저장할 때 데이터를 표시하지 않도록 처리 필요 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(0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건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보고서 로딩 속도 개선 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보고서 용량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보고서 로딩 후 오류발생 시 잘못된 정보가 표시될 수 있음 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개발자 전사 데이터 접근 가능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사용자 특정 사업 담당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데이터셋의 데이터를 임의 삭제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먼 미래의 날짜로 데이터 조회하여 데이터가 표시하지 않게 처리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lnSpc>
                <a:spcPct val="120000"/>
              </a:lnSpc>
              <a:buAutoNum type="arabicPeriod"/>
            </a:pP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파라미터 초기화 후 저장 필요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초기값 전달 오류 시 보고서에 저장된 값으로 조회되는 경우 발생 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개발자 전사 데이터 접근 가능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사용자 특정 사업 담당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초기화 해당 내용을 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VBA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로 설정하여 실행 후 저장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760" y="596408"/>
            <a:ext cx="4213760" cy="2677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497" y="3681588"/>
            <a:ext cx="2856023" cy="2912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3966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/>
              <a:t>3. i-MATRIX </a:t>
            </a:r>
            <a:r>
              <a:rPr lang="ko-KR" altLang="en-US"/>
              <a:t>보고서 개발 주의사항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6250" y="1038225"/>
            <a:ext cx="8916789" cy="214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+mj-lt"/>
              <a:buAutoNum type="arabicPeriod" startAt="4"/>
            </a:pPr>
            <a:r>
              <a:rPr lang="ko-KR" alt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셀값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에러 처리는 필수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해당 셀에 값이 없는 경우 처리 필요 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예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.IFERROR)</a:t>
            </a:r>
          </a:p>
          <a:p>
            <a:pPr marL="800100" lvl="1" indent="-342900">
              <a:lnSpc>
                <a:spcPct val="120000"/>
              </a:lnSpc>
              <a:buAutoNum type="arabicPeriod"/>
            </a:pP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lnSpc>
                <a:spcPct val="120000"/>
              </a:lnSpc>
              <a:buAutoNum type="arabicPeriod" startAt="4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기존 엑셀파일로 보고서 생성 시 주의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복사 붙여넣기 시 스타일 오염 위험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257300" lvl="2" indent="-342900">
              <a:lnSpc>
                <a:spcPct val="120000"/>
              </a:lnSpc>
              <a:buAutoNum type="arabicPeriod"/>
            </a:pPr>
            <a:r>
              <a:rPr lang="ko-KR" alt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여러명이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저장한 보고서가 </a:t>
            </a:r>
            <a:r>
              <a:rPr lang="ko-KR" alt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정상동작하지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않을 가능성 증가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lnSpc>
                <a:spcPct val="120000"/>
              </a:lnSpc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스타일 초기화 </a:t>
            </a:r>
            <a:r>
              <a:rPr lang="ko-KR" altLang="en-US" sz="1400">
                <a:solidFill>
                  <a:schemeClr val="tx1">
                    <a:lumMod val="65000"/>
                    <a:lumOff val="35000"/>
                  </a:schemeClr>
                </a:solidFill>
              </a:rPr>
              <a:t>프로그램 </a:t>
            </a:r>
            <a:r>
              <a:rPr lang="ko-KR" altLang="en-US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사용필요 </a:t>
            </a:r>
            <a:r>
              <a:rPr lang="en-US" altLang="ko-KR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1400" smtClean="0">
                <a:solidFill>
                  <a:srgbClr val="FF0000"/>
                </a:solidFill>
                <a:hlinkClick r:id="rId2"/>
              </a:rPr>
              <a:t>링크</a:t>
            </a:r>
            <a:r>
              <a:rPr lang="en-US" altLang="ko-KR" sz="14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257300" lvl="2" indent="-342900">
              <a:lnSpc>
                <a:spcPct val="120000"/>
              </a:lnSpc>
              <a:buAutoNum type="arabicPeriod"/>
            </a:pP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VBA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로 스타일 초기화는 잘못된 스타일 삭제 불가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492" y="3141233"/>
            <a:ext cx="2937070" cy="3654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179" y="3183877"/>
            <a:ext cx="4259498" cy="3362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1759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/>
              <a:t>3. i-MATRIX </a:t>
            </a:r>
            <a:r>
              <a:rPr lang="ko-KR" altLang="en-US"/>
              <a:t>보고서 개발 주의사항</a:t>
            </a:r>
            <a:endParaRPr lang="ko-KR" altLang="en-US" dirty="0"/>
          </a:p>
        </p:txBody>
      </p:sp>
      <p:sp>
        <p:nvSpPr>
          <p:cNvPr id="81" name="텍스트 개체 틀 80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비아이매트릭스 회사소개서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6250" y="1038225"/>
            <a:ext cx="8916789" cy="1359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+mj-lt"/>
              <a:buAutoNum type="arabicPeriod" startAt="6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보고서 로딩 후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조회 후의 선택 셀 위치 지정 필요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lnSpc>
                <a:spcPct val="120000"/>
              </a:lnSpc>
              <a:buFont typeface="+mj-lt"/>
              <a:buAutoNum type="arabicPeriod"/>
            </a:pPr>
            <a:r>
              <a:rPr lang="ko-KR" alt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최하단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선택 후 스크롤만 최상으로 이동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lnSpc>
                <a:spcPct val="120000"/>
              </a:lnSpc>
              <a:buAutoNum type="arabicPeriod"/>
            </a:pP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lnSpc>
                <a:spcPct val="120000"/>
              </a:lnSpc>
              <a:buAutoNum type="arabicPeriod" startAt="6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틀 고정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lnSpc>
                <a:spcPct val="120000"/>
              </a:lnSpc>
              <a:buFont typeface="+mj-lt"/>
              <a:buAutoNum type="arabicPeriod"/>
            </a:pP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첫번째 데이터 행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셀에 고정</a:t>
            </a:r>
            <a:endParaRPr lang="en-US" altLang="ko-K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44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1318</TotalTime>
  <Words>221</Words>
  <Application>Microsoft Office PowerPoint</Application>
  <PresentationFormat>A4 용지(210x297mm)</PresentationFormat>
  <Paragraphs>77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i-MATRIX 보고서 개발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Home</cp:lastModifiedBy>
  <cp:revision>109</cp:revision>
  <dcterms:created xsi:type="dcterms:W3CDTF">2018-04-10T05:56:39Z</dcterms:created>
  <dcterms:modified xsi:type="dcterms:W3CDTF">2021-08-30T07:14:23Z</dcterms:modified>
</cp:coreProperties>
</file>