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1F24"/>
    <a:srgbClr val="FEF4EC"/>
    <a:srgbClr val="F0F8FA"/>
    <a:srgbClr val="A5A5A5"/>
    <a:srgbClr val="999999"/>
    <a:srgbClr val="333333"/>
    <a:srgbClr val="D00000"/>
    <a:srgbClr val="404040"/>
    <a:srgbClr val="FF33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2" autoAdjust="0"/>
    <p:restoredTop sz="94624" autoAdjust="0"/>
  </p:normalViewPr>
  <p:slideViewPr>
    <p:cSldViewPr showGuides="1">
      <p:cViewPr varScale="1">
        <p:scale>
          <a:sx n="87" d="100"/>
          <a:sy n="87" d="100"/>
        </p:scale>
        <p:origin x="78" y="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A75CD13-C57F-4FFF-AA98-0E0CC5492C40}" type="datetimeFigureOut">
              <a:rPr lang="ko-KR" altLang="en-US"/>
              <a:pPr>
                <a:defRPr/>
              </a:pPr>
              <a:t>2024-02-29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E3FDF4E-EB5E-4480-B567-542FC1326FF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2808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80513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 userDrawn="1"/>
        </p:nvSpPr>
        <p:spPr>
          <a:xfrm>
            <a:off x="0" y="2155825"/>
            <a:ext cx="9180513" cy="1943100"/>
          </a:xfrm>
          <a:prstGeom prst="rect">
            <a:avLst/>
          </a:prstGeom>
          <a:solidFill>
            <a:srgbClr val="40404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4211638" y="2514600"/>
            <a:ext cx="0" cy="122396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580063" y="6484938"/>
            <a:ext cx="2351285" cy="2000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700" kern="0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Copyright (c) BI MATRIX Co., Ltd.  2015. All rights reserved.</a:t>
            </a:r>
          </a:p>
        </p:txBody>
      </p:sp>
      <p:pic>
        <p:nvPicPr>
          <p:cNvPr id="10" name="그림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6373813"/>
            <a:ext cx="992187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그룹 19"/>
          <p:cNvGrpSpPr>
            <a:grpSpLocks/>
          </p:cNvGrpSpPr>
          <p:nvPr userDrawn="1"/>
        </p:nvGrpSpPr>
        <p:grpSpPr bwMode="auto">
          <a:xfrm flipV="1">
            <a:off x="0" y="-11113"/>
            <a:ext cx="9144000" cy="180976"/>
            <a:chOff x="0" y="6688510"/>
            <a:chExt cx="9144000" cy="180000"/>
          </a:xfrm>
        </p:grpSpPr>
        <p:sp>
          <p:nvSpPr>
            <p:cNvPr id="12" name="직사각형 11"/>
            <p:cNvSpPr/>
            <p:nvPr/>
          </p:nvSpPr>
          <p:spPr bwMode="auto">
            <a:xfrm>
              <a:off x="0" y="6778510"/>
              <a:ext cx="9144000" cy="900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 bwMode="auto">
            <a:xfrm>
              <a:off x="8064500" y="6732720"/>
              <a:ext cx="1079500" cy="12473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평행 사변형 13"/>
            <p:cNvSpPr/>
            <p:nvPr/>
          </p:nvSpPr>
          <p:spPr bwMode="auto">
            <a:xfrm>
              <a:off x="5724525" y="6688510"/>
              <a:ext cx="2700338" cy="180000"/>
            </a:xfrm>
            <a:prstGeom prst="parallelogram">
              <a:avLst>
                <a:gd name="adj" fmla="val 86987"/>
              </a:avLst>
            </a:prstGeom>
            <a:solidFill>
              <a:srgbClr val="A9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5" name="그림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70"/>
          <a:stretch>
            <a:fillRect/>
          </a:stretch>
        </p:blipFill>
        <p:spPr bwMode="auto">
          <a:xfrm rot="21178380">
            <a:off x="7443788" y="2540000"/>
            <a:ext cx="1660525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4680520" cy="2808312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000" b="0" spc="-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283968" y="2681516"/>
            <a:ext cx="2880320" cy="8416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ko-KR" altLang="en-US" sz="1700" b="0" kern="1200" spc="-100" baseline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/>
          </p:nvPr>
        </p:nvSpPr>
        <p:spPr>
          <a:xfrm>
            <a:off x="395536" y="5229597"/>
            <a:ext cx="2735784" cy="50365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Regular" pitchFamily="2" charset="0"/>
                <a:ea typeface="맑은 고딕" pitchFamily="50" charset="-127"/>
              </a:defRPr>
            </a:lvl1pPr>
            <a:lvl2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2pPr>
            <a:lvl3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3pPr>
            <a:lvl4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4pPr>
            <a:lvl5pPr>
              <a:buNone/>
              <a:defRPr sz="1200" baseline="0">
                <a:solidFill>
                  <a:schemeClr val="bg1"/>
                </a:solidFill>
                <a:latin typeface="MyriadRegular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</p:txBody>
      </p:sp>
      <p:sp>
        <p:nvSpPr>
          <p:cNvPr id="25" name="텍스트 개체 틀 30"/>
          <p:cNvSpPr>
            <a:spLocks noGrp="1"/>
          </p:cNvSpPr>
          <p:nvPr>
            <p:ph type="body" sz="quarter" idx="16"/>
          </p:nvPr>
        </p:nvSpPr>
        <p:spPr>
          <a:xfrm>
            <a:off x="395536" y="5733256"/>
            <a:ext cx="2736304" cy="288776"/>
          </a:xfrm>
          <a:prstGeom prst="rect">
            <a:avLst/>
          </a:prstGeom>
        </p:spPr>
        <p:txBody>
          <a:bodyPr>
            <a:noAutofit/>
          </a:bodyPr>
          <a:lstStyle>
            <a:lvl1pPr>
              <a:buNone/>
              <a:defRPr sz="1300" b="1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Bold" pitchFamily="2" charset="0"/>
                <a:ea typeface="맑은 고딕" pitchFamily="50" charset="-127"/>
              </a:defRPr>
            </a:lvl1pPr>
            <a:lvl2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2pPr>
            <a:lvl3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3pPr>
            <a:lvl4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4pPr>
            <a:lvl5pPr>
              <a:buNone/>
              <a:defRPr sz="1400" baseline="0">
                <a:solidFill>
                  <a:schemeClr val="bg1"/>
                </a:solidFill>
                <a:latin typeface="Myriad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97231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 userDrawn="1"/>
        </p:nvSpPr>
        <p:spPr bwMode="auto">
          <a:xfrm>
            <a:off x="417513" y="382588"/>
            <a:ext cx="671512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kumimoji="0" lang="ko-KR" altLang="en-US" sz="1900" b="1">
                <a:solidFill>
                  <a:srgbClr val="A91F24"/>
                </a:solidFill>
              </a:rPr>
              <a:t>목차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1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468314" y="1413570"/>
            <a:ext cx="4032448" cy="1583382"/>
          </a:xfrm>
          <a:prstGeom prst="rect">
            <a:avLst/>
          </a:prstGeom>
        </p:spPr>
        <p:txBody>
          <a:bodyPr/>
          <a:lstStyle>
            <a:lvl1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1pPr>
            <a:lvl2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2pPr>
            <a:lvl3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3pPr>
            <a:lvl4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4pPr>
            <a:lvl5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2" name="텍스트 개체 틀 7"/>
          <p:cNvSpPr>
            <a:spLocks noGrp="1"/>
          </p:cNvSpPr>
          <p:nvPr>
            <p:ph type="body" sz="quarter" idx="15"/>
          </p:nvPr>
        </p:nvSpPr>
        <p:spPr>
          <a:xfrm>
            <a:off x="4644009" y="1413570"/>
            <a:ext cx="4032448" cy="1583382"/>
          </a:xfrm>
          <a:prstGeom prst="rect">
            <a:avLst/>
          </a:prstGeom>
        </p:spPr>
        <p:txBody>
          <a:bodyPr/>
          <a:lstStyle>
            <a:lvl1pPr marL="182563" indent="-182563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1pPr>
            <a:lvl2pPr marL="8001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2pPr>
            <a:lvl3pPr marL="12573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3pPr>
            <a:lvl4pPr marL="17145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4pPr>
            <a:lvl5pPr marL="21717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4" name="텍스트 개체 틀 7"/>
          <p:cNvSpPr>
            <a:spLocks noGrp="1"/>
          </p:cNvSpPr>
          <p:nvPr>
            <p:ph type="body" sz="quarter" idx="16"/>
          </p:nvPr>
        </p:nvSpPr>
        <p:spPr>
          <a:xfrm>
            <a:off x="468314" y="3140968"/>
            <a:ext cx="4032448" cy="1583382"/>
          </a:xfrm>
          <a:prstGeom prst="rect">
            <a:avLst/>
          </a:prstGeom>
        </p:spPr>
        <p:txBody>
          <a:bodyPr/>
          <a:lstStyle>
            <a:lvl1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1pPr>
            <a:lvl2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2pPr>
            <a:lvl3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3pPr>
            <a:lvl4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4pPr>
            <a:lvl5pPr>
              <a:buNone/>
              <a:defRPr sz="16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5" name="텍스트 개체 틀 7"/>
          <p:cNvSpPr>
            <a:spLocks noGrp="1"/>
          </p:cNvSpPr>
          <p:nvPr>
            <p:ph type="body" sz="quarter" idx="17"/>
          </p:nvPr>
        </p:nvSpPr>
        <p:spPr>
          <a:xfrm>
            <a:off x="4644009" y="3140968"/>
            <a:ext cx="4032448" cy="1583382"/>
          </a:xfrm>
          <a:prstGeom prst="rect">
            <a:avLst/>
          </a:prstGeom>
        </p:spPr>
        <p:txBody>
          <a:bodyPr/>
          <a:lstStyle>
            <a:lvl1pPr marL="182563" indent="-182563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1pPr>
            <a:lvl2pPr marL="8001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2pPr>
            <a:lvl3pPr marL="12573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3pPr>
            <a:lvl4pPr marL="17145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4pPr>
            <a:lvl5pPr marL="2171700" indent="-342900">
              <a:buFont typeface="+mj-lt"/>
              <a:buAutoNum type="arabicPeriod"/>
              <a:defRPr sz="1200" b="1" baseline="0">
                <a:latin typeface="MyriadSemiBold" pitchFamily="2" charset="0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28730-FC07-497C-9F07-181D12F0E1E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093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80513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 userDrawn="1"/>
        </p:nvSpPr>
        <p:spPr>
          <a:xfrm>
            <a:off x="4284663" y="2205038"/>
            <a:ext cx="4859337" cy="936625"/>
          </a:xfrm>
          <a:prstGeom prst="rect">
            <a:avLst/>
          </a:prstGeom>
          <a:solidFill>
            <a:srgbClr val="40404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8" name="그림 4" descr="그림자.png"/>
          <p:cNvPicPr>
            <a:picLocks noChangeAspect="1"/>
          </p:cNvPicPr>
          <p:nvPr userDrawn="1"/>
        </p:nvPicPr>
        <p:blipFill>
          <a:blip r:embed="rId3" cstate="print">
            <a:lum brigh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879600"/>
            <a:ext cx="155575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그림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70"/>
          <a:stretch>
            <a:fillRect/>
          </a:stretch>
        </p:blipFill>
        <p:spPr bwMode="auto">
          <a:xfrm rot="21178380">
            <a:off x="3109913" y="2263775"/>
            <a:ext cx="1038225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427984" y="3579093"/>
            <a:ext cx="4104455" cy="2658219"/>
          </a:xfrm>
        </p:spPr>
        <p:txBody>
          <a:bodyPr anchor="t">
            <a:normAutofit/>
          </a:bodyPr>
          <a:lstStyle>
            <a:lvl1pPr algn="l">
              <a:defRPr sz="3400" b="1" cap="all" baseline="0">
                <a:solidFill>
                  <a:schemeClr val="tx1">
                    <a:lumMod val="50000"/>
                    <a:lumOff val="50000"/>
                  </a:schemeClr>
                </a:solidFill>
                <a:latin typeface="MyriadRegular" pitchFamily="2" charset="0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6" name="텍스트 개체 틀 2"/>
          <p:cNvSpPr>
            <a:spLocks noGrp="1"/>
          </p:cNvSpPr>
          <p:nvPr>
            <p:ph type="body" idx="1"/>
          </p:nvPr>
        </p:nvSpPr>
        <p:spPr>
          <a:xfrm>
            <a:off x="4427984" y="1628800"/>
            <a:ext cx="3744416" cy="150018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5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92198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(소제목, 리드문단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0B679-F6A0-474B-9670-DF8E620F55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25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(소제목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>
          <a:xfrm>
            <a:off x="395288" y="980579"/>
            <a:ext cx="8353425" cy="10082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D0D78-8A82-4C05-B7A4-976D97C186C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24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7123959" y="477218"/>
            <a:ext cx="1768521" cy="287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9" name="텍스트 개체 틀 6"/>
          <p:cNvSpPr>
            <a:spLocks noGrp="1"/>
          </p:cNvSpPr>
          <p:nvPr>
            <p:ph type="body" sz="quarter" idx="14"/>
          </p:nvPr>
        </p:nvSpPr>
        <p:spPr>
          <a:xfrm>
            <a:off x="395288" y="980579"/>
            <a:ext cx="8353425" cy="432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chemeClr val="tx1"/>
                </a:solidFill>
              </a:defRPr>
            </a:lvl1pPr>
            <a:lvl2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10" name="텍스트 개체 틀 6"/>
          <p:cNvSpPr>
            <a:spLocks noGrp="1"/>
          </p:cNvSpPr>
          <p:nvPr>
            <p:ph type="body" sz="quarter" idx="15"/>
          </p:nvPr>
        </p:nvSpPr>
        <p:spPr>
          <a:xfrm>
            <a:off x="395288" y="1484635"/>
            <a:ext cx="8353425" cy="10082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0B6E9-2F4E-4B92-AED4-60A4F5065DB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73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3765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3"/>
          <p:cNvSpPr txBox="1">
            <a:spLocks noChangeArrowheads="1"/>
          </p:cNvSpPr>
          <p:nvPr userDrawn="1"/>
        </p:nvSpPr>
        <p:spPr bwMode="auto">
          <a:xfrm>
            <a:off x="2940050" y="2636838"/>
            <a:ext cx="3263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/>
            <a:r>
              <a:rPr kumimoji="0" lang="ko-KR" altLang="en-US" sz="4800" b="1">
                <a:solidFill>
                  <a:srgbClr val="7F7F7F"/>
                </a:solidFill>
                <a:latin typeface="MyriadRegular"/>
              </a:rPr>
              <a:t>감사합니다</a:t>
            </a:r>
          </a:p>
        </p:txBody>
      </p:sp>
      <p:sp>
        <p:nvSpPr>
          <p:cNvPr id="4" name="TextBox 16"/>
          <p:cNvSpPr txBox="1">
            <a:spLocks noChangeArrowheads="1"/>
          </p:cNvSpPr>
          <p:nvPr userDrawn="1"/>
        </p:nvSpPr>
        <p:spPr bwMode="auto">
          <a:xfrm>
            <a:off x="4494213" y="3460750"/>
            <a:ext cx="24209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kumimoji="0" lang="ko-KR" altLang="en-US" sz="1500">
                <a:solidFill>
                  <a:schemeClr val="bg1"/>
                </a:solidFill>
                <a:latin typeface="MyriadRegular"/>
              </a:rPr>
              <a:t>세상에서 가장 안전한 이름</a:t>
            </a:r>
          </a:p>
        </p:txBody>
      </p:sp>
      <p:pic>
        <p:nvPicPr>
          <p:cNvPr id="5" name="Picture 4" descr="C:\Documents and Settings\changhee\바탕 화면\PPT템플릿소스\PPT템플릿소스\AhnLab_CI_흰색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84613"/>
            <a:ext cx="1512888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그룹 18"/>
          <p:cNvGrpSpPr>
            <a:grpSpLocks/>
          </p:cNvGrpSpPr>
          <p:nvPr userDrawn="1"/>
        </p:nvGrpSpPr>
        <p:grpSpPr bwMode="auto">
          <a:xfrm>
            <a:off x="0" y="6611938"/>
            <a:ext cx="9144000" cy="246062"/>
            <a:chOff x="0" y="6624505"/>
            <a:chExt cx="9144000" cy="244006"/>
          </a:xfrm>
        </p:grpSpPr>
        <p:sp>
          <p:nvSpPr>
            <p:cNvPr id="7" name="직사각형 6"/>
            <p:cNvSpPr/>
            <p:nvPr/>
          </p:nvSpPr>
          <p:spPr bwMode="auto">
            <a:xfrm>
              <a:off x="0" y="6733127"/>
              <a:ext cx="9144000" cy="1353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 bwMode="auto">
            <a:xfrm>
              <a:off x="8064500" y="6733127"/>
              <a:ext cx="1079500" cy="12436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평행 사변형 8"/>
            <p:cNvSpPr/>
            <p:nvPr/>
          </p:nvSpPr>
          <p:spPr bwMode="auto">
            <a:xfrm>
              <a:off x="5724525" y="6624505"/>
              <a:ext cx="2700338" cy="244006"/>
            </a:xfrm>
            <a:prstGeom prst="parallelogram">
              <a:avLst>
                <a:gd name="adj" fmla="val 86987"/>
              </a:avLst>
            </a:prstGeom>
            <a:solidFill>
              <a:srgbClr val="A9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TextBox 22"/>
          <p:cNvSpPr txBox="1">
            <a:spLocks noChangeArrowheads="1"/>
          </p:cNvSpPr>
          <p:nvPr userDrawn="1"/>
        </p:nvSpPr>
        <p:spPr bwMode="auto">
          <a:xfrm>
            <a:off x="-36513" y="6704013"/>
            <a:ext cx="258596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kumimoji="0" lang="en-US" altLang="ko-K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(c) BI MATRIX Co., Ltd.  2015. All rights reserved.</a:t>
            </a:r>
          </a:p>
        </p:txBody>
      </p:sp>
      <p:sp>
        <p:nvSpPr>
          <p:cNvPr id="11" name="TextBox 23"/>
          <p:cNvSpPr txBox="1">
            <a:spLocks noChangeArrowheads="1"/>
          </p:cNvSpPr>
          <p:nvPr userDrawn="1"/>
        </p:nvSpPr>
        <p:spPr bwMode="auto">
          <a:xfrm>
            <a:off x="2286759" y="3429000"/>
            <a:ext cx="45704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ctr"/>
            <a:r>
              <a:rPr kumimoji="0" lang="en-US" altLang="ko-KR" sz="80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http://www.bimatrix.co.kr  |   http://bi_matrix.blog.me  |   https://www.facebook.com/bimatrixkorea</a:t>
            </a:r>
            <a:endParaRPr kumimoji="0" lang="ko-KR" altLang="en-US" sz="800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42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14338" y="346075"/>
            <a:ext cx="6678612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511175" y="857250"/>
            <a:ext cx="8093075" cy="0"/>
          </a:xfrm>
          <a:prstGeom prst="line">
            <a:avLst/>
          </a:prstGeom>
          <a:ln w="6350" cmpd="sng">
            <a:solidFill>
              <a:srgbClr val="99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8" name="그룹 10"/>
          <p:cNvGrpSpPr>
            <a:grpSpLocks/>
          </p:cNvGrpSpPr>
          <p:nvPr userDrawn="1"/>
        </p:nvGrpSpPr>
        <p:grpSpPr bwMode="auto">
          <a:xfrm>
            <a:off x="827088" y="6611938"/>
            <a:ext cx="8316912" cy="246062"/>
            <a:chOff x="827584" y="6624505"/>
            <a:chExt cx="8316416" cy="244006"/>
          </a:xfrm>
        </p:grpSpPr>
        <p:sp>
          <p:nvSpPr>
            <p:cNvPr id="13" name="직사각형 12"/>
            <p:cNvSpPr/>
            <p:nvPr/>
          </p:nvSpPr>
          <p:spPr bwMode="auto">
            <a:xfrm>
              <a:off x="827584" y="6733127"/>
              <a:ext cx="8316416" cy="1353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 bwMode="auto">
            <a:xfrm>
              <a:off x="8064564" y="6733127"/>
              <a:ext cx="1079436" cy="12436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평행 사변형 15"/>
            <p:cNvSpPr/>
            <p:nvPr/>
          </p:nvSpPr>
          <p:spPr bwMode="auto">
            <a:xfrm>
              <a:off x="5724729" y="6624505"/>
              <a:ext cx="2700177" cy="244006"/>
            </a:xfrm>
            <a:prstGeom prst="parallelogram">
              <a:avLst>
                <a:gd name="adj" fmla="val 86987"/>
              </a:avLst>
            </a:prstGeom>
            <a:solidFill>
              <a:srgbClr val="A91F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378825" y="6592888"/>
            <a:ext cx="801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900" baseline="0" smtClean="0">
                <a:solidFill>
                  <a:schemeClr val="bg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57D33011-443A-4CA7-965F-029FE896D58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1030" name="그림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6605588"/>
            <a:ext cx="798512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9" r:id="rId4"/>
    <p:sldLayoutId id="2147483670" r:id="rId5"/>
    <p:sldLayoutId id="2147483671" r:id="rId6"/>
    <p:sldLayoutId id="2147483675" r:id="rId7"/>
  </p:sldLayoutIdLst>
  <p:hf hdr="0" ftr="0" dt="0"/>
  <p:txStyles>
    <p:titleStyle>
      <a:lvl1pPr algn="l" rtl="0" fontAlgn="base" latinLnBrk="1">
        <a:spcBef>
          <a:spcPct val="0"/>
        </a:spcBef>
        <a:spcAft>
          <a:spcPct val="0"/>
        </a:spcAft>
        <a:defRPr sz="1900" b="1" kern="1200">
          <a:solidFill>
            <a:srgbClr val="A91F24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2pPr>
      <a:lvl3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3pPr>
      <a:lvl4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4pPr>
      <a:lvl5pPr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1900" b="1">
          <a:solidFill>
            <a:srgbClr val="A91F24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nd.bimatrix.co.kr:8080/aud7/swagger-ui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bdn.bimatrix.co.kr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290092" y="908050"/>
            <a:ext cx="4681537" cy="2808288"/>
          </a:xfrm>
        </p:spPr>
        <p:txBody>
          <a:bodyPr rtlCol="0">
            <a:noAutofit/>
          </a:bodyPr>
          <a:lstStyle/>
          <a:p>
            <a:pPr fontAlgn="auto">
              <a:defRPr/>
            </a:pPr>
            <a:r>
              <a:rPr lang="ko-KR" altLang="en-US" dirty="0" err="1"/>
              <a:t>단방향</a:t>
            </a:r>
            <a:r>
              <a:rPr lang="ko-KR" altLang="en-US" dirty="0"/>
              <a:t> 암호화 </a:t>
            </a:r>
            <a:br>
              <a:rPr lang="en-US" altLang="ko-KR" dirty="0"/>
            </a:br>
            <a:r>
              <a:rPr lang="ko-KR" altLang="en-US" dirty="0"/>
              <a:t>모듈 적용 가이드</a:t>
            </a: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4284663" y="2681288"/>
            <a:ext cx="2879725" cy="841375"/>
          </a:xfrm>
        </p:spPr>
        <p:txBody>
          <a:bodyPr/>
          <a:lstStyle/>
          <a:p>
            <a:pPr fontAlgn="auto">
              <a:defRPr/>
            </a:pPr>
            <a:r>
              <a:rPr lang="en-US" dirty="0"/>
              <a:t> AUD7 </a:t>
            </a:r>
            <a:r>
              <a:rPr lang="ko-KR" altLang="en-US" dirty="0"/>
              <a:t>플랫폼</a:t>
            </a:r>
            <a:endParaRPr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5"/>
          </p:nvPr>
        </p:nvSpPr>
        <p:spPr>
          <a:xfrm>
            <a:off x="395288" y="5229225"/>
            <a:ext cx="2735262" cy="5032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/>
              <a:t>2022 .11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6"/>
          </p:nvPr>
        </p:nvSpPr>
        <p:spPr>
          <a:xfrm>
            <a:off x="395288" y="5732463"/>
            <a:ext cx="2736850" cy="288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ko-KR" altLang="en-US" dirty="0"/>
              <a:t>기술연구소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단방향</a:t>
            </a:r>
            <a:r>
              <a:rPr lang="ko-KR" altLang="en-US" dirty="0"/>
              <a:t> 암호화 적용 </a:t>
            </a:r>
            <a:r>
              <a:rPr lang="en-US" altLang="ko-KR" dirty="0"/>
              <a:t>Guide</a:t>
            </a:r>
            <a:endParaRPr lang="ko-KR" altLang="en-US" dirty="0"/>
          </a:p>
        </p:txBody>
      </p:sp>
      <p:sp>
        <p:nvSpPr>
          <p:cNvPr id="11267" name="슬라이드 번호 개체 틀 2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1A6D23-6B0D-4CD9-BEB1-77CECCDED083}" type="slidenum">
              <a:rPr lang="ko-KR" alt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ko-KR" alt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7124700" y="477838"/>
            <a:ext cx="1768475" cy="287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5"/>
          </p:nvPr>
        </p:nvSpPr>
        <p:spPr>
          <a:xfrm>
            <a:off x="395288" y="980728"/>
            <a:ext cx="8353425" cy="5112568"/>
          </a:xfrm>
        </p:spPr>
        <p:txBody>
          <a:bodyPr/>
          <a:lstStyle/>
          <a:p>
            <a:pPr marL="228600" indent="-228600" fontAlgn="auto">
              <a:spcAft>
                <a:spcPts val="0"/>
              </a:spcAft>
              <a:buAutoNum type="arabicParenBoth"/>
              <a:defRPr/>
            </a:pPr>
            <a:r>
              <a:rPr lang="ko-KR" altLang="en-US" sz="1400" dirty="0"/>
              <a:t> 개요</a:t>
            </a:r>
            <a:endParaRPr lang="en-US" altLang="ko-KR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Site</a:t>
            </a:r>
            <a:r>
              <a:rPr lang="ko-KR" altLang="en-US" sz="1200" b="0" dirty="0"/>
              <a:t>의 보안요건 강화</a:t>
            </a:r>
            <a:r>
              <a:rPr lang="en-US" altLang="ko-KR" sz="1200" b="0" dirty="0"/>
              <a:t>, </a:t>
            </a:r>
            <a:r>
              <a:rPr lang="ko-KR" altLang="en-US" sz="1200" b="0" dirty="0"/>
              <a:t> 개인정보의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암호화 요구 증대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ko-KR" altLang="en-US" sz="1200" b="0" dirty="0"/>
              <a:t>    사용자 비밀번호 복호화가 불가능하기 때문에 기존 사용자 비밀번호 암호화</a:t>
            </a:r>
            <a:r>
              <a:rPr lang="en-US" altLang="ko-KR" sz="1200" b="0" dirty="0"/>
              <a:t>  </a:t>
            </a:r>
            <a:r>
              <a:rPr lang="ko-KR" altLang="en-US" sz="1200" b="0" dirty="0"/>
              <a:t>보안 강화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endParaRPr lang="en-US" altLang="ko-KR" sz="120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dirty="0"/>
              <a:t>(2) </a:t>
            </a:r>
            <a:r>
              <a:rPr lang="ko-KR" altLang="en-US" sz="1400" dirty="0"/>
              <a:t>적용 범위</a:t>
            </a:r>
            <a:endParaRPr lang="en-US" altLang="ko-KR" sz="1400" dirty="0"/>
          </a:p>
          <a:p>
            <a:pPr fontAlgn="auto">
              <a:spcAft>
                <a:spcPts val="0"/>
              </a:spcAft>
              <a:defRPr/>
            </a:pPr>
            <a:r>
              <a:rPr lang="ko-KR" altLang="en-US" sz="1200" b="0" dirty="0"/>
              <a:t>    </a:t>
            </a:r>
            <a:r>
              <a:rPr lang="en-US" altLang="ko-KR" sz="1200" b="0" dirty="0"/>
              <a:t>AUD7 </a:t>
            </a:r>
            <a:r>
              <a:rPr lang="ko-KR" altLang="en-US" sz="1200" b="0" dirty="0"/>
              <a:t>플랫폼 기준 암호화 대상 </a:t>
            </a:r>
            <a:r>
              <a:rPr lang="en-US" altLang="ko-KR" sz="1200" b="0" dirty="0"/>
              <a:t>: </a:t>
            </a:r>
            <a:r>
              <a:rPr lang="ko-KR" altLang="en-US" sz="1200" b="0" dirty="0"/>
              <a:t>사용자 비밀번호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ko-KR" altLang="en-US" sz="1200" b="0" dirty="0"/>
              <a:t>    </a:t>
            </a:r>
            <a:r>
              <a:rPr lang="en-US" altLang="ko-KR" sz="1200" b="0" dirty="0"/>
              <a:t>#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지원 암호화 종류 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- </a:t>
            </a:r>
            <a:r>
              <a:rPr lang="en-US" altLang="ko-KR" sz="1200" b="0" dirty="0" err="1"/>
              <a:t>Bcrypt</a:t>
            </a:r>
            <a:r>
              <a:rPr lang="en-US" altLang="ko-KR" sz="1200" b="0" dirty="0"/>
              <a:t> (</a:t>
            </a:r>
            <a:r>
              <a:rPr lang="en-US" altLang="ko-KR" sz="1200" b="0" dirty="0" err="1"/>
              <a:t>matrix.pwdencrypt</a:t>
            </a:r>
            <a:r>
              <a:rPr lang="en-US" altLang="ko-KR" sz="1200" b="0" dirty="0"/>
              <a:t>=“0“) : </a:t>
            </a:r>
            <a:r>
              <a:rPr lang="ko-KR" altLang="en-US" sz="1200" b="0" dirty="0"/>
              <a:t>해시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암호화 방식 중에 가장 강력한 암호화 방식 </a:t>
            </a:r>
            <a:r>
              <a:rPr lang="en-US" altLang="ko-KR" sz="1200" b="0" dirty="0"/>
              <a:t>. Salt </a:t>
            </a:r>
            <a:r>
              <a:rPr lang="ko-KR" altLang="en-US" sz="1200" b="0" dirty="0"/>
              <a:t>적용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- SHA-256 (</a:t>
            </a:r>
            <a:r>
              <a:rPr lang="en-US" altLang="ko-KR" sz="1200" b="0" dirty="0" err="1"/>
              <a:t>matrix.pwdencrypt</a:t>
            </a:r>
            <a:r>
              <a:rPr lang="en-US" altLang="ko-KR" sz="1200" b="0" dirty="0"/>
              <a:t>=“3“</a:t>
            </a:r>
            <a:r>
              <a:rPr lang="en-US" altLang="ko-KR" sz="1200" dirty="0"/>
              <a:t>) : </a:t>
            </a:r>
            <a:r>
              <a:rPr lang="en-US" altLang="ko-KR" sz="1200" b="0" dirty="0"/>
              <a:t>256 </a:t>
            </a:r>
            <a:r>
              <a:rPr lang="ko-KR" altLang="en-US" sz="1200" b="0" dirty="0"/>
              <a:t>비트로 만들어진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암호화 </a:t>
            </a:r>
            <a:r>
              <a:rPr lang="en-US" altLang="ko-KR" sz="1200" b="0" dirty="0"/>
              <a:t>. Salt </a:t>
            </a:r>
            <a:r>
              <a:rPr lang="ko-KR" altLang="en-US" sz="1200" b="0" dirty="0"/>
              <a:t>미 적용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- SHA-512 (</a:t>
            </a:r>
            <a:r>
              <a:rPr lang="en-US" altLang="ko-KR" sz="1200" b="0" dirty="0" err="1"/>
              <a:t>matrix.pwdencrypt</a:t>
            </a:r>
            <a:r>
              <a:rPr lang="en-US" altLang="ko-KR" sz="1200" b="0" dirty="0"/>
              <a:t>="5“) : 512 </a:t>
            </a:r>
            <a:r>
              <a:rPr lang="ko-KR" altLang="en-US" sz="1200" b="0" dirty="0"/>
              <a:t>비트로 만들어진 </a:t>
            </a:r>
            <a:r>
              <a:rPr lang="ko-KR" altLang="en-US" sz="1200" b="0" dirty="0" err="1"/>
              <a:t>단방향</a:t>
            </a:r>
            <a:r>
              <a:rPr lang="ko-KR" altLang="en-US" sz="1200" b="0" dirty="0"/>
              <a:t> 암호화 </a:t>
            </a:r>
            <a:r>
              <a:rPr lang="en-US" altLang="ko-KR" sz="1200" b="0" dirty="0"/>
              <a:t>. Salt </a:t>
            </a:r>
            <a:r>
              <a:rPr lang="ko-KR" altLang="en-US" sz="1200" b="0" dirty="0"/>
              <a:t>미 적용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</a:t>
            </a:r>
            <a:r>
              <a:rPr lang="ko-KR" altLang="en-US" sz="1200" dirty="0"/>
              <a:t>  </a:t>
            </a:r>
            <a:endParaRPr lang="en-US" altLang="ko-KR" sz="120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dirty="0"/>
              <a:t>(3) </a:t>
            </a:r>
            <a:r>
              <a:rPr lang="ko-KR" altLang="en-US" sz="1400" dirty="0"/>
              <a:t>적용 방법</a:t>
            </a:r>
            <a:endParaRPr lang="en-US" altLang="ko-KR" sz="140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3-1.  </a:t>
            </a:r>
            <a:r>
              <a:rPr lang="en-US" altLang="ko-KR" sz="1200" b="0" dirty="0" err="1"/>
              <a:t>matrix.properties</a:t>
            </a:r>
            <a:r>
              <a:rPr lang="en-US" altLang="ko-KR" sz="1200" b="0" dirty="0"/>
              <a:t> </a:t>
            </a:r>
            <a:r>
              <a:rPr lang="ko-KR" altLang="en-US" sz="1200" b="0" dirty="0"/>
              <a:t>파일에 다음 항목 추가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   </a:t>
            </a:r>
            <a:r>
              <a:rPr lang="en-US" altLang="ko-KR" sz="1200" dirty="0" err="1">
                <a:solidFill>
                  <a:srgbClr val="FF0000"/>
                </a:solidFill>
              </a:rPr>
              <a:t>matrix.pwdencrypt</a:t>
            </a:r>
            <a:r>
              <a:rPr lang="en-US" altLang="ko-KR" sz="1200" dirty="0">
                <a:solidFill>
                  <a:srgbClr val="FF0000"/>
                </a:solidFill>
              </a:rPr>
              <a:t>=“</a:t>
            </a:r>
            <a:r>
              <a:rPr lang="ko-KR" altLang="en-US" sz="1200" dirty="0" err="1">
                <a:solidFill>
                  <a:srgbClr val="FF0000"/>
                </a:solidFill>
              </a:rPr>
              <a:t>단방향</a:t>
            </a:r>
            <a:r>
              <a:rPr lang="ko-KR" altLang="en-US" sz="1200" dirty="0">
                <a:solidFill>
                  <a:srgbClr val="FF0000"/>
                </a:solidFill>
              </a:rPr>
              <a:t> 암호화 번호</a:t>
            </a:r>
            <a:r>
              <a:rPr lang="en-US" altLang="ko-KR" sz="1200" dirty="0">
                <a:solidFill>
                  <a:srgbClr val="FF0000"/>
                </a:solidFill>
              </a:rPr>
              <a:t>“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dirty="0">
                <a:solidFill>
                  <a:srgbClr val="FF0000"/>
                </a:solidFill>
              </a:rPr>
              <a:t>         (</a:t>
            </a:r>
            <a:r>
              <a:rPr lang="en-US" altLang="ko-KR" sz="1200" dirty="0" err="1">
                <a:solidFill>
                  <a:srgbClr val="FF0000"/>
                </a:solidFill>
              </a:rPr>
              <a:t>Bcrypt</a:t>
            </a:r>
            <a:r>
              <a:rPr lang="en-US" altLang="ko-KR" sz="1200" dirty="0">
                <a:solidFill>
                  <a:srgbClr val="FF0000"/>
                </a:solidFill>
              </a:rPr>
              <a:t>=0 , SHA-256=3 , SHA-512=5)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3-2. </a:t>
            </a:r>
            <a:r>
              <a:rPr lang="ko-KR" altLang="en-US" sz="1200" b="0" dirty="0"/>
              <a:t>기존</a:t>
            </a:r>
            <a:r>
              <a:rPr lang="en-US" altLang="ko-KR" sz="1200" b="0" dirty="0"/>
              <a:t> </a:t>
            </a:r>
            <a:r>
              <a:rPr lang="ko-KR" altLang="en-US" sz="1200" b="0" dirty="0"/>
              <a:t>비밀번호 변경 방법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     AUD7 </a:t>
            </a:r>
            <a:r>
              <a:rPr lang="ko-KR" altLang="en-US" sz="1200" b="0" dirty="0"/>
              <a:t>플랫폼에서 제공하는 </a:t>
            </a:r>
            <a:r>
              <a:rPr lang="en-US" altLang="ko-KR" sz="1200" b="0" dirty="0"/>
              <a:t>swagger</a:t>
            </a:r>
            <a:r>
              <a:rPr lang="ko-KR" altLang="en-US" sz="1200" b="0" dirty="0"/>
              <a:t>를 통해 변경</a:t>
            </a: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         </a:t>
            </a:r>
            <a:r>
              <a:rPr lang="ko-KR" altLang="en-US" sz="1100" b="0" dirty="0"/>
              <a:t>접속 방법 </a:t>
            </a:r>
            <a:r>
              <a:rPr lang="en-US" altLang="ko-KR" sz="1100" b="0" dirty="0"/>
              <a:t>: protocol://dns_name/swagger-ui.html (ex: </a:t>
            </a:r>
            <a:r>
              <a:rPr lang="en-US" altLang="ko-KR" sz="1100" b="0" dirty="0">
                <a:hlinkClick r:id="rId2"/>
              </a:rPr>
              <a:t>http://rnd.bimatrix.co.kr:8080/aud7/swagger-ui.html</a:t>
            </a:r>
            <a:r>
              <a:rPr lang="en-US" altLang="ko-KR" sz="1100" b="0" dirty="0"/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         </a:t>
            </a:r>
            <a:r>
              <a:rPr lang="en-US" altLang="ko-KR" sz="1100" b="0" dirty="0">
                <a:solidFill>
                  <a:srgbClr val="A91F24"/>
                </a:solidFill>
              </a:rPr>
              <a:t>matrix_service.jar </a:t>
            </a:r>
            <a:r>
              <a:rPr lang="ko-KR" altLang="en-US" sz="1100" b="0" dirty="0">
                <a:solidFill>
                  <a:srgbClr val="A91F24"/>
                </a:solidFill>
              </a:rPr>
              <a:t>라이브러리 버전이 </a:t>
            </a:r>
            <a:r>
              <a:rPr lang="en-US" altLang="ko-KR" sz="1100" b="0" dirty="0">
                <a:solidFill>
                  <a:srgbClr val="A91F24"/>
                </a:solidFill>
              </a:rPr>
              <a:t>7.1.300.20221117 </a:t>
            </a:r>
            <a:r>
              <a:rPr lang="ko-KR" altLang="en-US" sz="1100" b="0" dirty="0">
                <a:solidFill>
                  <a:srgbClr val="A91F24"/>
                </a:solidFill>
              </a:rPr>
              <a:t>이상이여야 합니다</a:t>
            </a:r>
            <a:r>
              <a:rPr lang="en-US" altLang="ko-KR" sz="1100" b="0" dirty="0">
                <a:solidFill>
                  <a:srgbClr val="A91F24"/>
                </a:solidFill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      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SHA512 </a:t>
            </a:r>
            <a:r>
              <a:rPr lang="ko-KR" altLang="en-US" dirty="0" err="1"/>
              <a:t>단방향</a:t>
            </a:r>
            <a:r>
              <a:rPr lang="ko-KR" altLang="en-US" dirty="0"/>
              <a:t> 암호화 적용 </a:t>
            </a:r>
            <a:r>
              <a:rPr lang="en-US" altLang="ko-KR" dirty="0"/>
              <a:t>Guide</a:t>
            </a:r>
            <a:endParaRPr lang="ko-KR" altLang="en-US" dirty="0"/>
          </a:p>
        </p:txBody>
      </p:sp>
      <p:sp>
        <p:nvSpPr>
          <p:cNvPr id="11267" name="슬라이드 번호 개체 틀 2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1A6D23-6B0D-4CD9-BEB1-77CECCDED083}" type="slidenum">
              <a:rPr lang="ko-KR" alt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ko-KR" alt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7124700" y="477838"/>
            <a:ext cx="1768475" cy="287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5"/>
          </p:nvPr>
        </p:nvSpPr>
        <p:spPr>
          <a:xfrm>
            <a:off x="395288" y="980728"/>
            <a:ext cx="8353425" cy="540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1400" dirty="0"/>
              <a:t>  </a:t>
            </a:r>
            <a:r>
              <a:rPr lang="en-US" altLang="ko-KR" sz="1400" b="0" dirty="0"/>
              <a:t>3-3. Rest </a:t>
            </a:r>
            <a:r>
              <a:rPr lang="en-US" altLang="ko-KR" sz="1400" b="0" dirty="0" err="1"/>
              <a:t>api</a:t>
            </a:r>
            <a:r>
              <a:rPr lang="ko-KR" altLang="en-US" sz="1400" b="0" dirty="0" err="1"/>
              <a:t>를</a:t>
            </a:r>
            <a:r>
              <a:rPr lang="en-US" altLang="ko-KR" sz="1400" b="0" dirty="0"/>
              <a:t> </a:t>
            </a:r>
            <a:r>
              <a:rPr lang="ko-KR" altLang="en-US" sz="1400" b="0" dirty="0"/>
              <a:t>통해 기존 </a:t>
            </a:r>
            <a:r>
              <a:rPr lang="en-US" altLang="ko-KR" sz="1400" b="0" dirty="0"/>
              <a:t>Seed </a:t>
            </a:r>
            <a:r>
              <a:rPr lang="ko-KR" altLang="en-US" sz="1400" b="0" dirty="0"/>
              <a:t>암호화 비밀번호를 현재 암호화 방식에 맞춰 변경</a:t>
            </a:r>
            <a:endParaRPr lang="en-US" altLang="ko-KR" sz="14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1. </a:t>
            </a:r>
            <a:r>
              <a:rPr lang="en-US" altLang="ko-KR" sz="1400" b="0" dirty="0" err="1">
                <a:solidFill>
                  <a:schemeClr val="tx1"/>
                </a:solidFill>
              </a:rPr>
              <a:t>auth</a:t>
            </a:r>
            <a:r>
              <a:rPr lang="en-US" altLang="ko-KR" sz="1400" b="0" dirty="0">
                <a:solidFill>
                  <a:schemeClr val="tx1"/>
                </a:solidFill>
              </a:rPr>
              <a:t>-controller </a:t>
            </a:r>
            <a:r>
              <a:rPr lang="ko-KR" altLang="en-US" sz="1400" b="0" dirty="0">
                <a:solidFill>
                  <a:schemeClr val="tx1"/>
                </a:solidFill>
              </a:rPr>
              <a:t>선택 </a:t>
            </a:r>
            <a:r>
              <a:rPr lang="en-US" altLang="ko-KR" sz="1400" b="0" dirty="0">
                <a:solidFill>
                  <a:schemeClr val="tx1"/>
                </a:solidFill>
              </a:rPr>
              <a:t>-&gt; /</a:t>
            </a:r>
            <a:r>
              <a:rPr lang="en-US" altLang="ko-KR" sz="1400" b="0" dirty="0" err="1">
                <a:solidFill>
                  <a:schemeClr val="tx1"/>
                </a:solidFill>
              </a:rPr>
              <a:t>api</a:t>
            </a:r>
            <a:r>
              <a:rPr lang="en-US" altLang="ko-KR" sz="1400" b="0" dirty="0">
                <a:solidFill>
                  <a:schemeClr val="tx1"/>
                </a:solidFill>
              </a:rPr>
              <a:t>/</a:t>
            </a:r>
            <a:r>
              <a:rPr lang="en-US" altLang="ko-KR" sz="1400" b="0" dirty="0" err="1">
                <a:solidFill>
                  <a:schemeClr val="tx1"/>
                </a:solidFill>
              </a:rPr>
              <a:t>auth</a:t>
            </a:r>
            <a:r>
              <a:rPr lang="en-US" altLang="ko-KR" sz="1400" b="0" dirty="0">
                <a:solidFill>
                  <a:schemeClr val="tx1"/>
                </a:solidFill>
              </a:rPr>
              <a:t>/password/encrypt </a:t>
            </a:r>
            <a:r>
              <a:rPr lang="ko-KR" altLang="en-US" sz="1400" b="0" dirty="0">
                <a:solidFill>
                  <a:schemeClr val="tx1"/>
                </a:solidFill>
              </a:rPr>
              <a:t>선택 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 -&gt; </a:t>
            </a:r>
            <a:r>
              <a:rPr lang="en-US" altLang="ko-KR" sz="1400" b="0" dirty="0" err="1">
                <a:solidFill>
                  <a:schemeClr val="tx1"/>
                </a:solidFill>
              </a:rPr>
              <a:t>passwordRequest</a:t>
            </a:r>
            <a:r>
              <a:rPr lang="ko-KR" altLang="en-US" sz="1400" b="0" dirty="0">
                <a:solidFill>
                  <a:schemeClr val="tx1"/>
                </a:solidFill>
              </a:rPr>
              <a:t>에 </a:t>
            </a:r>
            <a:r>
              <a:rPr lang="en-US" altLang="ko-KR" sz="1400" b="0" dirty="0">
                <a:solidFill>
                  <a:schemeClr val="tx1"/>
                </a:solidFill>
              </a:rPr>
              <a:t>‘</a:t>
            </a:r>
            <a:r>
              <a:rPr lang="en-US" altLang="ko-KR" sz="1400" b="0" dirty="0" err="1">
                <a:solidFill>
                  <a:schemeClr val="tx1"/>
                </a:solidFill>
              </a:rPr>
              <a:t>matrixadm</a:t>
            </a:r>
            <a:r>
              <a:rPr lang="en-US" altLang="ko-KR" sz="1400" b="0" dirty="0">
                <a:solidFill>
                  <a:schemeClr val="tx1"/>
                </a:solidFill>
              </a:rPr>
              <a:t>’ </a:t>
            </a:r>
            <a:r>
              <a:rPr lang="ko-KR" altLang="en-US" sz="1400" b="0" dirty="0">
                <a:solidFill>
                  <a:schemeClr val="tx1"/>
                </a:solidFill>
              </a:rPr>
              <a:t>아이디 패스워드 정보 설정 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 -&gt; Try it out! </a:t>
            </a:r>
            <a:r>
              <a:rPr lang="ko-KR" altLang="en-US" sz="1400" b="0" dirty="0">
                <a:solidFill>
                  <a:schemeClr val="tx1"/>
                </a:solidFill>
              </a:rPr>
              <a:t>버튼 클릭 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 -&gt; Response Body</a:t>
            </a:r>
            <a:r>
              <a:rPr lang="ko-KR" altLang="en-US" sz="1400" b="0" dirty="0">
                <a:solidFill>
                  <a:schemeClr val="tx1"/>
                </a:solidFill>
              </a:rPr>
              <a:t>에 </a:t>
            </a:r>
            <a:r>
              <a:rPr lang="en-US" altLang="ko-KR" sz="1400" b="0" dirty="0">
                <a:solidFill>
                  <a:schemeClr val="tx1"/>
                </a:solidFill>
              </a:rPr>
              <a:t>result </a:t>
            </a:r>
            <a:r>
              <a:rPr lang="ko-KR" altLang="en-US" sz="1400" b="0" dirty="0">
                <a:solidFill>
                  <a:schemeClr val="tx1"/>
                </a:solidFill>
              </a:rPr>
              <a:t>값을 확인하여 </a:t>
            </a:r>
            <a:endParaRPr lang="en-US" altLang="ko-KR" sz="1400" b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b="0" dirty="0">
                <a:solidFill>
                  <a:schemeClr val="tx1"/>
                </a:solidFill>
              </a:rPr>
              <a:t>          MTX_USER </a:t>
            </a:r>
            <a:r>
              <a:rPr lang="ko-KR" altLang="en-US" sz="1400" b="0" dirty="0">
                <a:solidFill>
                  <a:schemeClr val="tx1"/>
                </a:solidFill>
              </a:rPr>
              <a:t>테이블에 비밀번호 </a:t>
            </a:r>
            <a:r>
              <a:rPr lang="en-US" altLang="ko-KR" sz="1400" b="0" dirty="0">
                <a:solidFill>
                  <a:schemeClr val="tx1"/>
                </a:solidFill>
              </a:rPr>
              <a:t>update</a:t>
            </a:r>
          </a:p>
          <a:p>
            <a:pPr fontAlgn="auto">
              <a:spcAft>
                <a:spcPts val="0"/>
              </a:spcAft>
              <a:defRPr/>
            </a:pPr>
            <a:endParaRPr lang="en-US" altLang="ko-KR" sz="1200" b="0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ko-KR" sz="12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200" b="0" dirty="0"/>
              <a:t>    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606" y="2060848"/>
            <a:ext cx="4701641" cy="4104456"/>
          </a:xfrm>
          <a:prstGeom prst="rect">
            <a:avLst/>
          </a:prstGeom>
        </p:spPr>
      </p:pic>
      <p:sp>
        <p:nvSpPr>
          <p:cNvPr id="3" name="설명선 2 2"/>
          <p:cNvSpPr/>
          <p:nvPr/>
        </p:nvSpPr>
        <p:spPr>
          <a:xfrm>
            <a:off x="5841735" y="3429000"/>
            <a:ext cx="3086745" cy="576064"/>
          </a:xfrm>
          <a:prstGeom prst="borderCallout2">
            <a:avLst>
              <a:gd name="adj1" fmla="val 64102"/>
              <a:gd name="adj2" fmla="val -716"/>
              <a:gd name="adj3" fmla="val 186553"/>
              <a:gd name="adj4" fmla="val -19206"/>
              <a:gd name="adj5" fmla="val 243517"/>
              <a:gd name="adj6" fmla="val -5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900" dirty="0">
                <a:solidFill>
                  <a:schemeClr val="bg1"/>
                </a:solidFill>
              </a:rPr>
              <a:t> {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900" dirty="0">
                <a:solidFill>
                  <a:schemeClr val="bg1"/>
                </a:solidFill>
              </a:rPr>
              <a:t>     “</a:t>
            </a:r>
            <a:r>
              <a:rPr lang="en-US" altLang="ko-KR" sz="900" dirty="0" err="1">
                <a:solidFill>
                  <a:schemeClr val="bg1"/>
                </a:solidFill>
              </a:rPr>
              <a:t>encryptPwd</a:t>
            </a:r>
            <a:r>
              <a:rPr lang="en-US" altLang="ko-KR" sz="900" dirty="0">
                <a:solidFill>
                  <a:schemeClr val="bg1"/>
                </a:solidFill>
              </a:rPr>
              <a:t>＂: ＂GL1HSWbToL8PtBtVUEhusw==＂,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900" dirty="0">
                <a:solidFill>
                  <a:schemeClr val="bg1"/>
                </a:solidFill>
              </a:rPr>
              <a:t>    ＂</a:t>
            </a:r>
            <a:r>
              <a:rPr lang="en-US" altLang="ko-KR" sz="900" dirty="0" err="1">
                <a:solidFill>
                  <a:schemeClr val="bg1"/>
                </a:solidFill>
              </a:rPr>
              <a:t>userCode</a:t>
            </a:r>
            <a:r>
              <a:rPr lang="en-US" altLang="ko-KR" sz="900" dirty="0">
                <a:solidFill>
                  <a:schemeClr val="bg1"/>
                </a:solidFill>
              </a:rPr>
              <a:t>＂: ＂</a:t>
            </a:r>
            <a:r>
              <a:rPr lang="en-US" altLang="ko-KR" sz="900" dirty="0" err="1">
                <a:solidFill>
                  <a:schemeClr val="bg1"/>
                </a:solidFill>
              </a:rPr>
              <a:t>matrixadm</a:t>
            </a:r>
            <a:r>
              <a:rPr lang="en-US" altLang="ko-KR" sz="900" dirty="0">
                <a:solidFill>
                  <a:schemeClr val="bg1"/>
                </a:solidFill>
              </a:rPr>
              <a:t>＂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900" dirty="0">
                <a:solidFill>
                  <a:schemeClr val="bg1"/>
                </a:solidFill>
              </a:rPr>
              <a:t> }</a:t>
            </a:r>
            <a:endParaRPr lang="ko-KR" altLang="en-US" sz="900" dirty="0">
              <a:solidFill>
                <a:schemeClr val="bg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406606" y="5949280"/>
            <a:ext cx="525434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" r="26073"/>
          <a:stretch/>
        </p:blipFill>
        <p:spPr>
          <a:xfrm>
            <a:off x="211970" y="2941381"/>
            <a:ext cx="4194636" cy="209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5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단방향</a:t>
            </a:r>
            <a:r>
              <a:rPr lang="ko-KR" altLang="en-US" dirty="0"/>
              <a:t> 암호화 적용 </a:t>
            </a:r>
            <a:r>
              <a:rPr lang="en-US" altLang="ko-KR" dirty="0"/>
              <a:t>Guide</a:t>
            </a:r>
            <a:endParaRPr lang="ko-KR" altLang="en-US" dirty="0"/>
          </a:p>
        </p:txBody>
      </p:sp>
      <p:sp>
        <p:nvSpPr>
          <p:cNvPr id="11267" name="슬라이드 번호 개체 틀 2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1A6D23-6B0D-4CD9-BEB1-77CECCDED083}" type="slidenum">
              <a:rPr lang="ko-KR" alt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ko-KR" alt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7124700" y="477838"/>
            <a:ext cx="1768475" cy="287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5"/>
          </p:nvPr>
        </p:nvSpPr>
        <p:spPr>
          <a:xfrm>
            <a:off x="395288" y="980728"/>
            <a:ext cx="8353425" cy="5112568"/>
          </a:xfrm>
        </p:spPr>
        <p:txBody>
          <a:bodyPr/>
          <a:lstStyle/>
          <a:p>
            <a:pPr marL="228600" indent="-228600" fontAlgn="auto">
              <a:spcAft>
                <a:spcPts val="0"/>
              </a:spcAft>
              <a:buAutoNum type="arabicParenBoth"/>
              <a:defRPr/>
            </a:pPr>
            <a:r>
              <a:rPr lang="ko-KR" altLang="en-US" sz="1400" dirty="0"/>
              <a:t> </a:t>
            </a:r>
            <a:r>
              <a:rPr lang="ko-KR" altLang="en-US" sz="1400" dirty="0" err="1"/>
              <a:t>단방향</a:t>
            </a:r>
            <a:r>
              <a:rPr lang="ko-KR" altLang="en-US" sz="1400" dirty="0"/>
              <a:t> 비밀번호로 변경하는 샘플 소스 </a:t>
            </a:r>
            <a:endParaRPr lang="en-US" altLang="ko-KR" sz="1400" dirty="0"/>
          </a:p>
          <a:p>
            <a:pPr fontAlgn="auto">
              <a:spcAft>
                <a:spcPts val="0"/>
              </a:spcAft>
              <a:defRPr/>
            </a:pPr>
            <a:r>
              <a:rPr lang="ko-KR" altLang="en-US" sz="1400" b="0" dirty="0"/>
              <a:t>샘플 소스는 </a:t>
            </a:r>
            <a:r>
              <a:rPr lang="en-US" altLang="ko-KR" sz="1400" b="0" dirty="0"/>
              <a:t>BDN </a:t>
            </a:r>
            <a:r>
              <a:rPr lang="ko-KR" altLang="en-US" sz="1400" b="0" dirty="0"/>
              <a:t>사이트 </a:t>
            </a:r>
            <a:r>
              <a:rPr lang="en-US" altLang="ko-KR" sz="1400" b="0" dirty="0"/>
              <a:t>(</a:t>
            </a:r>
            <a:r>
              <a:rPr lang="en-US" altLang="ko-KR" sz="1400" b="0" dirty="0">
                <a:hlinkClick r:id="rId2"/>
              </a:rPr>
              <a:t>http://bdn.bimatrix.co.kr</a:t>
            </a:r>
            <a:r>
              <a:rPr lang="en-US" altLang="ko-KR" sz="1400" b="0" dirty="0"/>
              <a:t>)</a:t>
            </a:r>
            <a:r>
              <a:rPr lang="ko-KR" altLang="en-US" sz="1400" b="0" dirty="0"/>
              <a:t>에서 확인</a:t>
            </a:r>
            <a:endParaRPr lang="en-US" altLang="ko-KR" sz="1400" b="0" dirty="0"/>
          </a:p>
          <a:p>
            <a:pPr fontAlgn="auto">
              <a:spcAft>
                <a:spcPts val="0"/>
              </a:spcAft>
              <a:defRPr/>
            </a:pPr>
            <a:endParaRPr lang="en-US" altLang="ko-KR" sz="11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1) PasswordEncrypt.java </a:t>
            </a:r>
            <a:r>
              <a:rPr lang="ko-KR" altLang="en-US" sz="1100" b="0" dirty="0"/>
              <a:t>파일을 열어서 </a:t>
            </a:r>
            <a:r>
              <a:rPr lang="en-US" altLang="ko-KR" sz="1100" b="0" dirty="0"/>
              <a:t>String </a:t>
            </a:r>
            <a:r>
              <a:rPr lang="en-US" altLang="ko-KR" sz="1100" b="0" dirty="0" err="1"/>
              <a:t>url</a:t>
            </a:r>
            <a:r>
              <a:rPr lang="ko-KR" altLang="en-US" sz="1100" b="0" dirty="0"/>
              <a:t>로 되어 있는 부분의 주소를 사이트에 맞게 변경한다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2) PasswordEncrypt.java </a:t>
            </a:r>
            <a:r>
              <a:rPr lang="ko-KR" altLang="en-US" sz="1100" b="0" dirty="0"/>
              <a:t>파일을 클래스 파일로 컴파일 한다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--&gt; </a:t>
            </a:r>
            <a:r>
              <a:rPr lang="ko-KR" altLang="en-US" sz="1100" b="0" dirty="0"/>
              <a:t>명령어 </a:t>
            </a:r>
            <a:r>
              <a:rPr lang="en-US" altLang="ko-KR" sz="1100" b="0" dirty="0"/>
              <a:t>: </a:t>
            </a:r>
            <a:r>
              <a:rPr lang="en-US" altLang="ko-KR" sz="1100" b="0" dirty="0" err="1"/>
              <a:t>javac</a:t>
            </a:r>
            <a:r>
              <a:rPr lang="en-US" altLang="ko-KR" sz="1100" b="0" dirty="0"/>
              <a:t> PasswordEncrypt.java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3) </a:t>
            </a:r>
            <a:r>
              <a:rPr lang="ko-KR" altLang="en-US" sz="1100" b="0" dirty="0"/>
              <a:t>만들어진 </a:t>
            </a:r>
            <a:r>
              <a:rPr lang="en-US" altLang="ko-KR" sz="1100" b="0" dirty="0"/>
              <a:t>class </a:t>
            </a:r>
            <a:r>
              <a:rPr lang="ko-KR" altLang="en-US" sz="1100" b="0" dirty="0"/>
              <a:t>파일을 실행한다</a:t>
            </a:r>
            <a:r>
              <a:rPr lang="en-US" altLang="ko-KR" sz="1100" b="0" dirty="0"/>
              <a:t>. </a:t>
            </a:r>
            <a:r>
              <a:rPr lang="ko-KR" altLang="en-US" sz="1100" b="0" dirty="0"/>
              <a:t>인자로 변경할 패스워드를 입력한다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--&gt; java </a:t>
            </a:r>
            <a:r>
              <a:rPr lang="en-US" altLang="ko-KR" sz="1100" b="0" dirty="0" err="1"/>
              <a:t>PasswordEncrypt</a:t>
            </a:r>
            <a:r>
              <a:rPr lang="en-US" altLang="ko-KR" sz="1100" b="0" dirty="0"/>
              <a:t> [</a:t>
            </a:r>
            <a:r>
              <a:rPr lang="ko-KR" altLang="en-US" sz="1100" b="0" dirty="0"/>
              <a:t>변경할 패스워드 </a:t>
            </a:r>
            <a:r>
              <a:rPr lang="ko-KR" altLang="en-US" sz="1100" b="0" dirty="0" err="1"/>
              <a:t>평문</a:t>
            </a:r>
            <a:r>
              <a:rPr lang="en-US" altLang="ko-KR" sz="1100" b="0" dirty="0"/>
              <a:t>]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ex) java </a:t>
            </a:r>
            <a:r>
              <a:rPr lang="en-US" altLang="ko-KR" sz="1100" b="0" dirty="0" err="1"/>
              <a:t>PasswordEncrypt</a:t>
            </a:r>
            <a:r>
              <a:rPr lang="en-US" altLang="ko-KR" sz="1100" b="0" dirty="0"/>
              <a:t> </a:t>
            </a:r>
            <a:r>
              <a:rPr lang="en-US" altLang="ko-KR" sz="1100" b="0" dirty="0" err="1"/>
              <a:t>matrixadm</a:t>
            </a:r>
            <a:endParaRPr lang="en-US" altLang="ko-KR" sz="11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4) </a:t>
            </a:r>
            <a:r>
              <a:rPr lang="ko-KR" altLang="en-US" sz="1100" b="0" dirty="0"/>
              <a:t>실행하면 변경된 암호화 패스워드가 출력된다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endParaRPr lang="en-US" altLang="ko-KR" sz="1100" b="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(</a:t>
            </a:r>
            <a:r>
              <a:rPr lang="ko-KR" altLang="en-US" sz="1100" b="0" dirty="0"/>
              <a:t>참고사항</a:t>
            </a:r>
            <a:r>
              <a:rPr lang="en-US" altLang="ko-KR" sz="1100" b="0" dirty="0"/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1. java</a:t>
            </a:r>
            <a:r>
              <a:rPr lang="ko-KR" altLang="en-US" sz="1100" b="0" dirty="0"/>
              <a:t>가 설치되어 있는 환경에서 실행</a:t>
            </a:r>
          </a:p>
          <a:p>
            <a:pPr fontAlgn="auto">
              <a:spcAft>
                <a:spcPts val="0"/>
              </a:spcAft>
              <a:defRPr/>
            </a:pPr>
            <a:r>
              <a:rPr lang="ko-KR" altLang="en-US" sz="1100" b="0" dirty="0"/>
              <a:t>만약 </a:t>
            </a:r>
            <a:r>
              <a:rPr lang="en-US" altLang="ko-KR" sz="1100" b="0" dirty="0"/>
              <a:t>java -version </a:t>
            </a:r>
            <a:r>
              <a:rPr lang="ko-KR" altLang="en-US" sz="1100" b="0" dirty="0"/>
              <a:t>명령어를 입력하여 실행이 안되면 </a:t>
            </a:r>
            <a:r>
              <a:rPr lang="en-US" altLang="ko-KR" sz="1100" b="0" dirty="0"/>
              <a:t>java </a:t>
            </a:r>
            <a:r>
              <a:rPr lang="ko-KR" altLang="en-US" sz="1100" b="0" dirty="0"/>
              <a:t>환경 변수가 설정이 되지 </a:t>
            </a:r>
            <a:r>
              <a:rPr lang="ko-KR" altLang="en-US" sz="1100" b="0" dirty="0" err="1"/>
              <a:t>않은것으로</a:t>
            </a:r>
            <a:r>
              <a:rPr lang="ko-KR" altLang="en-US" sz="1100" b="0" dirty="0"/>
              <a:t> 그럴 경우에는 환경 변수를</a:t>
            </a:r>
          </a:p>
          <a:p>
            <a:pPr fontAlgn="auto">
              <a:spcAft>
                <a:spcPts val="0"/>
              </a:spcAft>
              <a:defRPr/>
            </a:pPr>
            <a:r>
              <a:rPr lang="ko-KR" altLang="en-US" sz="1100" b="0" dirty="0"/>
              <a:t>설정해서 실행하던지 아니면 실제 자바가 설치된 경로에서 </a:t>
            </a:r>
            <a:r>
              <a:rPr lang="ko-KR" altLang="en-US" sz="1100" b="0" dirty="0" err="1"/>
              <a:t>절대경로로</a:t>
            </a:r>
            <a:r>
              <a:rPr lang="ko-KR" altLang="en-US" sz="1100" b="0" dirty="0"/>
              <a:t> 실행한다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2. </a:t>
            </a:r>
            <a:r>
              <a:rPr lang="ko-KR" altLang="en-US" sz="1100" b="0" dirty="0"/>
              <a:t>해당 샘플 소스를 가지고 사이트에서 </a:t>
            </a:r>
            <a:r>
              <a:rPr lang="ko-KR" altLang="en-US" sz="1100" b="0" dirty="0" err="1"/>
              <a:t>커스텀으로</a:t>
            </a:r>
            <a:r>
              <a:rPr lang="ko-KR" altLang="en-US" sz="1100" b="0" dirty="0"/>
              <a:t> 적용하여 배치 등을 통해서 연동하는 방법을 구현할 수도 있다</a:t>
            </a:r>
            <a:r>
              <a:rPr lang="en-US" altLang="ko-KR" sz="1100" b="0" dirty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3. AUD7 </a:t>
            </a:r>
            <a:r>
              <a:rPr lang="ko-KR" altLang="en-US" sz="1100" b="0" dirty="0"/>
              <a:t>플랫폼에서 제공하는 </a:t>
            </a:r>
            <a:r>
              <a:rPr lang="en-US" altLang="ko-KR" sz="1100" b="0" dirty="0"/>
              <a:t>Rest API</a:t>
            </a:r>
            <a:r>
              <a:rPr lang="ko-KR" altLang="en-US" sz="1100" b="0" dirty="0"/>
              <a:t>를 호출하여 처리하는 구조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ko-KR" sz="1100" b="0" dirty="0"/>
              <a:t>: /</a:t>
            </a:r>
            <a:r>
              <a:rPr lang="en-US" altLang="ko-KR" sz="1100" b="0" dirty="0" err="1"/>
              <a:t>api</a:t>
            </a:r>
            <a:r>
              <a:rPr lang="en-US" altLang="ko-KR" sz="1100" b="0" dirty="0"/>
              <a:t>/</a:t>
            </a:r>
            <a:r>
              <a:rPr lang="en-US" altLang="ko-KR" sz="1100" b="0" dirty="0" err="1"/>
              <a:t>auth</a:t>
            </a:r>
            <a:r>
              <a:rPr lang="en-US" altLang="ko-KR" sz="1100" b="0" dirty="0"/>
              <a:t>/plain/password/encrypt</a:t>
            </a:r>
          </a:p>
        </p:txBody>
      </p:sp>
    </p:spTree>
    <p:extLst>
      <p:ext uri="{BB962C8B-B14F-4D97-AF65-F5344CB8AC3E}">
        <p14:creationId xmlns:p14="http://schemas.microsoft.com/office/powerpoint/2010/main" val="372508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7337</TotalTime>
  <Words>491</Words>
  <Application>Microsoft Office PowerPoint</Application>
  <PresentationFormat>화면 슬라이드 쇼(4:3)</PresentationFormat>
  <Paragraphs>64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HY견고딕</vt:lpstr>
      <vt:lpstr>MyriadBold</vt:lpstr>
      <vt:lpstr>MyriadRegular</vt:lpstr>
      <vt:lpstr>MyriadSemiBold</vt:lpstr>
      <vt:lpstr>맑은 고딕</vt:lpstr>
      <vt:lpstr>Arial</vt:lpstr>
      <vt:lpstr>Office 테마</vt:lpstr>
      <vt:lpstr>단방향 암호화  모듈 적용 가이드</vt:lpstr>
      <vt:lpstr>단방향 암호화 적용 Guide</vt:lpstr>
      <vt:lpstr>SHA512 단방향 암호화 적용 Guide</vt:lpstr>
      <vt:lpstr>단방향 암호화 적용 Guide</vt:lpstr>
    </vt:vector>
  </TitlesOfParts>
  <Company>AhnLab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비아이매트릭스</dc:creator>
  <cp:lastModifiedBy>jkkim</cp:lastModifiedBy>
  <cp:revision>129</cp:revision>
  <dcterms:created xsi:type="dcterms:W3CDTF">2011-01-05T07:30:35Z</dcterms:created>
  <dcterms:modified xsi:type="dcterms:W3CDTF">2024-02-29T04:45:28Z</dcterms:modified>
</cp:coreProperties>
</file>