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66" r:id="rId3"/>
    <p:sldId id="256" r:id="rId4"/>
    <p:sldId id="257" r:id="rId5"/>
    <p:sldId id="262" r:id="rId6"/>
    <p:sldId id="267" r:id="rId7"/>
    <p:sldId id="268" r:id="rId8"/>
    <p:sldId id="269" r:id="rId9"/>
    <p:sldId id="270" r:id="rId10"/>
    <p:sldId id="271" r:id="rId11"/>
    <p:sldId id="272" r:id="rId12"/>
    <p:sldId id="273" r:id="rId13"/>
    <p:sldId id="274" r:id="rId14"/>
    <p:sldId id="275" r:id="rId15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6391" autoAdjust="0"/>
  </p:normalViewPr>
  <p:slideViewPr>
    <p:cSldViewPr snapToGrid="0">
      <p:cViewPr varScale="1">
        <p:scale>
          <a:sx n="110" d="100"/>
          <a:sy n="110" d="100"/>
        </p:scale>
        <p:origin x="57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48757-0AE6-4B5C-8B40-674290E722BF}" type="datetimeFigureOut">
              <a:rPr lang="ko-KR" altLang="en-US" smtClean="0"/>
              <a:t>2024-09-06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B21CD-9F08-42F8-BB20-E9B4AE4DEF5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813457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48757-0AE6-4B5C-8B40-674290E722BF}" type="datetimeFigureOut">
              <a:rPr lang="ko-KR" altLang="en-US" smtClean="0"/>
              <a:t>2024-09-06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B21CD-9F08-42F8-BB20-E9B4AE4DEF5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61799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48757-0AE6-4B5C-8B40-674290E722BF}" type="datetimeFigureOut">
              <a:rPr lang="ko-KR" altLang="en-US" smtClean="0"/>
              <a:t>2024-09-06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B21CD-9F08-42F8-BB20-E9B4AE4DEF5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947413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제목 슬라이드-2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59494826-C32B-4FB4-A3BD-3A5E2328850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838201" y="3222265"/>
            <a:ext cx="10515600" cy="746890"/>
          </a:xfrm>
        </p:spPr>
        <p:txBody>
          <a:bodyPr/>
          <a:lstStyle>
            <a:lvl1pPr>
              <a:lnSpc>
                <a:spcPct val="100000"/>
              </a:lnSpc>
              <a:defRPr b="1" spc="-150">
                <a:solidFill>
                  <a:srgbClr val="000000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defRPr>
            </a:lvl1pPr>
          </a:lstStyle>
          <a:p>
            <a:r>
              <a:rPr lang="ko-KR" altLang="en-US" dirty="0"/>
              <a:t>제목을 입력하세요</a:t>
            </a:r>
            <a:endParaRPr lang="en-US" dirty="0"/>
          </a:p>
        </p:txBody>
      </p:sp>
      <p:sp>
        <p:nvSpPr>
          <p:cNvPr id="13" name="텍스트 개체 틀 12"/>
          <p:cNvSpPr>
            <a:spLocks noGrp="1"/>
          </p:cNvSpPr>
          <p:nvPr>
            <p:ph type="body" sz="quarter" idx="10" hasCustomPrompt="1"/>
          </p:nvPr>
        </p:nvSpPr>
        <p:spPr>
          <a:xfrm>
            <a:off x="838201" y="4771296"/>
            <a:ext cx="10515600" cy="348659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801">
                <a:solidFill>
                  <a:schemeClr val="bg1">
                    <a:lumMod val="50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defRPr>
            </a:lvl1pPr>
          </a:lstStyle>
          <a:p>
            <a:pPr lvl="0"/>
            <a:r>
              <a:rPr lang="en-US" altLang="ko-KR" dirty="0"/>
              <a:t>| </a:t>
            </a:r>
            <a:r>
              <a:rPr lang="ko-KR" altLang="en-US" dirty="0"/>
              <a:t>부제  </a:t>
            </a:r>
            <a:r>
              <a:rPr lang="en-US" altLang="ko-KR" dirty="0"/>
              <a:t>|</a:t>
            </a:r>
            <a:endParaRPr lang="ko-KR" altLang="en-US" dirty="0"/>
          </a:p>
        </p:txBody>
      </p:sp>
      <p:sp>
        <p:nvSpPr>
          <p:cNvPr id="15" name="텍스트 개체 틀 17">
            <a:extLst>
              <a:ext uri="{FF2B5EF4-FFF2-40B4-BE49-F238E27FC236}">
                <a16:creationId xmlns:a16="http://schemas.microsoft.com/office/drawing/2014/main" id="{D7B01244-2625-49A7-8295-0D19460F824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38201" y="5700946"/>
            <a:ext cx="3786753" cy="370513"/>
          </a:xfrm>
        </p:spPr>
        <p:txBody>
          <a:bodyPr>
            <a:noAutofit/>
          </a:bodyPr>
          <a:lstStyle>
            <a:lvl1pPr marL="0" indent="0" algn="l">
              <a:lnSpc>
                <a:spcPct val="110000"/>
              </a:lnSpc>
              <a:spcBef>
                <a:spcPts val="0"/>
              </a:spcBef>
              <a:buFontTx/>
              <a:buNone/>
              <a:defRPr sz="1200" spc="0">
                <a:solidFill>
                  <a:schemeClr val="tx1">
                    <a:lumMod val="50000"/>
                    <a:lumOff val="50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defRPr>
            </a:lvl1pPr>
          </a:lstStyle>
          <a:p>
            <a:pPr lvl="0"/>
            <a:r>
              <a:rPr lang="ko-KR" altLang="en-US" dirty="0"/>
              <a:t>텍스트를 입력하세요</a:t>
            </a:r>
            <a:r>
              <a:rPr lang="en-US" altLang="ko-KR" dirty="0"/>
              <a:t>.</a:t>
            </a:r>
          </a:p>
          <a:p>
            <a:pPr lvl="0"/>
            <a:r>
              <a:rPr lang="ko-KR" altLang="en-US" dirty="0"/>
              <a:t>텍스트를 입력하세요</a:t>
            </a:r>
            <a:r>
              <a:rPr lang="en-US" altLang="ko-KR" dirty="0"/>
              <a:t>.</a:t>
            </a:r>
            <a:endParaRPr lang="ko-KR" altLang="en-US" dirty="0"/>
          </a:p>
        </p:txBody>
      </p:sp>
      <p:sp>
        <p:nvSpPr>
          <p:cNvPr id="18" name="텍스트 개체 틀 12">
            <a:extLst>
              <a:ext uri="{FF2B5EF4-FFF2-40B4-BE49-F238E27FC236}">
                <a16:creationId xmlns:a16="http://schemas.microsoft.com/office/drawing/2014/main" id="{FA61EBB6-13F3-45AD-8211-57538E66E466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34963" y="3945482"/>
            <a:ext cx="10515600" cy="632641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4308">
                <a:solidFill>
                  <a:srgbClr val="000000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defRPr>
            </a:lvl1pPr>
          </a:lstStyle>
          <a:p>
            <a:pPr lvl="0"/>
            <a:r>
              <a:rPr lang="en-US" altLang="ko-KR" b="0" dirty="0"/>
              <a:t>2</a:t>
            </a:r>
            <a:r>
              <a:rPr lang="ko-KR" altLang="en-US" b="0" dirty="0"/>
              <a:t>줄 제목 양식</a:t>
            </a:r>
            <a:endParaRPr lang="ko-KR" altLang="en-US" dirty="0"/>
          </a:p>
        </p:txBody>
      </p:sp>
      <p:pic>
        <p:nvPicPr>
          <p:cNvPr id="14" name="그림 13">
            <a:extLst>
              <a:ext uri="{FF2B5EF4-FFF2-40B4-BE49-F238E27FC236}">
                <a16:creationId xmlns:a16="http://schemas.microsoft.com/office/drawing/2014/main" id="{6F8F95FA-1FA3-4C74-8851-898A4D1DF3A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95973" y="491706"/>
            <a:ext cx="985751" cy="299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28786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목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>
            <a:extLst>
              <a:ext uri="{FF2B5EF4-FFF2-40B4-BE49-F238E27FC236}">
                <a16:creationId xmlns:a16="http://schemas.microsoft.com/office/drawing/2014/main" id="{B18A6844-DD3B-4580-8ADC-34AE9041636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그림 4">
            <a:extLst>
              <a:ext uri="{FF2B5EF4-FFF2-40B4-BE49-F238E27FC236}">
                <a16:creationId xmlns:a16="http://schemas.microsoft.com/office/drawing/2014/main" id="{DF1B318A-405D-4794-B251-AF39316A4C0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95973" y="491706"/>
            <a:ext cx="985751" cy="299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78817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id="{2EB38238-A67E-4C7A-AE90-3768F3CCCE3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6732" y="-5236"/>
            <a:ext cx="6201249" cy="2274297"/>
          </a:xfrm>
          <a:prstGeom prst="rect">
            <a:avLst/>
          </a:prstGeom>
        </p:spPr>
      </p:pic>
      <p:sp>
        <p:nvSpPr>
          <p:cNvPr id="3" name="텍스트 개체 틀 2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2" y="351445"/>
            <a:ext cx="11166962" cy="489926"/>
          </a:xfrm>
        </p:spPr>
        <p:txBody>
          <a:bodyPr lIns="0">
            <a:noAutofit/>
          </a:bodyPr>
          <a:lstStyle>
            <a:lvl1pPr marL="0" indent="0">
              <a:buFontTx/>
              <a:buNone/>
              <a:defRPr sz="3600" b="1">
                <a:solidFill>
                  <a:schemeClr val="tx1">
                    <a:lumMod val="75000"/>
                    <a:lumOff val="25000"/>
                  </a:schemeClr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defRPr>
            </a:lvl1pPr>
          </a:lstStyle>
          <a:p>
            <a:pPr lvl="0"/>
            <a:r>
              <a:rPr lang="ko-KR" altLang="en-US" dirty="0"/>
              <a:t>제목</a:t>
            </a:r>
          </a:p>
        </p:txBody>
      </p:sp>
      <p:sp>
        <p:nvSpPr>
          <p:cNvPr id="20" name="텍스트 개체 틀 19"/>
          <p:cNvSpPr>
            <a:spLocks noGrp="1"/>
          </p:cNvSpPr>
          <p:nvPr>
            <p:ph type="body" sz="quarter" idx="12"/>
          </p:nvPr>
        </p:nvSpPr>
        <p:spPr>
          <a:xfrm>
            <a:off x="9773264" y="450537"/>
            <a:ext cx="1949687" cy="252413"/>
          </a:xfrm>
          <a:solidFill>
            <a:srgbClr val="000000"/>
          </a:solidFill>
        </p:spPr>
        <p:txBody>
          <a:bodyPr bIns="36000">
            <a:noAutofit/>
          </a:bodyPr>
          <a:lstStyle>
            <a:lvl1pPr marL="0" indent="0" algn="ctr">
              <a:buFontTx/>
              <a:buNone/>
              <a:defRPr sz="1300" b="1"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defRPr>
            </a:lvl1pPr>
            <a:lvl2pPr marL="457211" indent="0">
              <a:buFontTx/>
              <a:buNone/>
              <a:defRPr sz="1001">
                <a:solidFill>
                  <a:schemeClr val="bg1">
                    <a:lumMod val="85000"/>
                  </a:schemeClr>
                </a:solidFill>
              </a:defRPr>
            </a:lvl2pPr>
            <a:lvl3pPr marL="914423" indent="0">
              <a:buFontTx/>
              <a:buNone/>
              <a:defRPr sz="1001">
                <a:solidFill>
                  <a:schemeClr val="bg1">
                    <a:lumMod val="85000"/>
                  </a:schemeClr>
                </a:solidFill>
              </a:defRPr>
            </a:lvl3pPr>
            <a:lvl4pPr marL="1371634" indent="0">
              <a:buFontTx/>
              <a:buNone/>
              <a:defRPr sz="1001">
                <a:solidFill>
                  <a:schemeClr val="bg1">
                    <a:lumMod val="85000"/>
                  </a:schemeClr>
                </a:solidFill>
              </a:defRPr>
            </a:lvl4pPr>
            <a:lvl5pPr marL="1828846" indent="0">
              <a:buFontTx/>
              <a:buNone/>
              <a:defRPr sz="1001">
                <a:solidFill>
                  <a:schemeClr val="bg1">
                    <a:lumMod val="85000"/>
                  </a:schemeClr>
                </a:solidFill>
              </a:defRPr>
            </a:lvl5pPr>
          </a:lstStyle>
          <a:p>
            <a:pPr lvl="0"/>
            <a:endParaRPr lang="ko-KR" altLang="en-US" dirty="0"/>
          </a:p>
        </p:txBody>
      </p:sp>
      <p:sp>
        <p:nvSpPr>
          <p:cNvPr id="26" name="슬라이드 번호 개체 틀 25"/>
          <p:cNvSpPr>
            <a:spLocks noGrp="1"/>
          </p:cNvSpPr>
          <p:nvPr>
            <p:ph type="sldNum" sz="quarter" idx="15"/>
          </p:nvPr>
        </p:nvSpPr>
        <p:spPr>
          <a:xfrm>
            <a:off x="5729119" y="6546198"/>
            <a:ext cx="496126" cy="249385"/>
          </a:xfrm>
        </p:spPr>
        <p:txBody>
          <a:bodyPr/>
          <a:lstStyle>
            <a:lvl1pPr>
              <a:defRPr sz="1000">
                <a:latin typeface="나눔스퀘어" panose="020B0600000101010101" pitchFamily="50" charset="-127"/>
                <a:ea typeface="나눔스퀘어" panose="020B0600000101010101" pitchFamily="50" charset="-127"/>
              </a:defRPr>
            </a:lvl1pPr>
          </a:lstStyle>
          <a:p>
            <a:fld id="{55F05BFD-482D-4186-AC45-9D7E967E7BF5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pic>
        <p:nvPicPr>
          <p:cNvPr id="12" name="그림 11">
            <a:extLst>
              <a:ext uri="{FF2B5EF4-FFF2-40B4-BE49-F238E27FC236}">
                <a16:creationId xmlns:a16="http://schemas.microsoft.com/office/drawing/2014/main" id="{CB51DFE6-7CCD-4651-902A-C37D2D22D10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23075" y="6520144"/>
            <a:ext cx="784730" cy="238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17321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48757-0AE6-4B5C-8B40-674290E722BF}" type="datetimeFigureOut">
              <a:rPr lang="ko-KR" altLang="en-US" smtClean="0"/>
              <a:t>2024-09-06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B21CD-9F08-42F8-BB20-E9B4AE4DEF5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725273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48757-0AE6-4B5C-8B40-674290E722BF}" type="datetimeFigureOut">
              <a:rPr lang="ko-KR" altLang="en-US" smtClean="0"/>
              <a:t>2024-09-06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B21CD-9F08-42F8-BB20-E9B4AE4DEF5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410427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48757-0AE6-4B5C-8B40-674290E722BF}" type="datetimeFigureOut">
              <a:rPr lang="ko-KR" altLang="en-US" smtClean="0"/>
              <a:t>2024-09-06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B21CD-9F08-42F8-BB20-E9B4AE4DEF5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533293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48757-0AE6-4B5C-8B40-674290E722BF}" type="datetimeFigureOut">
              <a:rPr lang="ko-KR" altLang="en-US" smtClean="0"/>
              <a:t>2024-09-06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B21CD-9F08-42F8-BB20-E9B4AE4DEF5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325382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48757-0AE6-4B5C-8B40-674290E722BF}" type="datetimeFigureOut">
              <a:rPr lang="ko-KR" altLang="en-US" smtClean="0"/>
              <a:t>2024-09-06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B21CD-9F08-42F8-BB20-E9B4AE4DEF5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045412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48757-0AE6-4B5C-8B40-674290E722BF}" type="datetimeFigureOut">
              <a:rPr lang="ko-KR" altLang="en-US" smtClean="0"/>
              <a:t>2024-09-06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B21CD-9F08-42F8-BB20-E9B4AE4DEF5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253200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48757-0AE6-4B5C-8B40-674290E722BF}" type="datetimeFigureOut">
              <a:rPr lang="ko-KR" altLang="en-US" smtClean="0"/>
              <a:t>2024-09-06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B21CD-9F08-42F8-BB20-E9B4AE4DEF5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393438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48757-0AE6-4B5C-8B40-674290E722BF}" type="datetimeFigureOut">
              <a:rPr lang="ko-KR" altLang="en-US" smtClean="0"/>
              <a:t>2024-09-06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7B21CD-9F08-42F8-BB20-E9B4AE4DEF5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326423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448757-0AE6-4B5C-8B40-674290E722BF}" type="datetimeFigureOut">
              <a:rPr lang="ko-KR" altLang="en-US" smtClean="0"/>
              <a:t>2024-09-06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7B21CD-9F08-42F8-BB20-E9B4AE4DEF5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269211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제목 9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b="0" dirty="0"/>
              <a:t>AUD </a:t>
            </a:r>
            <a:r>
              <a:rPr lang="ko-KR" altLang="en-US" b="0" dirty="0"/>
              <a:t>그리드 유효성 검사 기능</a:t>
            </a:r>
          </a:p>
        </p:txBody>
      </p:sp>
      <p:sp>
        <p:nvSpPr>
          <p:cNvPr id="11" name="텍스트 개체 틀 10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 </a:t>
            </a:r>
            <a:endParaRPr lang="ko-KR" altLang="en-US" dirty="0"/>
          </a:p>
        </p:txBody>
      </p:sp>
      <p:sp>
        <p:nvSpPr>
          <p:cNvPr id="3" name="텍스트 개체 틀 2"/>
          <p:cNvSpPr>
            <a:spLocks noGrp="1"/>
          </p:cNvSpPr>
          <p:nvPr>
            <p:ph type="body" sz="quarter" idx="11"/>
          </p:nvPr>
        </p:nvSpPr>
        <p:spPr/>
        <p:txBody>
          <a:bodyPr>
            <a:noAutofit/>
          </a:bodyPr>
          <a:lstStyle/>
          <a:p>
            <a:r>
              <a:rPr lang="ko-KR" altLang="en-US" sz="1206" dirty="0"/>
              <a:t>비아이매트릭스 기술연구소</a:t>
            </a:r>
            <a:endParaRPr lang="en-US" altLang="ko-KR" sz="1206" dirty="0"/>
          </a:p>
          <a:p>
            <a:r>
              <a:rPr lang="en-US" altLang="ko-KR" sz="1206" dirty="0"/>
              <a:t>2022. 12. 14</a:t>
            </a:r>
            <a:endParaRPr lang="ko-KR" altLang="en-US" sz="1206" dirty="0"/>
          </a:p>
        </p:txBody>
      </p:sp>
      <p:sp>
        <p:nvSpPr>
          <p:cNvPr id="2" name="텍스트 개체 틀 1">
            <a:extLst>
              <a:ext uri="{FF2B5EF4-FFF2-40B4-BE49-F238E27FC236}">
                <a16:creationId xmlns:a16="http://schemas.microsoft.com/office/drawing/2014/main" id="{B2030AAC-8726-4394-BE55-87FAAF53ED8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>
            <a:normAutofit/>
          </a:bodyPr>
          <a:lstStyle/>
          <a:p>
            <a:r>
              <a:rPr lang="en-US" altLang="ko-KR" sz="3600" dirty="0"/>
              <a:t> </a:t>
            </a:r>
            <a:endParaRPr lang="ko-KR" altLang="en-US" sz="3600" dirty="0"/>
          </a:p>
        </p:txBody>
      </p:sp>
    </p:spTree>
    <p:extLst>
      <p:ext uri="{BB962C8B-B14F-4D97-AF65-F5344CB8AC3E}">
        <p14:creationId xmlns:p14="http://schemas.microsoft.com/office/powerpoint/2010/main" val="325810252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1">
            <a:extLst>
              <a:ext uri="{FF2B5EF4-FFF2-40B4-BE49-F238E27FC236}">
                <a16:creationId xmlns:a16="http://schemas.microsoft.com/office/drawing/2014/main" id="{8DE334F9-1C4F-88F0-126A-BB9500F546C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2. </a:t>
            </a:r>
            <a:r>
              <a:rPr lang="ko-KR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기능 추가에 따른 </a:t>
            </a:r>
            <a:r>
              <a:rPr lang="en-US" altLang="ko-KR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Grid </a:t>
            </a:r>
            <a:r>
              <a:rPr lang="ko-KR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디자인 </a:t>
            </a:r>
            <a:r>
              <a:rPr lang="en-US" altLang="ko-KR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UI </a:t>
            </a:r>
            <a:r>
              <a:rPr lang="ko-KR" altLang="en-US" sz="36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변경점</a:t>
            </a:r>
            <a:endParaRPr lang="ko-KR" altLang="en-US" sz="3600" b="1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79E630E-EECA-8BA3-3E75-FD032E713ECD}"/>
              </a:ext>
            </a:extLst>
          </p:cNvPr>
          <p:cNvSpPr txBox="1"/>
          <p:nvPr/>
        </p:nvSpPr>
        <p:spPr>
          <a:xfrm>
            <a:off x="733003" y="1060673"/>
            <a:ext cx="106153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b="1" dirty="0">
                <a:sym typeface="Wingdings" panose="05000000000000000000" pitchFamily="2" charset="2"/>
              </a:rPr>
              <a:t>입력 설정 팝업	</a:t>
            </a:r>
          </a:p>
          <a:p>
            <a:r>
              <a:rPr lang="en-US" altLang="ko-KR" sz="1400" dirty="0">
                <a:sym typeface="Wingdings" panose="05000000000000000000" pitchFamily="2" charset="2"/>
              </a:rPr>
              <a:t>(3) </a:t>
            </a:r>
            <a:r>
              <a:rPr lang="ko-KR" altLang="en-US" sz="1400" dirty="0">
                <a:sym typeface="Wingdings" panose="05000000000000000000" pitchFamily="2" charset="2"/>
              </a:rPr>
              <a:t>오류 메시지</a:t>
            </a:r>
            <a:r>
              <a:rPr lang="en-US" altLang="ko-KR" sz="1400" dirty="0">
                <a:sym typeface="Wingdings" panose="05000000000000000000" pitchFamily="2" charset="2"/>
              </a:rPr>
              <a:t>	</a:t>
            </a:r>
          </a:p>
        </p:txBody>
      </p:sp>
      <p:pic>
        <p:nvPicPr>
          <p:cNvPr id="5" name="그림 4">
            <a:extLst>
              <a:ext uri="{FF2B5EF4-FFF2-40B4-BE49-F238E27FC236}">
                <a16:creationId xmlns:a16="http://schemas.microsoft.com/office/drawing/2014/main" id="{B057D098-4E01-6CB2-6563-28DF0B431E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42356" y="1218948"/>
            <a:ext cx="5714286" cy="5028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968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1">
            <a:extLst>
              <a:ext uri="{FF2B5EF4-FFF2-40B4-BE49-F238E27FC236}">
                <a16:creationId xmlns:a16="http://schemas.microsoft.com/office/drawing/2014/main" id="{8DE334F9-1C4F-88F0-126A-BB9500F546C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3. </a:t>
            </a:r>
            <a:r>
              <a:rPr lang="ko-KR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작동 방식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79E630E-EECA-8BA3-3E75-FD032E713ECD}"/>
              </a:ext>
            </a:extLst>
          </p:cNvPr>
          <p:cNvSpPr txBox="1"/>
          <p:nvPr/>
        </p:nvSpPr>
        <p:spPr>
          <a:xfrm>
            <a:off x="733003" y="1060673"/>
            <a:ext cx="106153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dirty="0">
                <a:sym typeface="Wingdings" panose="05000000000000000000" pitchFamily="2" charset="2"/>
              </a:rPr>
              <a:t>(1) </a:t>
            </a:r>
            <a:r>
              <a:rPr lang="ko-KR" altLang="en-US" sz="1400" dirty="0">
                <a:sym typeface="Wingdings" panose="05000000000000000000" pitchFamily="2" charset="2"/>
              </a:rPr>
              <a:t>컬럼에 키 유형 및 방식을 정하고</a:t>
            </a:r>
            <a:r>
              <a:rPr lang="en-US" altLang="ko-KR" sz="1400" dirty="0">
                <a:sym typeface="Wingdings" panose="05000000000000000000" pitchFamily="2" charset="2"/>
              </a:rPr>
              <a:t>, </a:t>
            </a:r>
            <a:r>
              <a:rPr lang="ko-KR" altLang="en-US" sz="1400" dirty="0">
                <a:sym typeface="Wingdings" panose="05000000000000000000" pitchFamily="2" charset="2"/>
              </a:rPr>
              <a:t>메시지를 기입한다</a:t>
            </a:r>
            <a:r>
              <a:rPr lang="en-US" altLang="ko-KR" sz="1400" dirty="0">
                <a:sym typeface="Wingdings" panose="05000000000000000000" pitchFamily="2" charset="2"/>
              </a:rPr>
              <a:t>.</a:t>
            </a:r>
            <a:endParaRPr lang="ko-KR" altLang="en-US" sz="1400" dirty="0">
              <a:sym typeface="Wingdings" panose="05000000000000000000" pitchFamily="2" charset="2"/>
            </a:endParaRPr>
          </a:p>
        </p:txBody>
      </p:sp>
      <p:grpSp>
        <p:nvGrpSpPr>
          <p:cNvPr id="8" name="그룹 7">
            <a:extLst>
              <a:ext uri="{FF2B5EF4-FFF2-40B4-BE49-F238E27FC236}">
                <a16:creationId xmlns:a16="http://schemas.microsoft.com/office/drawing/2014/main" id="{5B7736BC-529A-29C4-CBE4-2FC21F2F8BC9}"/>
              </a:ext>
            </a:extLst>
          </p:cNvPr>
          <p:cNvGrpSpPr/>
          <p:nvPr/>
        </p:nvGrpSpPr>
        <p:grpSpPr>
          <a:xfrm>
            <a:off x="266911" y="2343150"/>
            <a:ext cx="11658178" cy="3366403"/>
            <a:chOff x="920046" y="2982501"/>
            <a:chExt cx="10235708" cy="2955652"/>
          </a:xfrm>
        </p:grpSpPr>
        <p:pic>
          <p:nvPicPr>
            <p:cNvPr id="4" name="그림 3">
              <a:extLst>
                <a:ext uri="{FF2B5EF4-FFF2-40B4-BE49-F238E27FC236}">
                  <a16:creationId xmlns:a16="http://schemas.microsoft.com/office/drawing/2014/main" id="{00000000-0008-0000-0000-00001900000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20046" y="2982501"/>
              <a:ext cx="3345286" cy="2950086"/>
            </a:xfrm>
            <a:prstGeom prst="rect">
              <a:avLst/>
            </a:prstGeom>
          </p:spPr>
        </p:pic>
        <p:pic>
          <p:nvPicPr>
            <p:cNvPr id="6" name="그림 5">
              <a:extLst>
                <a:ext uri="{FF2B5EF4-FFF2-40B4-BE49-F238E27FC236}">
                  <a16:creationId xmlns:a16="http://schemas.microsoft.com/office/drawing/2014/main" id="{00000000-0008-0000-0000-00001A00000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362473" y="3004765"/>
              <a:ext cx="3356419" cy="2927822"/>
            </a:xfrm>
            <a:prstGeom prst="rect">
              <a:avLst/>
            </a:prstGeom>
          </p:spPr>
        </p:pic>
        <p:pic>
          <p:nvPicPr>
            <p:cNvPr id="7" name="그림 6">
              <a:extLst>
                <a:ext uri="{FF2B5EF4-FFF2-40B4-BE49-F238E27FC236}">
                  <a16:creationId xmlns:a16="http://schemas.microsoft.com/office/drawing/2014/main" id="{00000000-0008-0000-0000-00001B00000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816033" y="3004765"/>
              <a:ext cx="3339721" cy="293338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21454135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1">
            <a:extLst>
              <a:ext uri="{FF2B5EF4-FFF2-40B4-BE49-F238E27FC236}">
                <a16:creationId xmlns:a16="http://schemas.microsoft.com/office/drawing/2014/main" id="{8DE334F9-1C4F-88F0-126A-BB9500F546C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3. </a:t>
            </a:r>
            <a:r>
              <a:rPr lang="ko-KR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작동 방식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79E630E-EECA-8BA3-3E75-FD032E713ECD}"/>
              </a:ext>
            </a:extLst>
          </p:cNvPr>
          <p:cNvSpPr txBox="1"/>
          <p:nvPr/>
        </p:nvSpPr>
        <p:spPr>
          <a:xfrm>
            <a:off x="733003" y="1060673"/>
            <a:ext cx="106153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dirty="0">
                <a:sym typeface="Wingdings" panose="05000000000000000000" pitchFamily="2" charset="2"/>
              </a:rPr>
              <a:t>(2) </a:t>
            </a:r>
            <a:r>
              <a:rPr lang="ko-KR" altLang="en-US" sz="1400" dirty="0">
                <a:sym typeface="Wingdings" panose="05000000000000000000" pitchFamily="2" charset="2"/>
              </a:rPr>
              <a:t>수정 모드일 때 설명 메시지가 표시된다</a:t>
            </a:r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00000000-0008-0000-0000-00001C0000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3606" y="2552856"/>
            <a:ext cx="8544788" cy="3085943"/>
          </a:xfrm>
          <a:prstGeom prst="rect">
            <a:avLst/>
          </a:prstGeom>
        </p:spPr>
      </p:pic>
      <p:sp>
        <p:nvSpPr>
          <p:cNvPr id="5" name="직사각형 4">
            <a:extLst>
              <a:ext uri="{FF2B5EF4-FFF2-40B4-BE49-F238E27FC236}">
                <a16:creationId xmlns:a16="http://schemas.microsoft.com/office/drawing/2014/main" id="{1BB2A0F5-839F-3BAD-2CBF-80381E6944E4}"/>
              </a:ext>
            </a:extLst>
          </p:cNvPr>
          <p:cNvSpPr/>
          <p:nvPr/>
        </p:nvSpPr>
        <p:spPr>
          <a:xfrm>
            <a:off x="3762375" y="2809875"/>
            <a:ext cx="3867150" cy="42862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018965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>
            <a:extLst>
              <a:ext uri="{FF2B5EF4-FFF2-40B4-BE49-F238E27FC236}">
                <a16:creationId xmlns:a16="http://schemas.microsoft.com/office/drawing/2014/main" id="{00000000-0008-0000-0000-00001D0000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4262" y="2552855"/>
            <a:ext cx="9683475" cy="3085943"/>
          </a:xfrm>
          <a:prstGeom prst="rect">
            <a:avLst/>
          </a:prstGeom>
        </p:spPr>
      </p:pic>
      <p:sp>
        <p:nvSpPr>
          <p:cNvPr id="2" name="텍스트 개체 틀 1">
            <a:extLst>
              <a:ext uri="{FF2B5EF4-FFF2-40B4-BE49-F238E27FC236}">
                <a16:creationId xmlns:a16="http://schemas.microsoft.com/office/drawing/2014/main" id="{8DE334F9-1C4F-88F0-126A-BB9500F546C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3. </a:t>
            </a:r>
            <a:r>
              <a:rPr lang="ko-KR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작동 방식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79E630E-EECA-8BA3-3E75-FD032E713ECD}"/>
              </a:ext>
            </a:extLst>
          </p:cNvPr>
          <p:cNvSpPr txBox="1"/>
          <p:nvPr/>
        </p:nvSpPr>
        <p:spPr>
          <a:xfrm>
            <a:off x="733003" y="1060673"/>
            <a:ext cx="106153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dirty="0">
                <a:sym typeface="Wingdings" panose="05000000000000000000" pitchFamily="2" charset="2"/>
              </a:rPr>
              <a:t>(3) </a:t>
            </a:r>
            <a:r>
              <a:rPr lang="ko-KR" altLang="en-US" sz="1400" dirty="0">
                <a:sym typeface="Wingdings" panose="05000000000000000000" pitchFamily="2" charset="2"/>
              </a:rPr>
              <a:t>값이 유효하지 않을 경우 경고 메시지가 노출된다</a:t>
            </a:r>
            <a:endParaRPr lang="en-US" altLang="ko-KR" sz="1400" dirty="0">
              <a:sym typeface="Wingdings" panose="05000000000000000000" pitchFamily="2" charset="2"/>
            </a:endParaRPr>
          </a:p>
          <a:p>
            <a:r>
              <a:rPr lang="en-US" altLang="ko-KR" sz="1400" dirty="0">
                <a:sym typeface="Wingdings" panose="05000000000000000000" pitchFamily="2" charset="2"/>
              </a:rPr>
              <a:t>: </a:t>
            </a:r>
            <a:r>
              <a:rPr lang="ko-KR" altLang="en-US" sz="1400" dirty="0">
                <a:sym typeface="Wingdings" panose="05000000000000000000" pitchFamily="2" charset="2"/>
              </a:rPr>
              <a:t>유효하지 않은 값을 넣을 경우 값이 </a:t>
            </a:r>
            <a:r>
              <a:rPr lang="en-US" altLang="ko-KR" sz="1400" dirty="0">
                <a:sym typeface="Wingdings" panose="05000000000000000000" pitchFamily="2" charset="2"/>
              </a:rPr>
              <a:t>null</a:t>
            </a:r>
            <a:r>
              <a:rPr lang="ko-KR" altLang="en-US" sz="1400" dirty="0">
                <a:sym typeface="Wingdings" panose="05000000000000000000" pitchFamily="2" charset="2"/>
              </a:rPr>
              <a:t>이 되고</a:t>
            </a:r>
            <a:r>
              <a:rPr lang="en-US" altLang="ko-KR" sz="1400" dirty="0">
                <a:sym typeface="Wingdings" panose="05000000000000000000" pitchFamily="2" charset="2"/>
              </a:rPr>
              <a:t>, </a:t>
            </a:r>
            <a:r>
              <a:rPr lang="ko-KR" altLang="en-US" sz="1400" dirty="0">
                <a:sym typeface="Wingdings" panose="05000000000000000000" pitchFamily="2" charset="2"/>
              </a:rPr>
              <a:t>경고 아이콘이 표시됩니다</a:t>
            </a:r>
            <a:r>
              <a:rPr lang="en-US" altLang="ko-KR" sz="1400" dirty="0">
                <a:sym typeface="Wingdings" panose="05000000000000000000" pitchFamily="2" charset="2"/>
              </a:rPr>
              <a:t>.</a:t>
            </a:r>
            <a:r>
              <a:rPr lang="ko-KR" altLang="en-US" sz="1400" dirty="0">
                <a:sym typeface="Wingdings" panose="05000000000000000000" pitchFamily="2" charset="2"/>
              </a:rPr>
              <a:t>	</a:t>
            </a:r>
          </a:p>
        </p:txBody>
      </p:sp>
      <p:sp>
        <p:nvSpPr>
          <p:cNvPr id="5" name="직사각형 4">
            <a:extLst>
              <a:ext uri="{FF2B5EF4-FFF2-40B4-BE49-F238E27FC236}">
                <a16:creationId xmlns:a16="http://schemas.microsoft.com/office/drawing/2014/main" id="{1BB2A0F5-839F-3BAD-2CBF-80381E6944E4}"/>
              </a:ext>
            </a:extLst>
          </p:cNvPr>
          <p:cNvSpPr/>
          <p:nvPr/>
        </p:nvSpPr>
        <p:spPr>
          <a:xfrm>
            <a:off x="3381375" y="2886075"/>
            <a:ext cx="561975" cy="42862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3979925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>
            <a:extLst>
              <a:ext uri="{FF2B5EF4-FFF2-40B4-BE49-F238E27FC236}">
                <a16:creationId xmlns:a16="http://schemas.microsoft.com/office/drawing/2014/main" id="{00000000-0008-0000-0000-00001E0000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3871" y="2886075"/>
            <a:ext cx="10304258" cy="2466820"/>
          </a:xfrm>
          <a:prstGeom prst="rect">
            <a:avLst/>
          </a:prstGeom>
        </p:spPr>
      </p:pic>
      <p:sp>
        <p:nvSpPr>
          <p:cNvPr id="2" name="텍스트 개체 틀 1">
            <a:extLst>
              <a:ext uri="{FF2B5EF4-FFF2-40B4-BE49-F238E27FC236}">
                <a16:creationId xmlns:a16="http://schemas.microsoft.com/office/drawing/2014/main" id="{8DE334F9-1C4F-88F0-126A-BB9500F546C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3. </a:t>
            </a:r>
            <a:r>
              <a:rPr lang="ko-KR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작동 방식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79E630E-EECA-8BA3-3E75-FD032E713ECD}"/>
              </a:ext>
            </a:extLst>
          </p:cNvPr>
          <p:cNvSpPr txBox="1"/>
          <p:nvPr/>
        </p:nvSpPr>
        <p:spPr>
          <a:xfrm>
            <a:off x="733003" y="1060673"/>
            <a:ext cx="106153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dirty="0">
                <a:sym typeface="Wingdings" panose="05000000000000000000" pitchFamily="2" charset="2"/>
              </a:rPr>
              <a:t>(4) </a:t>
            </a:r>
            <a:r>
              <a:rPr lang="ko-KR" altLang="en-US" sz="1400" dirty="0">
                <a:sym typeface="Wingdings" panose="05000000000000000000" pitchFamily="2" charset="2"/>
              </a:rPr>
              <a:t>오류 셀 클릭 시에는 경고 메시지가 표시된다</a:t>
            </a:r>
            <a:r>
              <a:rPr lang="en-US" altLang="ko-KR" sz="1400" dirty="0">
                <a:sym typeface="Wingdings" panose="05000000000000000000" pitchFamily="2" charset="2"/>
              </a:rPr>
              <a:t>.</a:t>
            </a:r>
            <a:endParaRPr lang="ko-KR" altLang="en-US" sz="1400" dirty="0">
              <a:sym typeface="Wingdings" panose="05000000000000000000" pitchFamily="2" charset="2"/>
            </a:endParaRPr>
          </a:p>
        </p:txBody>
      </p:sp>
      <p:sp>
        <p:nvSpPr>
          <p:cNvPr id="5" name="직사각형 4">
            <a:extLst>
              <a:ext uri="{FF2B5EF4-FFF2-40B4-BE49-F238E27FC236}">
                <a16:creationId xmlns:a16="http://schemas.microsoft.com/office/drawing/2014/main" id="{1BB2A0F5-839F-3BAD-2CBF-80381E6944E4}"/>
              </a:ext>
            </a:extLst>
          </p:cNvPr>
          <p:cNvSpPr/>
          <p:nvPr/>
        </p:nvSpPr>
        <p:spPr>
          <a:xfrm>
            <a:off x="3514725" y="3257550"/>
            <a:ext cx="4419600" cy="42862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66230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그룹 2">
            <a:extLst>
              <a:ext uri="{FF2B5EF4-FFF2-40B4-BE49-F238E27FC236}">
                <a16:creationId xmlns:a16="http://schemas.microsoft.com/office/drawing/2014/main" id="{FE952B40-7119-4553-A3EB-B2CFA0DA979D}"/>
              </a:ext>
            </a:extLst>
          </p:cNvPr>
          <p:cNvGrpSpPr/>
          <p:nvPr/>
        </p:nvGrpSpPr>
        <p:grpSpPr>
          <a:xfrm>
            <a:off x="2066908" y="2319576"/>
            <a:ext cx="7781026" cy="3468954"/>
            <a:chOff x="2855228" y="2781507"/>
            <a:chExt cx="6715125" cy="3468954"/>
          </a:xfrm>
        </p:grpSpPr>
        <p:grpSp>
          <p:nvGrpSpPr>
            <p:cNvPr id="50" name="그룹 49"/>
            <p:cNvGrpSpPr/>
            <p:nvPr/>
          </p:nvGrpSpPr>
          <p:grpSpPr>
            <a:xfrm>
              <a:off x="2855228" y="2781507"/>
              <a:ext cx="6715125" cy="495300"/>
              <a:chOff x="1214439" y="2162177"/>
              <a:chExt cx="6715124" cy="495302"/>
            </a:xfrm>
          </p:grpSpPr>
          <p:cxnSp>
            <p:nvCxnSpPr>
              <p:cNvPr id="4" name="직선 연결선 3"/>
              <p:cNvCxnSpPr/>
              <p:nvPr/>
            </p:nvCxnSpPr>
            <p:spPr>
              <a:xfrm>
                <a:off x="1214439" y="2162177"/>
                <a:ext cx="6715124" cy="0"/>
              </a:xfrm>
              <a:prstGeom prst="line">
                <a:avLst/>
              </a:prstGeom>
              <a:ln w="12700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" name="직선 연결선 6"/>
              <p:cNvCxnSpPr/>
              <p:nvPr/>
            </p:nvCxnSpPr>
            <p:spPr>
              <a:xfrm>
                <a:off x="1214439" y="2657479"/>
                <a:ext cx="6715124" cy="0"/>
              </a:xfrm>
              <a:prstGeom prst="line">
                <a:avLst/>
              </a:prstGeom>
              <a:ln w="12700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" name="TextBox 4"/>
              <p:cNvSpPr txBox="1"/>
              <p:nvPr/>
            </p:nvSpPr>
            <p:spPr>
              <a:xfrm>
                <a:off x="1295401" y="2270228"/>
                <a:ext cx="339212" cy="30777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4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</a:rPr>
                  <a:t>01</a:t>
                </a:r>
                <a:endParaRPr lang="ko-KR" altLang="en-US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endParaRPr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1695449" y="2257578"/>
                <a:ext cx="5562599" cy="30777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ko-KR" altLang="en-US" sz="14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</a:rPr>
                  <a:t>데이터 그리드 필드 유형별 유효성 제한 대상</a:t>
                </a:r>
              </a:p>
            </p:txBody>
          </p:sp>
        </p:grpSp>
        <p:grpSp>
          <p:nvGrpSpPr>
            <p:cNvPr id="48" name="그룹 47"/>
            <p:cNvGrpSpPr/>
            <p:nvPr/>
          </p:nvGrpSpPr>
          <p:grpSpPr>
            <a:xfrm>
              <a:off x="2855228" y="3373134"/>
              <a:ext cx="6715125" cy="399902"/>
              <a:chOff x="1214438" y="2753797"/>
              <a:chExt cx="6715125" cy="399901"/>
            </a:xfrm>
          </p:grpSpPr>
          <p:cxnSp>
            <p:nvCxnSpPr>
              <p:cNvPr id="15" name="직선 연결선 14"/>
              <p:cNvCxnSpPr/>
              <p:nvPr/>
            </p:nvCxnSpPr>
            <p:spPr>
              <a:xfrm>
                <a:off x="1214438" y="3153698"/>
                <a:ext cx="6715125" cy="0"/>
              </a:xfrm>
              <a:prstGeom prst="line">
                <a:avLst/>
              </a:prstGeom>
              <a:ln w="12700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" name="TextBox 15"/>
              <p:cNvSpPr txBox="1"/>
              <p:nvPr/>
            </p:nvSpPr>
            <p:spPr>
              <a:xfrm>
                <a:off x="1295400" y="2766447"/>
                <a:ext cx="339212" cy="3077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4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</a:rPr>
                  <a:t>02</a:t>
                </a:r>
                <a:endParaRPr lang="ko-KR" altLang="en-US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endParaRPr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>
                <a:off x="1695450" y="2753797"/>
                <a:ext cx="5562599" cy="3077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ko-KR" altLang="en-US" sz="14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</a:rPr>
                  <a:t>기능 추가에 따른 </a:t>
                </a:r>
                <a:r>
                  <a:rPr lang="en-US" altLang="ko-KR" sz="14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</a:rPr>
                  <a:t>Grid </a:t>
                </a:r>
                <a:r>
                  <a:rPr lang="ko-KR" altLang="en-US" sz="14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</a:rPr>
                  <a:t>디자인 </a:t>
                </a:r>
                <a:r>
                  <a:rPr lang="en-US" altLang="ko-KR" sz="14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</a:rPr>
                  <a:t>UI </a:t>
                </a:r>
                <a:r>
                  <a:rPr lang="ko-KR" altLang="en-US" sz="1400" b="1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</a:rPr>
                  <a:t>변경점</a:t>
                </a:r>
                <a:endParaRPr lang="ko-KR" altLang="en-US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endParaRPr>
              </a:p>
            </p:txBody>
          </p:sp>
        </p:grpSp>
        <p:sp>
          <p:nvSpPr>
            <p:cNvPr id="51" name="TextBox 50"/>
            <p:cNvSpPr txBox="1"/>
            <p:nvPr/>
          </p:nvSpPr>
          <p:spPr>
            <a:xfrm>
              <a:off x="3336238" y="3869353"/>
              <a:ext cx="556260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ko-KR" altLang="en-US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rPr>
                <a:t>작동 방식</a:t>
              </a:r>
            </a:p>
          </p:txBody>
        </p:sp>
        <p:grpSp>
          <p:nvGrpSpPr>
            <p:cNvPr id="52" name="그룹 51"/>
            <p:cNvGrpSpPr/>
            <p:nvPr/>
          </p:nvGrpSpPr>
          <p:grpSpPr>
            <a:xfrm>
              <a:off x="2855228" y="3882005"/>
              <a:ext cx="6715125" cy="387250"/>
              <a:chOff x="1214438" y="3260824"/>
              <a:chExt cx="6715125" cy="387251"/>
            </a:xfrm>
          </p:grpSpPr>
          <p:cxnSp>
            <p:nvCxnSpPr>
              <p:cNvPr id="53" name="직선 연결선 52"/>
              <p:cNvCxnSpPr/>
              <p:nvPr/>
            </p:nvCxnSpPr>
            <p:spPr>
              <a:xfrm>
                <a:off x="1214438" y="3648075"/>
                <a:ext cx="6715125" cy="0"/>
              </a:xfrm>
              <a:prstGeom prst="line">
                <a:avLst/>
              </a:prstGeom>
              <a:ln w="12700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4" name="TextBox 53"/>
              <p:cNvSpPr txBox="1"/>
              <p:nvPr/>
            </p:nvSpPr>
            <p:spPr>
              <a:xfrm>
                <a:off x="1295400" y="3260824"/>
                <a:ext cx="339212" cy="30777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4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</a:rPr>
                  <a:t>03</a:t>
                </a:r>
                <a:endParaRPr lang="ko-KR" altLang="en-US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endParaRPr>
              </a:p>
            </p:txBody>
          </p:sp>
        </p:grpSp>
        <p:grpSp>
          <p:nvGrpSpPr>
            <p:cNvPr id="56" name="그룹 55"/>
            <p:cNvGrpSpPr/>
            <p:nvPr/>
          </p:nvGrpSpPr>
          <p:grpSpPr>
            <a:xfrm>
              <a:off x="2855228" y="4365571"/>
              <a:ext cx="6715125" cy="399901"/>
              <a:chOff x="1214438" y="3744397"/>
              <a:chExt cx="6715125" cy="399901"/>
            </a:xfrm>
          </p:grpSpPr>
          <p:cxnSp>
            <p:nvCxnSpPr>
              <p:cNvPr id="57" name="직선 연결선 56"/>
              <p:cNvCxnSpPr/>
              <p:nvPr/>
            </p:nvCxnSpPr>
            <p:spPr>
              <a:xfrm>
                <a:off x="1214438" y="4144298"/>
                <a:ext cx="6715125" cy="0"/>
              </a:xfrm>
              <a:prstGeom prst="line">
                <a:avLst/>
              </a:prstGeom>
              <a:ln w="12700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8" name="TextBox 57"/>
              <p:cNvSpPr txBox="1"/>
              <p:nvPr/>
            </p:nvSpPr>
            <p:spPr>
              <a:xfrm>
                <a:off x="1295400" y="3757047"/>
                <a:ext cx="19810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4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</a:rPr>
                  <a:t> </a:t>
                </a:r>
                <a:endParaRPr lang="ko-KR" altLang="en-US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endParaRPr>
              </a:p>
            </p:txBody>
          </p:sp>
          <p:sp>
            <p:nvSpPr>
              <p:cNvPr id="59" name="TextBox 58"/>
              <p:cNvSpPr txBox="1"/>
              <p:nvPr/>
            </p:nvSpPr>
            <p:spPr>
              <a:xfrm>
                <a:off x="1695450" y="3744397"/>
                <a:ext cx="5562599" cy="3077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ko-KR" altLang="en-US" sz="14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</a:rPr>
                  <a:t> </a:t>
                </a:r>
              </a:p>
            </p:txBody>
          </p:sp>
        </p:grpSp>
        <p:grpSp>
          <p:nvGrpSpPr>
            <p:cNvPr id="61" name="그룹 60"/>
            <p:cNvGrpSpPr/>
            <p:nvPr/>
          </p:nvGrpSpPr>
          <p:grpSpPr>
            <a:xfrm>
              <a:off x="2855228" y="4859945"/>
              <a:ext cx="6715125" cy="399901"/>
              <a:chOff x="1214438" y="4238774"/>
              <a:chExt cx="6715125" cy="399901"/>
            </a:xfrm>
          </p:grpSpPr>
          <p:cxnSp>
            <p:nvCxnSpPr>
              <p:cNvPr id="62" name="직선 연결선 61"/>
              <p:cNvCxnSpPr/>
              <p:nvPr/>
            </p:nvCxnSpPr>
            <p:spPr>
              <a:xfrm>
                <a:off x="1214438" y="4638675"/>
                <a:ext cx="6715125" cy="0"/>
              </a:xfrm>
              <a:prstGeom prst="line">
                <a:avLst/>
              </a:prstGeom>
              <a:ln w="12700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3" name="TextBox 62"/>
              <p:cNvSpPr txBox="1"/>
              <p:nvPr/>
            </p:nvSpPr>
            <p:spPr>
              <a:xfrm>
                <a:off x="1295400" y="4251424"/>
                <a:ext cx="198105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4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</a:rPr>
                  <a:t> </a:t>
                </a:r>
                <a:endParaRPr lang="ko-KR" altLang="en-US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endParaRPr>
              </a:p>
            </p:txBody>
          </p:sp>
          <p:sp>
            <p:nvSpPr>
              <p:cNvPr id="64" name="TextBox 63"/>
              <p:cNvSpPr txBox="1"/>
              <p:nvPr/>
            </p:nvSpPr>
            <p:spPr>
              <a:xfrm>
                <a:off x="1695450" y="4238774"/>
                <a:ext cx="5562599" cy="3077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4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</a:rPr>
                  <a:t> </a:t>
                </a:r>
                <a:endParaRPr lang="ko-KR" altLang="en-US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endParaRPr>
              </a:p>
            </p:txBody>
          </p:sp>
        </p:grpSp>
        <p:grpSp>
          <p:nvGrpSpPr>
            <p:cNvPr id="66" name="그룹 65"/>
            <p:cNvGrpSpPr/>
            <p:nvPr/>
          </p:nvGrpSpPr>
          <p:grpSpPr>
            <a:xfrm>
              <a:off x="2855228" y="5356180"/>
              <a:ext cx="6715125" cy="399902"/>
              <a:chOff x="1214438" y="4734997"/>
              <a:chExt cx="6715125" cy="399901"/>
            </a:xfrm>
          </p:grpSpPr>
          <p:cxnSp>
            <p:nvCxnSpPr>
              <p:cNvPr id="67" name="직선 연결선 66"/>
              <p:cNvCxnSpPr/>
              <p:nvPr/>
            </p:nvCxnSpPr>
            <p:spPr>
              <a:xfrm>
                <a:off x="1214438" y="5134898"/>
                <a:ext cx="6715125" cy="0"/>
              </a:xfrm>
              <a:prstGeom prst="line">
                <a:avLst/>
              </a:prstGeom>
              <a:ln w="12700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8" name="TextBox 67"/>
              <p:cNvSpPr txBox="1"/>
              <p:nvPr/>
            </p:nvSpPr>
            <p:spPr>
              <a:xfrm>
                <a:off x="1295400" y="4747647"/>
                <a:ext cx="213323" cy="3077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4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</a:rPr>
                  <a:t> </a:t>
                </a:r>
                <a:endParaRPr lang="ko-KR" altLang="en-US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endParaRPr>
              </a:p>
            </p:txBody>
          </p:sp>
          <p:sp>
            <p:nvSpPr>
              <p:cNvPr id="69" name="TextBox 68"/>
              <p:cNvSpPr txBox="1"/>
              <p:nvPr/>
            </p:nvSpPr>
            <p:spPr>
              <a:xfrm>
                <a:off x="1695450" y="4734997"/>
                <a:ext cx="5562599" cy="3077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ko-KR" altLang="en-US" sz="14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</a:rPr>
                  <a:t> </a:t>
                </a:r>
              </a:p>
            </p:txBody>
          </p:sp>
          <p:sp>
            <p:nvSpPr>
              <p:cNvPr id="70" name="TextBox 69"/>
              <p:cNvSpPr txBox="1"/>
              <p:nvPr/>
            </p:nvSpPr>
            <p:spPr>
              <a:xfrm>
                <a:off x="7723158" y="4747647"/>
                <a:ext cx="206405" cy="2769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US" altLang="ko-KR" sz="12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ea"/>
                  </a:rPr>
                  <a:t> </a:t>
                </a:r>
                <a:endParaRPr lang="ko-KR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n-ea"/>
                </a:endParaRPr>
              </a:p>
            </p:txBody>
          </p:sp>
        </p:grpSp>
        <p:grpSp>
          <p:nvGrpSpPr>
            <p:cNvPr id="71" name="그룹 70"/>
            <p:cNvGrpSpPr/>
            <p:nvPr/>
          </p:nvGrpSpPr>
          <p:grpSpPr>
            <a:xfrm>
              <a:off x="2855228" y="5850559"/>
              <a:ext cx="6715125" cy="399902"/>
              <a:chOff x="1214438" y="5229374"/>
              <a:chExt cx="6715125" cy="399901"/>
            </a:xfrm>
          </p:grpSpPr>
          <p:cxnSp>
            <p:nvCxnSpPr>
              <p:cNvPr id="72" name="직선 연결선 71"/>
              <p:cNvCxnSpPr/>
              <p:nvPr/>
            </p:nvCxnSpPr>
            <p:spPr>
              <a:xfrm>
                <a:off x="1214438" y="5629275"/>
                <a:ext cx="6715125" cy="0"/>
              </a:xfrm>
              <a:prstGeom prst="line">
                <a:avLst/>
              </a:prstGeom>
              <a:ln w="12700">
                <a:solidFill>
                  <a:schemeClr val="accent3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3" name="TextBox 72"/>
              <p:cNvSpPr txBox="1"/>
              <p:nvPr/>
            </p:nvSpPr>
            <p:spPr>
              <a:xfrm>
                <a:off x="1295400" y="5242024"/>
                <a:ext cx="213323" cy="3077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4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</a:rPr>
                  <a:t> </a:t>
                </a:r>
                <a:endParaRPr lang="ko-KR" altLang="en-US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ea"/>
                </a:endParaRPr>
              </a:p>
            </p:txBody>
          </p:sp>
          <p:sp>
            <p:nvSpPr>
              <p:cNvPr id="74" name="TextBox 73"/>
              <p:cNvSpPr txBox="1"/>
              <p:nvPr/>
            </p:nvSpPr>
            <p:spPr>
              <a:xfrm>
                <a:off x="1695450" y="5229374"/>
                <a:ext cx="5562599" cy="3077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ko-KR" altLang="en-US" sz="1400" b="1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ea"/>
                  </a:rPr>
                  <a:t> </a:t>
                </a:r>
              </a:p>
            </p:txBody>
          </p:sp>
        </p:grpSp>
      </p:grpSp>
      <p:sp>
        <p:nvSpPr>
          <p:cNvPr id="2" name="TextBox 1"/>
          <p:cNvSpPr txBox="1"/>
          <p:nvPr/>
        </p:nvSpPr>
        <p:spPr>
          <a:xfrm>
            <a:off x="1634151" y="1631900"/>
            <a:ext cx="27197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800" b="1" dirty="0">
                <a:solidFill>
                  <a:srgbClr val="000000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CONTENTS</a:t>
            </a:r>
            <a:endParaRPr lang="ko-KR" altLang="en-US" sz="2800" b="1" dirty="0">
              <a:solidFill>
                <a:srgbClr val="000000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4546656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ACD143B0-24EC-A220-4572-C0C28EF9ECB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1. </a:t>
            </a:r>
            <a:r>
              <a:rPr lang="ko-KR" altLang="en-US" dirty="0"/>
              <a:t>데이터 그리드 필드 유형별 유효성 제한 대상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485656" y="2065412"/>
            <a:ext cx="6768498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dirty="0"/>
              <a:t>None, Text </a:t>
            </a:r>
            <a:r>
              <a:rPr lang="en-US" altLang="ko-KR" sz="2000" dirty="0">
                <a:sym typeface="Wingdings" panose="05000000000000000000" pitchFamily="2" charset="2"/>
              </a:rPr>
              <a:t> </a:t>
            </a:r>
            <a:r>
              <a:rPr lang="ko-KR" altLang="en-US" sz="2000" dirty="0">
                <a:sym typeface="Wingdings" panose="05000000000000000000" pitchFamily="2" charset="2"/>
              </a:rPr>
              <a:t>텍스트 길이</a:t>
            </a:r>
            <a:endParaRPr lang="en-US" altLang="ko-KR" sz="2000" dirty="0">
              <a:sym typeface="Wingdings" panose="05000000000000000000" pitchFamily="2" charset="2"/>
            </a:endParaRPr>
          </a:p>
          <a:p>
            <a:r>
              <a:rPr lang="en-US" altLang="ko-KR" sz="2000" dirty="0" err="1">
                <a:sym typeface="Wingdings" panose="05000000000000000000" pitchFamily="2" charset="2"/>
              </a:rPr>
              <a:t>NumberBox</a:t>
            </a:r>
            <a:r>
              <a:rPr lang="en-US" altLang="ko-KR" sz="2000" dirty="0">
                <a:sym typeface="Wingdings" panose="05000000000000000000" pitchFamily="2" charset="2"/>
              </a:rPr>
              <a:t>  </a:t>
            </a:r>
            <a:r>
              <a:rPr lang="ko-KR" altLang="en-US" sz="2000" dirty="0">
                <a:sym typeface="Wingdings" panose="05000000000000000000" pitchFamily="2" charset="2"/>
              </a:rPr>
              <a:t>정수</a:t>
            </a:r>
            <a:r>
              <a:rPr lang="en-US" altLang="ko-KR" sz="2000" dirty="0">
                <a:sym typeface="Wingdings" panose="05000000000000000000" pitchFamily="2" charset="2"/>
              </a:rPr>
              <a:t>, </a:t>
            </a:r>
            <a:r>
              <a:rPr lang="ko-KR" altLang="en-US" sz="2000" dirty="0">
                <a:sym typeface="Wingdings" panose="05000000000000000000" pitchFamily="2" charset="2"/>
              </a:rPr>
              <a:t>소수점</a:t>
            </a:r>
            <a:endParaRPr lang="en-US" altLang="ko-KR" sz="2000" dirty="0">
              <a:sym typeface="Wingdings" panose="05000000000000000000" pitchFamily="2" charset="2"/>
            </a:endParaRPr>
          </a:p>
          <a:p>
            <a:r>
              <a:rPr lang="en-US" altLang="ko-KR" sz="2000" dirty="0" err="1">
                <a:sym typeface="Wingdings" panose="05000000000000000000" pitchFamily="2" charset="2"/>
              </a:rPr>
              <a:t>CheckBox</a:t>
            </a:r>
            <a:r>
              <a:rPr lang="en-US" altLang="ko-KR" sz="2000" dirty="0">
                <a:sym typeface="Wingdings" panose="05000000000000000000" pitchFamily="2" charset="2"/>
              </a:rPr>
              <a:t>  N/A</a:t>
            </a:r>
          </a:p>
          <a:p>
            <a:r>
              <a:rPr lang="en-US" altLang="ko-KR" sz="2000" dirty="0" err="1">
                <a:sym typeface="Wingdings" panose="05000000000000000000" pitchFamily="2" charset="2"/>
              </a:rPr>
              <a:t>ComboBox</a:t>
            </a:r>
            <a:r>
              <a:rPr lang="en-US" altLang="ko-KR" sz="2000" dirty="0">
                <a:sym typeface="Wingdings" panose="05000000000000000000" pitchFamily="2" charset="2"/>
              </a:rPr>
              <a:t>  </a:t>
            </a:r>
            <a:r>
              <a:rPr lang="ko-KR" altLang="en-US" sz="2000" dirty="0">
                <a:sym typeface="Wingdings" panose="05000000000000000000" pitchFamily="2" charset="2"/>
              </a:rPr>
              <a:t>목록과 같지만</a:t>
            </a:r>
            <a:r>
              <a:rPr lang="en-US" altLang="ko-KR" sz="2000" dirty="0">
                <a:sym typeface="Wingdings" panose="05000000000000000000" pitchFamily="2" charset="2"/>
              </a:rPr>
              <a:t>, </a:t>
            </a:r>
            <a:r>
              <a:rPr lang="ko-KR" altLang="en-US" sz="2000" dirty="0">
                <a:sym typeface="Wingdings" panose="05000000000000000000" pitchFamily="2" charset="2"/>
              </a:rPr>
              <a:t>직접 입력 불가</a:t>
            </a:r>
            <a:endParaRPr lang="en-US" altLang="ko-KR" sz="2000" dirty="0">
              <a:sym typeface="Wingdings" panose="05000000000000000000" pitchFamily="2" charset="2"/>
            </a:endParaRPr>
          </a:p>
          <a:p>
            <a:r>
              <a:rPr lang="en-US" altLang="ko-KR" sz="2000" dirty="0" err="1">
                <a:sym typeface="Wingdings" panose="05000000000000000000" pitchFamily="2" charset="2"/>
              </a:rPr>
              <a:t>DateTime</a:t>
            </a:r>
            <a:r>
              <a:rPr lang="en-US" altLang="ko-KR" sz="2000" dirty="0">
                <a:sym typeface="Wingdings" panose="05000000000000000000" pitchFamily="2" charset="2"/>
              </a:rPr>
              <a:t>  </a:t>
            </a:r>
            <a:r>
              <a:rPr lang="ko-KR" altLang="en-US" sz="2000" dirty="0">
                <a:sym typeface="Wingdings" panose="05000000000000000000" pitchFamily="2" charset="2"/>
              </a:rPr>
              <a:t>날짜</a:t>
            </a:r>
            <a:r>
              <a:rPr lang="en-US" altLang="ko-KR" sz="2000" dirty="0">
                <a:sym typeface="Wingdings" panose="05000000000000000000" pitchFamily="2" charset="2"/>
              </a:rPr>
              <a:t>, </a:t>
            </a:r>
            <a:r>
              <a:rPr lang="ko-KR" altLang="en-US" sz="2000" dirty="0">
                <a:sym typeface="Wingdings" panose="05000000000000000000" pitchFamily="2" charset="2"/>
              </a:rPr>
              <a:t>시간</a:t>
            </a:r>
            <a:r>
              <a:rPr lang="en-US" altLang="ko-KR" sz="2000" dirty="0">
                <a:sym typeface="Wingdings" panose="05000000000000000000" pitchFamily="2" charset="2"/>
              </a:rPr>
              <a:t>. </a:t>
            </a:r>
            <a:r>
              <a:rPr lang="ko-KR" altLang="en-US" sz="2000" dirty="0">
                <a:sym typeface="Wingdings" panose="05000000000000000000" pitchFamily="2" charset="2"/>
              </a:rPr>
              <a:t>시간 단독 입력 불가</a:t>
            </a:r>
            <a:endParaRPr lang="en-US" altLang="ko-KR" sz="2000" dirty="0">
              <a:sym typeface="Wingdings" panose="05000000000000000000" pitchFamily="2" charset="2"/>
            </a:endParaRPr>
          </a:p>
          <a:p>
            <a:r>
              <a:rPr lang="en-US" altLang="ko-KR" sz="2000" dirty="0" err="1">
                <a:sym typeface="Wingdings" panose="05000000000000000000" pitchFamily="2" charset="2"/>
              </a:rPr>
              <a:t>MaskEdit</a:t>
            </a:r>
            <a:r>
              <a:rPr lang="en-US" altLang="ko-KR" sz="2000" dirty="0">
                <a:sym typeface="Wingdings" panose="05000000000000000000" pitchFamily="2" charset="2"/>
              </a:rPr>
              <a:t>  </a:t>
            </a:r>
            <a:r>
              <a:rPr lang="ko-KR" altLang="en-US" sz="2000" dirty="0">
                <a:sym typeface="Wingdings" panose="05000000000000000000" pitchFamily="2" charset="2"/>
              </a:rPr>
              <a:t>텍스트 길이</a:t>
            </a:r>
            <a:endParaRPr lang="en-US" altLang="ko-KR" sz="2000" dirty="0">
              <a:sym typeface="Wingdings" panose="05000000000000000000" pitchFamily="2" charset="2"/>
            </a:endParaRPr>
          </a:p>
          <a:p>
            <a:r>
              <a:rPr lang="en-US" altLang="ko-KR" sz="2000" dirty="0">
                <a:sym typeface="Wingdings" panose="05000000000000000000" pitchFamily="2" charset="2"/>
              </a:rPr>
              <a:t>Image  N/A</a:t>
            </a:r>
          </a:p>
          <a:p>
            <a:r>
              <a:rPr lang="en-US" altLang="ko-KR" sz="2000" dirty="0" err="1">
                <a:sym typeface="Wingdings" panose="05000000000000000000" pitchFamily="2" charset="2"/>
              </a:rPr>
              <a:t>MultiLineText</a:t>
            </a:r>
            <a:r>
              <a:rPr lang="en-US" altLang="ko-KR" sz="2000" dirty="0">
                <a:sym typeface="Wingdings" panose="05000000000000000000" pitchFamily="2" charset="2"/>
              </a:rPr>
              <a:t>  </a:t>
            </a:r>
            <a:r>
              <a:rPr lang="ko-KR" altLang="en-US" sz="2000" dirty="0">
                <a:sym typeface="Wingdings" panose="05000000000000000000" pitchFamily="2" charset="2"/>
              </a:rPr>
              <a:t>텍스트 길이</a:t>
            </a:r>
            <a:endParaRPr lang="en-US" altLang="ko-KR" sz="2000" dirty="0">
              <a:sym typeface="Wingdings" panose="05000000000000000000" pitchFamily="2" charset="2"/>
            </a:endParaRPr>
          </a:p>
          <a:p>
            <a:r>
              <a:rPr lang="en-US" altLang="ko-KR" sz="2000" dirty="0" err="1">
                <a:sym typeface="Wingdings" panose="05000000000000000000" pitchFamily="2" charset="2"/>
              </a:rPr>
              <a:t>TrendLine</a:t>
            </a:r>
            <a:r>
              <a:rPr lang="en-US" altLang="ko-KR" sz="2000" dirty="0">
                <a:sym typeface="Wingdings" panose="05000000000000000000" pitchFamily="2" charset="2"/>
              </a:rPr>
              <a:t>  N/A</a:t>
            </a:r>
          </a:p>
          <a:p>
            <a:r>
              <a:rPr lang="en-US" altLang="ko-KR" sz="2000" dirty="0" err="1">
                <a:sym typeface="Wingdings" panose="05000000000000000000" pitchFamily="2" charset="2"/>
              </a:rPr>
              <a:t>SingleBarChart</a:t>
            </a:r>
            <a:r>
              <a:rPr lang="en-US" altLang="ko-KR" sz="2000" dirty="0">
                <a:sym typeface="Wingdings" panose="05000000000000000000" pitchFamily="2" charset="2"/>
              </a:rPr>
              <a:t>  N/A</a:t>
            </a:r>
          </a:p>
          <a:p>
            <a:r>
              <a:rPr lang="en-US" altLang="ko-KR" sz="2000" dirty="0" err="1">
                <a:sym typeface="Wingdings" panose="05000000000000000000" pitchFamily="2" charset="2"/>
              </a:rPr>
              <a:t>ColorPicker</a:t>
            </a:r>
            <a:r>
              <a:rPr lang="en-US" altLang="ko-KR" sz="2000" dirty="0">
                <a:sym typeface="Wingdings" panose="05000000000000000000" pitchFamily="2" charset="2"/>
              </a:rPr>
              <a:t>  N/A</a:t>
            </a:r>
          </a:p>
        </p:txBody>
      </p:sp>
      <p:grpSp>
        <p:nvGrpSpPr>
          <p:cNvPr id="9" name="그룹 8"/>
          <p:cNvGrpSpPr/>
          <p:nvPr/>
        </p:nvGrpSpPr>
        <p:grpSpPr>
          <a:xfrm>
            <a:off x="662592" y="1395241"/>
            <a:ext cx="2990850" cy="2532220"/>
            <a:chOff x="662592" y="1022465"/>
            <a:chExt cx="2990850" cy="2532220"/>
          </a:xfrm>
        </p:grpSpPr>
        <p:pic>
          <p:nvPicPr>
            <p:cNvPr id="5" name="그림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62592" y="1022465"/>
              <a:ext cx="2990850" cy="2314575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7" name="TextBox 6"/>
            <p:cNvSpPr txBox="1"/>
            <p:nvPr/>
          </p:nvSpPr>
          <p:spPr>
            <a:xfrm>
              <a:off x="662592" y="3308464"/>
              <a:ext cx="299085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sz="1000" dirty="0"/>
                <a:t>데이터 그리드 필드 유형</a:t>
              </a:r>
            </a:p>
          </p:txBody>
        </p:sp>
      </p:grpSp>
      <p:grpSp>
        <p:nvGrpSpPr>
          <p:cNvPr id="10" name="그룹 9"/>
          <p:cNvGrpSpPr/>
          <p:nvPr/>
        </p:nvGrpSpPr>
        <p:grpSpPr>
          <a:xfrm>
            <a:off x="662592" y="4088200"/>
            <a:ext cx="3057526" cy="2418355"/>
            <a:chOff x="5115876" y="984073"/>
            <a:chExt cx="3057526" cy="2418355"/>
          </a:xfrm>
        </p:grpSpPr>
        <p:pic>
          <p:nvPicPr>
            <p:cNvPr id="2" name="그림 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115877" y="984073"/>
              <a:ext cx="3057525" cy="2162175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8" name="TextBox 7"/>
            <p:cNvSpPr txBox="1"/>
            <p:nvPr/>
          </p:nvSpPr>
          <p:spPr>
            <a:xfrm>
              <a:off x="5115876" y="3156207"/>
              <a:ext cx="305752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ko-KR" altLang="en-US" sz="1000" dirty="0"/>
                <a:t>엑셀 유효성 검사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4937758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1">
            <a:extLst>
              <a:ext uri="{FF2B5EF4-FFF2-40B4-BE49-F238E27FC236}">
                <a16:creationId xmlns:a16="http://schemas.microsoft.com/office/drawing/2014/main" id="{2CA4D766-C9D5-2A84-1804-51F094D1FA9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2. </a:t>
            </a:r>
            <a:r>
              <a:rPr lang="ko-KR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기능 추가에 따른 </a:t>
            </a:r>
            <a:r>
              <a:rPr lang="en-US" altLang="ko-KR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Grid </a:t>
            </a:r>
            <a:r>
              <a:rPr lang="ko-KR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디자인 </a:t>
            </a:r>
            <a:r>
              <a:rPr lang="en-US" altLang="ko-KR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UI </a:t>
            </a:r>
            <a:r>
              <a:rPr lang="ko-KR" altLang="en-US" sz="36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변경점</a:t>
            </a:r>
            <a:endParaRPr lang="ko-KR" altLang="en-US" sz="3600" b="1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33003" y="1060673"/>
            <a:ext cx="106153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dirty="0">
                <a:sym typeface="Wingdings" panose="05000000000000000000" pitchFamily="2" charset="2"/>
              </a:rPr>
              <a:t>(1) </a:t>
            </a:r>
            <a:r>
              <a:rPr lang="ko-KR" altLang="en-US" sz="1400" dirty="0">
                <a:sym typeface="Wingdings" panose="05000000000000000000" pitchFamily="2" charset="2"/>
              </a:rPr>
              <a:t>필드 유형 속성</a:t>
            </a:r>
            <a:r>
              <a:rPr lang="en-US" altLang="ko-KR" sz="1400" dirty="0">
                <a:sym typeface="Wingdings" panose="05000000000000000000" pitchFamily="2" charset="2"/>
              </a:rPr>
              <a:t>: </a:t>
            </a:r>
            <a:r>
              <a:rPr lang="ko-KR" altLang="en-US" sz="1400" dirty="0">
                <a:sym typeface="Wingdings" panose="05000000000000000000" pitchFamily="2" charset="2"/>
              </a:rPr>
              <a:t>기본 섹션에서 데이터 </a:t>
            </a:r>
            <a:r>
              <a:rPr lang="ko-KR" altLang="en-US" sz="1400" dirty="0" err="1">
                <a:sym typeface="Wingdings" panose="05000000000000000000" pitchFamily="2" charset="2"/>
              </a:rPr>
              <a:t>섹션으로</a:t>
            </a:r>
            <a:r>
              <a:rPr lang="ko-KR" altLang="en-US" sz="1400" dirty="0">
                <a:sym typeface="Wingdings" panose="05000000000000000000" pitchFamily="2" charset="2"/>
              </a:rPr>
              <a:t> 이동</a:t>
            </a:r>
            <a:endParaRPr lang="en-US" altLang="ko-KR" sz="1400" dirty="0">
              <a:sym typeface="Wingdings" panose="05000000000000000000" pitchFamily="2" charset="2"/>
            </a:endParaRPr>
          </a:p>
        </p:txBody>
      </p:sp>
      <p:grpSp>
        <p:nvGrpSpPr>
          <p:cNvPr id="10" name="그룹 9">
            <a:extLst>
              <a:ext uri="{FF2B5EF4-FFF2-40B4-BE49-F238E27FC236}">
                <a16:creationId xmlns:a16="http://schemas.microsoft.com/office/drawing/2014/main" id="{6EF6A8D3-F2D8-B709-D8E3-A0D06F69359E}"/>
              </a:ext>
            </a:extLst>
          </p:cNvPr>
          <p:cNvGrpSpPr/>
          <p:nvPr/>
        </p:nvGrpSpPr>
        <p:grpSpPr>
          <a:xfrm>
            <a:off x="7333228" y="1515225"/>
            <a:ext cx="4468229" cy="4423547"/>
            <a:chOff x="3238857" y="600428"/>
            <a:chExt cx="5714286" cy="5657143"/>
          </a:xfrm>
        </p:grpSpPr>
        <p:pic>
          <p:nvPicPr>
            <p:cNvPr id="5" name="그림 4">
              <a:extLst>
                <a:ext uri="{FF2B5EF4-FFF2-40B4-BE49-F238E27FC236}">
                  <a16:creationId xmlns:a16="http://schemas.microsoft.com/office/drawing/2014/main" id="{00000000-0008-0000-0000-00002700000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238857" y="600428"/>
              <a:ext cx="5714286" cy="5657143"/>
            </a:xfrm>
            <a:prstGeom prst="rect">
              <a:avLst/>
            </a:prstGeom>
          </p:spPr>
        </p:pic>
        <p:sp>
          <p:nvSpPr>
            <p:cNvPr id="9" name="직사각형 8">
              <a:extLst>
                <a:ext uri="{FF2B5EF4-FFF2-40B4-BE49-F238E27FC236}">
                  <a16:creationId xmlns:a16="http://schemas.microsoft.com/office/drawing/2014/main" id="{00000000-0008-0000-0000-000028000000}"/>
                </a:ext>
              </a:extLst>
            </p:cNvPr>
            <p:cNvSpPr/>
            <p:nvPr/>
          </p:nvSpPr>
          <p:spPr>
            <a:xfrm>
              <a:off x="5620107" y="2172053"/>
              <a:ext cx="3133725" cy="333375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endParaRPr lang="ko-KR" altLang="en-US" sz="1100" dirty="0"/>
            </a:p>
          </p:txBody>
        </p:sp>
      </p:grpSp>
      <p:sp>
        <p:nvSpPr>
          <p:cNvPr id="11" name="오른쪽 화살표 40">
            <a:extLst>
              <a:ext uri="{FF2B5EF4-FFF2-40B4-BE49-F238E27FC236}">
                <a16:creationId xmlns:a16="http://schemas.microsoft.com/office/drawing/2014/main" id="{00000000-0008-0000-0000-000029000000}"/>
              </a:ext>
            </a:extLst>
          </p:cNvPr>
          <p:cNvSpPr/>
          <p:nvPr/>
        </p:nvSpPr>
        <p:spPr>
          <a:xfrm>
            <a:off x="6763863" y="3429000"/>
            <a:ext cx="390525" cy="40957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ko-KR" altLang="en-US" sz="1100"/>
          </a:p>
        </p:txBody>
      </p:sp>
      <p:grpSp>
        <p:nvGrpSpPr>
          <p:cNvPr id="14" name="그룹 13">
            <a:extLst>
              <a:ext uri="{FF2B5EF4-FFF2-40B4-BE49-F238E27FC236}">
                <a16:creationId xmlns:a16="http://schemas.microsoft.com/office/drawing/2014/main" id="{00000000-0008-0000-0000-000022000000}"/>
              </a:ext>
            </a:extLst>
          </p:cNvPr>
          <p:cNvGrpSpPr/>
          <p:nvPr/>
        </p:nvGrpSpPr>
        <p:grpSpPr>
          <a:xfrm>
            <a:off x="2078582" y="1523159"/>
            <a:ext cx="4506442" cy="4423547"/>
            <a:chOff x="0" y="0"/>
            <a:chExt cx="5695238" cy="5590476"/>
          </a:xfrm>
        </p:grpSpPr>
        <p:pic>
          <p:nvPicPr>
            <p:cNvPr id="15" name="그림 14">
              <a:extLst>
                <a:ext uri="{FF2B5EF4-FFF2-40B4-BE49-F238E27FC236}">
                  <a16:creationId xmlns:a16="http://schemas.microsoft.com/office/drawing/2014/main" id="{00000000-0008-0000-0000-00001F00000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0"/>
              <a:ext cx="5695238" cy="5590476"/>
            </a:xfrm>
            <a:prstGeom prst="rect">
              <a:avLst/>
            </a:prstGeom>
          </p:spPr>
        </p:pic>
        <p:sp>
          <p:nvSpPr>
            <p:cNvPr id="16" name="직사각형 15">
              <a:extLst>
                <a:ext uri="{FF2B5EF4-FFF2-40B4-BE49-F238E27FC236}">
                  <a16:creationId xmlns:a16="http://schemas.microsoft.com/office/drawing/2014/main" id="{00000000-0008-0000-0000-000020000000}"/>
                </a:ext>
              </a:extLst>
            </p:cNvPr>
            <p:cNvSpPr/>
            <p:nvPr/>
          </p:nvSpPr>
          <p:spPr>
            <a:xfrm>
              <a:off x="2428875" y="4019550"/>
              <a:ext cx="3133725" cy="333375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endParaRPr lang="ko-KR" altLang="en-US" sz="1100"/>
            </a:p>
          </p:txBody>
        </p:sp>
        <p:sp>
          <p:nvSpPr>
            <p:cNvPr id="17" name="직사각형 16">
              <a:extLst>
                <a:ext uri="{FF2B5EF4-FFF2-40B4-BE49-F238E27FC236}">
                  <a16:creationId xmlns:a16="http://schemas.microsoft.com/office/drawing/2014/main" id="{00000000-0008-0000-0000-000021000000}"/>
                </a:ext>
              </a:extLst>
            </p:cNvPr>
            <p:cNvSpPr/>
            <p:nvPr/>
          </p:nvSpPr>
          <p:spPr>
            <a:xfrm>
              <a:off x="3202661" y="3281664"/>
              <a:ext cx="1487156" cy="69026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ko-KR" altLang="en-US" sz="1050" b="1" dirty="0"/>
                <a:t>기본 섹션에서 데이터 </a:t>
              </a:r>
              <a:r>
                <a:rPr lang="ko-KR" altLang="en-US" sz="1000" b="1" dirty="0" err="1"/>
                <a:t>섹션으로</a:t>
              </a:r>
              <a:r>
                <a:rPr lang="ko-KR" altLang="en-US" sz="1050" b="1" dirty="0"/>
                <a:t> 이동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8275429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1">
            <a:extLst>
              <a:ext uri="{FF2B5EF4-FFF2-40B4-BE49-F238E27FC236}">
                <a16:creationId xmlns:a16="http://schemas.microsoft.com/office/drawing/2014/main" id="{8DE334F9-1C4F-88F0-126A-BB9500F546C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2. </a:t>
            </a:r>
            <a:r>
              <a:rPr lang="ko-KR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기능 추가에 따른 </a:t>
            </a:r>
            <a:r>
              <a:rPr lang="en-US" altLang="ko-KR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Grid </a:t>
            </a:r>
            <a:r>
              <a:rPr lang="ko-KR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디자인 </a:t>
            </a:r>
            <a:r>
              <a:rPr lang="en-US" altLang="ko-KR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UI </a:t>
            </a:r>
            <a:r>
              <a:rPr lang="ko-KR" altLang="en-US" sz="36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변경점</a:t>
            </a:r>
            <a:endParaRPr lang="ko-KR" altLang="en-US" sz="3600" b="1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grpSp>
        <p:nvGrpSpPr>
          <p:cNvPr id="9" name="그룹 8">
            <a:extLst>
              <a:ext uri="{FF2B5EF4-FFF2-40B4-BE49-F238E27FC236}">
                <a16:creationId xmlns:a16="http://schemas.microsoft.com/office/drawing/2014/main" id="{9E130061-C153-3D84-D2CA-ACB9DC8E4DC9}"/>
              </a:ext>
            </a:extLst>
          </p:cNvPr>
          <p:cNvGrpSpPr/>
          <p:nvPr/>
        </p:nvGrpSpPr>
        <p:grpSpPr>
          <a:xfrm>
            <a:off x="7424371" y="1805884"/>
            <a:ext cx="4109778" cy="4096102"/>
            <a:chOff x="3234095" y="576619"/>
            <a:chExt cx="5723809" cy="5704762"/>
          </a:xfrm>
        </p:grpSpPr>
        <p:pic>
          <p:nvPicPr>
            <p:cNvPr id="6" name="그림 5">
              <a:extLst>
                <a:ext uri="{FF2B5EF4-FFF2-40B4-BE49-F238E27FC236}">
                  <a16:creationId xmlns:a16="http://schemas.microsoft.com/office/drawing/2014/main" id="{00000000-0008-0000-0000-00002A00000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234095" y="576619"/>
              <a:ext cx="5723809" cy="5704762"/>
            </a:xfrm>
            <a:prstGeom prst="rect">
              <a:avLst/>
            </a:prstGeom>
          </p:spPr>
        </p:pic>
        <p:sp>
          <p:nvSpPr>
            <p:cNvPr id="8" name="직사각형 7">
              <a:extLst>
                <a:ext uri="{FF2B5EF4-FFF2-40B4-BE49-F238E27FC236}">
                  <a16:creationId xmlns:a16="http://schemas.microsoft.com/office/drawing/2014/main" id="{00000000-0008-0000-0000-00002B000000}"/>
                </a:ext>
              </a:extLst>
            </p:cNvPr>
            <p:cNvSpPr/>
            <p:nvPr/>
          </p:nvSpPr>
          <p:spPr>
            <a:xfrm>
              <a:off x="5615345" y="1919644"/>
              <a:ext cx="3133725" cy="333375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endParaRPr lang="ko-KR" altLang="en-US" sz="1100"/>
            </a:p>
          </p:txBody>
        </p:sp>
      </p:grpSp>
      <p:grpSp>
        <p:nvGrpSpPr>
          <p:cNvPr id="10" name="그룹 9">
            <a:extLst>
              <a:ext uri="{FF2B5EF4-FFF2-40B4-BE49-F238E27FC236}">
                <a16:creationId xmlns:a16="http://schemas.microsoft.com/office/drawing/2014/main" id="{00000000-0008-0000-0000-000026000000}"/>
              </a:ext>
            </a:extLst>
          </p:cNvPr>
          <p:cNvGrpSpPr/>
          <p:nvPr/>
        </p:nvGrpSpPr>
        <p:grpSpPr>
          <a:xfrm>
            <a:off x="2174256" y="1809893"/>
            <a:ext cx="4226544" cy="3952732"/>
            <a:chOff x="0" y="0"/>
            <a:chExt cx="5733333" cy="5361905"/>
          </a:xfrm>
        </p:grpSpPr>
        <p:pic>
          <p:nvPicPr>
            <p:cNvPr id="11" name="그림 10">
              <a:extLst>
                <a:ext uri="{FF2B5EF4-FFF2-40B4-BE49-F238E27FC236}">
                  <a16:creationId xmlns:a16="http://schemas.microsoft.com/office/drawing/2014/main" id="{00000000-0008-0000-0000-00002300000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0"/>
              <a:ext cx="5733333" cy="5361905"/>
            </a:xfrm>
            <a:prstGeom prst="rect">
              <a:avLst/>
            </a:prstGeom>
          </p:spPr>
        </p:pic>
        <p:sp>
          <p:nvSpPr>
            <p:cNvPr id="12" name="직사각형 11">
              <a:extLst>
                <a:ext uri="{FF2B5EF4-FFF2-40B4-BE49-F238E27FC236}">
                  <a16:creationId xmlns:a16="http://schemas.microsoft.com/office/drawing/2014/main" id="{00000000-0008-0000-0000-000024000000}"/>
                </a:ext>
              </a:extLst>
            </p:cNvPr>
            <p:cNvSpPr/>
            <p:nvPr/>
          </p:nvSpPr>
          <p:spPr>
            <a:xfrm>
              <a:off x="274732" y="3267073"/>
              <a:ext cx="1954120" cy="76399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ko-KR" altLang="en-US" sz="1000" b="1" dirty="0"/>
                <a:t>데이터 유형 속성</a:t>
              </a:r>
              <a:r>
                <a:rPr lang="ko-KR" altLang="en-US" sz="1000" b="1" baseline="0" dirty="0"/>
                <a:t>을 데이터 섹션의 맨 위로 이동</a:t>
              </a:r>
              <a:endParaRPr lang="ko-KR" altLang="en-US" sz="1000" b="1" dirty="0"/>
            </a:p>
          </p:txBody>
        </p:sp>
        <p:sp>
          <p:nvSpPr>
            <p:cNvPr id="13" name="직사각형 12">
              <a:extLst>
                <a:ext uri="{FF2B5EF4-FFF2-40B4-BE49-F238E27FC236}">
                  <a16:creationId xmlns:a16="http://schemas.microsoft.com/office/drawing/2014/main" id="{00000000-0008-0000-0000-000025000000}"/>
                </a:ext>
              </a:extLst>
            </p:cNvPr>
            <p:cNvSpPr/>
            <p:nvPr/>
          </p:nvSpPr>
          <p:spPr>
            <a:xfrm>
              <a:off x="2343150" y="3267075"/>
              <a:ext cx="3133725" cy="333375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endParaRPr lang="ko-KR" altLang="en-US" sz="1100"/>
            </a:p>
          </p:txBody>
        </p:sp>
      </p:grpSp>
      <p:sp>
        <p:nvSpPr>
          <p:cNvPr id="14" name="오른쪽 화살표 40">
            <a:extLst>
              <a:ext uri="{FF2B5EF4-FFF2-40B4-BE49-F238E27FC236}">
                <a16:creationId xmlns:a16="http://schemas.microsoft.com/office/drawing/2014/main" id="{B48F93D0-B360-BA8E-B543-41286D6FC944}"/>
              </a:ext>
            </a:extLst>
          </p:cNvPr>
          <p:cNvSpPr/>
          <p:nvPr/>
        </p:nvSpPr>
        <p:spPr>
          <a:xfrm>
            <a:off x="6763863" y="3559629"/>
            <a:ext cx="390525" cy="40957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ko-KR" altLang="en-US" sz="110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79E630E-EECA-8BA3-3E75-FD032E713ECD}"/>
              </a:ext>
            </a:extLst>
          </p:cNvPr>
          <p:cNvSpPr txBox="1"/>
          <p:nvPr/>
        </p:nvSpPr>
        <p:spPr>
          <a:xfrm>
            <a:off x="733003" y="1060673"/>
            <a:ext cx="106153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dirty="0">
                <a:sym typeface="Wingdings" panose="05000000000000000000" pitchFamily="2" charset="2"/>
              </a:rPr>
              <a:t>(2) </a:t>
            </a:r>
            <a:r>
              <a:rPr lang="ko-KR" altLang="en-US" sz="1400" dirty="0">
                <a:sym typeface="Wingdings" panose="05000000000000000000" pitchFamily="2" charset="2"/>
              </a:rPr>
              <a:t>데이터 유형 속성</a:t>
            </a:r>
            <a:r>
              <a:rPr lang="en-US" altLang="ko-KR" sz="1400" dirty="0">
                <a:sym typeface="Wingdings" panose="05000000000000000000" pitchFamily="2" charset="2"/>
              </a:rPr>
              <a:t>: </a:t>
            </a:r>
            <a:r>
              <a:rPr lang="ko-KR" altLang="en-US" sz="1400" dirty="0">
                <a:sym typeface="Wingdings" panose="05000000000000000000" pitchFamily="2" charset="2"/>
              </a:rPr>
              <a:t>소계 </a:t>
            </a:r>
            <a:r>
              <a:rPr lang="ko-KR" altLang="en-US" sz="1400" dirty="0" err="1">
                <a:sym typeface="Wingdings" panose="05000000000000000000" pitchFamily="2" charset="2"/>
              </a:rPr>
              <a:t>계산값</a:t>
            </a:r>
            <a:r>
              <a:rPr lang="ko-KR" altLang="en-US" sz="1400" dirty="0">
                <a:sym typeface="Wingdings" panose="05000000000000000000" pitchFamily="2" charset="2"/>
              </a:rPr>
              <a:t> 표시 아래에서 맨 위로 이동</a:t>
            </a:r>
            <a:endParaRPr lang="en-US" altLang="ko-KR" sz="1400" dirty="0"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40985116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1">
            <a:extLst>
              <a:ext uri="{FF2B5EF4-FFF2-40B4-BE49-F238E27FC236}">
                <a16:creationId xmlns:a16="http://schemas.microsoft.com/office/drawing/2014/main" id="{8DE334F9-1C4F-88F0-126A-BB9500F546C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2. </a:t>
            </a:r>
            <a:r>
              <a:rPr lang="ko-KR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기능 추가에 따른 </a:t>
            </a:r>
            <a:r>
              <a:rPr lang="en-US" altLang="ko-KR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Grid </a:t>
            </a:r>
            <a:r>
              <a:rPr lang="ko-KR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디자인 </a:t>
            </a:r>
            <a:r>
              <a:rPr lang="en-US" altLang="ko-KR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UI </a:t>
            </a:r>
            <a:r>
              <a:rPr lang="ko-KR" altLang="en-US" sz="36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변경점</a:t>
            </a:r>
            <a:endParaRPr lang="ko-KR" altLang="en-US" sz="3600" b="1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sp>
        <p:nvSpPr>
          <p:cNvPr id="14" name="오른쪽 화살표 40">
            <a:extLst>
              <a:ext uri="{FF2B5EF4-FFF2-40B4-BE49-F238E27FC236}">
                <a16:creationId xmlns:a16="http://schemas.microsoft.com/office/drawing/2014/main" id="{B48F93D0-B360-BA8E-B543-41286D6FC944}"/>
              </a:ext>
            </a:extLst>
          </p:cNvPr>
          <p:cNvSpPr/>
          <p:nvPr/>
        </p:nvSpPr>
        <p:spPr>
          <a:xfrm>
            <a:off x="6763863" y="3559629"/>
            <a:ext cx="390525" cy="40957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ko-KR" altLang="en-US" sz="110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79E630E-EECA-8BA3-3E75-FD032E713ECD}"/>
              </a:ext>
            </a:extLst>
          </p:cNvPr>
          <p:cNvSpPr txBox="1"/>
          <p:nvPr/>
        </p:nvSpPr>
        <p:spPr>
          <a:xfrm>
            <a:off x="733003" y="1060673"/>
            <a:ext cx="106153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dirty="0">
                <a:sym typeface="Wingdings" panose="05000000000000000000" pitchFamily="2" charset="2"/>
              </a:rPr>
              <a:t>(3) </a:t>
            </a:r>
            <a:r>
              <a:rPr lang="ko-KR" altLang="en-US" sz="1400" dirty="0">
                <a:sym typeface="Wingdings" panose="05000000000000000000" pitchFamily="2" charset="2"/>
              </a:rPr>
              <a:t>초기값</a:t>
            </a:r>
            <a:r>
              <a:rPr lang="en-US" altLang="ko-KR" sz="1400" dirty="0">
                <a:sym typeface="Wingdings" panose="05000000000000000000" pitchFamily="2" charset="2"/>
              </a:rPr>
              <a:t>, </a:t>
            </a:r>
            <a:r>
              <a:rPr lang="ko-KR" altLang="en-US" sz="1400" dirty="0" err="1">
                <a:sym typeface="Wingdings" panose="05000000000000000000" pitchFamily="2" charset="2"/>
              </a:rPr>
              <a:t>키유형</a:t>
            </a:r>
            <a:r>
              <a:rPr lang="en-US" altLang="ko-KR" sz="1400" dirty="0">
                <a:sym typeface="Wingdings" panose="05000000000000000000" pitchFamily="2" charset="2"/>
              </a:rPr>
              <a:t>, </a:t>
            </a:r>
            <a:r>
              <a:rPr lang="ko-KR" altLang="en-US" sz="1400" dirty="0">
                <a:sym typeface="Wingdings" panose="05000000000000000000" pitchFamily="2" charset="2"/>
              </a:rPr>
              <a:t>저장모드</a:t>
            </a:r>
            <a:r>
              <a:rPr lang="en-US" altLang="ko-KR" sz="1400" dirty="0">
                <a:sym typeface="Wingdings" panose="05000000000000000000" pitchFamily="2" charset="2"/>
              </a:rPr>
              <a:t>, </a:t>
            </a:r>
            <a:r>
              <a:rPr lang="ko-KR" altLang="en-US" sz="1400" dirty="0">
                <a:sym typeface="Wingdings" panose="05000000000000000000" pitchFamily="2" charset="2"/>
              </a:rPr>
              <a:t>최소길이</a:t>
            </a:r>
            <a:r>
              <a:rPr lang="en-US" altLang="ko-KR" sz="1400" dirty="0">
                <a:sym typeface="Wingdings" panose="05000000000000000000" pitchFamily="2" charset="2"/>
              </a:rPr>
              <a:t>, </a:t>
            </a:r>
            <a:r>
              <a:rPr lang="ko-KR" altLang="en-US" sz="1400" dirty="0">
                <a:sym typeface="Wingdings" panose="05000000000000000000" pitchFamily="2" charset="2"/>
              </a:rPr>
              <a:t>최대길이</a:t>
            </a:r>
            <a:r>
              <a:rPr lang="en-US" altLang="ko-KR" sz="1400" dirty="0">
                <a:sym typeface="Wingdings" panose="05000000000000000000" pitchFamily="2" charset="2"/>
              </a:rPr>
              <a:t>(</a:t>
            </a:r>
            <a:r>
              <a:rPr lang="en-US" altLang="ko-KR" sz="1400" dirty="0" err="1">
                <a:sym typeface="Wingdings" panose="05000000000000000000" pitchFamily="2" charset="2"/>
              </a:rPr>
              <a:t>NumberBox</a:t>
            </a:r>
            <a:r>
              <a:rPr lang="ko-KR" altLang="en-US" sz="1400" dirty="0">
                <a:sym typeface="Wingdings" panose="05000000000000000000" pitchFamily="2" charset="2"/>
              </a:rPr>
              <a:t>일 경우는 최소값</a:t>
            </a:r>
            <a:r>
              <a:rPr lang="en-US" altLang="ko-KR" sz="1400" dirty="0">
                <a:sym typeface="Wingdings" panose="05000000000000000000" pitchFamily="2" charset="2"/>
              </a:rPr>
              <a:t>, </a:t>
            </a:r>
            <a:r>
              <a:rPr lang="ko-KR" altLang="en-US" sz="1400" dirty="0">
                <a:sym typeface="Wingdings" panose="05000000000000000000" pitchFamily="2" charset="2"/>
              </a:rPr>
              <a:t>최대값</a:t>
            </a:r>
            <a:r>
              <a:rPr lang="en-US" altLang="ko-KR" sz="1400" dirty="0">
                <a:sym typeface="Wingdings" panose="05000000000000000000" pitchFamily="2" charset="2"/>
              </a:rPr>
              <a:t>) </a:t>
            </a:r>
            <a:r>
              <a:rPr lang="ko-KR" altLang="en-US" sz="1400" dirty="0">
                <a:sym typeface="Wingdings" panose="05000000000000000000" pitchFamily="2" charset="2"/>
              </a:rPr>
              <a:t>속성을 입력 설정 팝업으로 이동</a:t>
            </a:r>
            <a:endParaRPr lang="en-US" altLang="ko-KR" sz="1400" dirty="0">
              <a:sym typeface="Wingdings" panose="05000000000000000000" pitchFamily="2" charset="2"/>
            </a:endParaRPr>
          </a:p>
        </p:txBody>
      </p:sp>
      <p:grpSp>
        <p:nvGrpSpPr>
          <p:cNvPr id="7" name="그룹 6">
            <a:extLst>
              <a:ext uri="{FF2B5EF4-FFF2-40B4-BE49-F238E27FC236}">
                <a16:creationId xmlns:a16="http://schemas.microsoft.com/office/drawing/2014/main" id="{05F12EEB-94EE-1B1D-788F-A21E57DAAA91}"/>
              </a:ext>
            </a:extLst>
          </p:cNvPr>
          <p:cNvGrpSpPr/>
          <p:nvPr/>
        </p:nvGrpSpPr>
        <p:grpSpPr>
          <a:xfrm>
            <a:off x="7345345" y="1844951"/>
            <a:ext cx="4436080" cy="3917674"/>
            <a:chOff x="3243619" y="909952"/>
            <a:chExt cx="5704762" cy="5038095"/>
          </a:xfrm>
        </p:grpSpPr>
        <p:pic>
          <p:nvPicPr>
            <p:cNvPr id="3" name="그림 2">
              <a:extLst>
                <a:ext uri="{FF2B5EF4-FFF2-40B4-BE49-F238E27FC236}">
                  <a16:creationId xmlns:a16="http://schemas.microsoft.com/office/drawing/2014/main" id="{00000000-0008-0000-0000-00003000000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243619" y="909952"/>
              <a:ext cx="5704762" cy="5038095"/>
            </a:xfrm>
            <a:prstGeom prst="rect">
              <a:avLst/>
            </a:prstGeom>
          </p:spPr>
        </p:pic>
        <p:sp>
          <p:nvSpPr>
            <p:cNvPr id="4" name="직사각형 3">
              <a:extLst>
                <a:ext uri="{FF2B5EF4-FFF2-40B4-BE49-F238E27FC236}">
                  <a16:creationId xmlns:a16="http://schemas.microsoft.com/office/drawing/2014/main" id="{00000000-0008-0000-0000-000031000000}"/>
                </a:ext>
              </a:extLst>
            </p:cNvPr>
            <p:cNvSpPr/>
            <p:nvPr/>
          </p:nvSpPr>
          <p:spPr>
            <a:xfrm>
              <a:off x="5643919" y="2767327"/>
              <a:ext cx="3133725" cy="895350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endParaRPr lang="ko-KR" altLang="en-US" sz="1100"/>
            </a:p>
          </p:txBody>
        </p:sp>
        <p:sp>
          <p:nvSpPr>
            <p:cNvPr id="5" name="직사각형 4">
              <a:extLst>
                <a:ext uri="{FF2B5EF4-FFF2-40B4-BE49-F238E27FC236}">
                  <a16:creationId xmlns:a16="http://schemas.microsoft.com/office/drawing/2014/main" id="{00000000-0008-0000-0000-000032000000}"/>
                </a:ext>
              </a:extLst>
            </p:cNvPr>
            <p:cNvSpPr/>
            <p:nvPr/>
          </p:nvSpPr>
          <p:spPr>
            <a:xfrm>
              <a:off x="5653444" y="3900802"/>
              <a:ext cx="3133725" cy="619125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endParaRPr lang="ko-KR" altLang="en-US" sz="1100"/>
            </a:p>
          </p:txBody>
        </p:sp>
      </p:grpSp>
      <p:grpSp>
        <p:nvGrpSpPr>
          <p:cNvPr id="20" name="그룹 19">
            <a:extLst>
              <a:ext uri="{FF2B5EF4-FFF2-40B4-BE49-F238E27FC236}">
                <a16:creationId xmlns:a16="http://schemas.microsoft.com/office/drawing/2014/main" id="{6C5BABBD-D91C-7F57-12EB-78F9236CC074}"/>
              </a:ext>
            </a:extLst>
          </p:cNvPr>
          <p:cNvGrpSpPr/>
          <p:nvPr/>
        </p:nvGrpSpPr>
        <p:grpSpPr>
          <a:xfrm>
            <a:off x="2405892" y="1844951"/>
            <a:ext cx="4090571" cy="3799355"/>
            <a:chOff x="3219809" y="757571"/>
            <a:chExt cx="5752381" cy="5342857"/>
          </a:xfrm>
        </p:grpSpPr>
        <p:pic>
          <p:nvPicPr>
            <p:cNvPr id="16" name="그림 15">
              <a:extLst>
                <a:ext uri="{FF2B5EF4-FFF2-40B4-BE49-F238E27FC236}">
                  <a16:creationId xmlns:a16="http://schemas.microsoft.com/office/drawing/2014/main" id="{00000000-0008-0000-0000-00002D00000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219809" y="757571"/>
              <a:ext cx="5752381" cy="5342857"/>
            </a:xfrm>
            <a:prstGeom prst="rect">
              <a:avLst/>
            </a:prstGeom>
          </p:spPr>
        </p:pic>
        <p:sp>
          <p:nvSpPr>
            <p:cNvPr id="17" name="직사각형 16">
              <a:extLst>
                <a:ext uri="{FF2B5EF4-FFF2-40B4-BE49-F238E27FC236}">
                  <a16:creationId xmlns:a16="http://schemas.microsoft.com/office/drawing/2014/main" id="{00000000-0008-0000-0000-00002E000000}"/>
                </a:ext>
              </a:extLst>
            </p:cNvPr>
            <p:cNvSpPr/>
            <p:nvPr/>
          </p:nvSpPr>
          <p:spPr>
            <a:xfrm>
              <a:off x="5667734" y="3453146"/>
              <a:ext cx="3133725" cy="590550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endParaRPr lang="ko-KR" altLang="en-US" sz="1100"/>
            </a:p>
          </p:txBody>
        </p:sp>
        <p:sp>
          <p:nvSpPr>
            <p:cNvPr id="18" name="직사각형 17">
              <a:extLst>
                <a:ext uri="{FF2B5EF4-FFF2-40B4-BE49-F238E27FC236}">
                  <a16:creationId xmlns:a16="http://schemas.microsoft.com/office/drawing/2014/main" id="{00000000-0008-0000-0000-00002F000000}"/>
                </a:ext>
              </a:extLst>
            </p:cNvPr>
            <p:cNvSpPr/>
            <p:nvPr/>
          </p:nvSpPr>
          <p:spPr>
            <a:xfrm>
              <a:off x="5639159" y="4310396"/>
              <a:ext cx="3133725" cy="819150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endParaRPr lang="ko-KR" altLang="en-US" sz="1100"/>
            </a:p>
          </p:txBody>
        </p:sp>
        <p:sp>
          <p:nvSpPr>
            <p:cNvPr id="19" name="직사각형 18">
              <a:extLst>
                <a:ext uri="{FF2B5EF4-FFF2-40B4-BE49-F238E27FC236}">
                  <a16:creationId xmlns:a16="http://schemas.microsoft.com/office/drawing/2014/main" id="{00000000-0008-0000-0000-000033000000}"/>
                </a:ext>
              </a:extLst>
            </p:cNvPr>
            <p:cNvSpPr/>
            <p:nvPr/>
          </p:nvSpPr>
          <p:spPr>
            <a:xfrm>
              <a:off x="5460466" y="2482265"/>
              <a:ext cx="2617093" cy="847057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r>
                <a:rPr lang="ko-KR" altLang="en-US" sz="1000" dirty="0"/>
                <a:t>초기값</a:t>
              </a:r>
              <a:r>
                <a:rPr lang="en-US" altLang="ko-KR" sz="1000" dirty="0"/>
                <a:t>, </a:t>
              </a:r>
              <a:r>
                <a:rPr lang="ko-KR" altLang="en-US" sz="1000" dirty="0"/>
                <a:t>키 유형</a:t>
              </a:r>
              <a:r>
                <a:rPr lang="en-US" altLang="ko-KR" sz="1000" dirty="0"/>
                <a:t>, </a:t>
              </a:r>
              <a:r>
                <a:rPr lang="ko-KR" altLang="en-US" sz="1000" dirty="0"/>
                <a:t>저장모드</a:t>
              </a:r>
              <a:r>
                <a:rPr lang="en-US" altLang="ko-KR" sz="1000" dirty="0"/>
                <a:t>, </a:t>
              </a:r>
              <a:r>
                <a:rPr lang="ko-KR" altLang="en-US" sz="1000" dirty="0"/>
                <a:t>최소 길이</a:t>
              </a:r>
              <a:r>
                <a:rPr lang="en-US" altLang="ko-KR" sz="1000" dirty="0"/>
                <a:t>, </a:t>
              </a:r>
              <a:r>
                <a:rPr lang="ko-KR" altLang="en-US" sz="1000" dirty="0"/>
                <a:t>최대 길이 속성을 입력 설정 팝업으로 이동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852776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1">
            <a:extLst>
              <a:ext uri="{FF2B5EF4-FFF2-40B4-BE49-F238E27FC236}">
                <a16:creationId xmlns:a16="http://schemas.microsoft.com/office/drawing/2014/main" id="{8DE334F9-1C4F-88F0-126A-BB9500F546C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2. </a:t>
            </a:r>
            <a:r>
              <a:rPr lang="ko-KR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기능 추가에 따른 </a:t>
            </a:r>
            <a:r>
              <a:rPr lang="en-US" altLang="ko-KR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Grid </a:t>
            </a:r>
            <a:r>
              <a:rPr lang="ko-KR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디자인 </a:t>
            </a:r>
            <a:r>
              <a:rPr lang="en-US" altLang="ko-KR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UI </a:t>
            </a:r>
            <a:r>
              <a:rPr lang="ko-KR" altLang="en-US" sz="36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변경점</a:t>
            </a:r>
            <a:endParaRPr lang="ko-KR" altLang="en-US" sz="3600" b="1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79E630E-EECA-8BA3-3E75-FD032E713ECD}"/>
              </a:ext>
            </a:extLst>
          </p:cNvPr>
          <p:cNvSpPr txBox="1"/>
          <p:nvPr/>
        </p:nvSpPr>
        <p:spPr>
          <a:xfrm>
            <a:off x="733003" y="1060673"/>
            <a:ext cx="106153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b="1" dirty="0">
                <a:sym typeface="Wingdings" panose="05000000000000000000" pitchFamily="2" charset="2"/>
              </a:rPr>
              <a:t>입력 설정 메뉴</a:t>
            </a:r>
            <a:r>
              <a:rPr lang="en-US" altLang="ko-KR" sz="1400" b="1" dirty="0">
                <a:sym typeface="Wingdings" panose="05000000000000000000" pitchFamily="2" charset="2"/>
              </a:rPr>
              <a:t>, </a:t>
            </a:r>
            <a:r>
              <a:rPr lang="ko-KR" altLang="en-US" sz="1400" b="1" dirty="0">
                <a:sym typeface="Wingdings" panose="05000000000000000000" pitchFamily="2" charset="2"/>
              </a:rPr>
              <a:t>입력 설정 팝업 창 추가</a:t>
            </a:r>
            <a:r>
              <a:rPr lang="ko-KR" altLang="en-US" sz="1400" dirty="0">
                <a:sym typeface="Wingdings" panose="05000000000000000000" pitchFamily="2" charset="2"/>
              </a:rPr>
              <a:t>		</a:t>
            </a:r>
          </a:p>
          <a:p>
            <a:r>
              <a:rPr lang="en-US" altLang="ko-KR" sz="1400" dirty="0">
                <a:sym typeface="Wingdings" panose="05000000000000000000" pitchFamily="2" charset="2"/>
              </a:rPr>
              <a:t>- </a:t>
            </a:r>
            <a:r>
              <a:rPr lang="ko-KR" altLang="en-US" sz="1400" dirty="0">
                <a:sym typeface="Wingdings" panose="05000000000000000000" pitchFamily="2" charset="2"/>
              </a:rPr>
              <a:t>디자인 모드에서 마우스 </a:t>
            </a:r>
            <a:r>
              <a:rPr lang="ko-KR" altLang="en-US" sz="1400" dirty="0" err="1">
                <a:sym typeface="Wingdings" panose="05000000000000000000" pitchFamily="2" charset="2"/>
              </a:rPr>
              <a:t>우클릭</a:t>
            </a:r>
            <a:r>
              <a:rPr lang="ko-KR" altLang="en-US" sz="1400" dirty="0">
                <a:sym typeface="Wingdings" panose="05000000000000000000" pitchFamily="2" charset="2"/>
              </a:rPr>
              <a:t> </a:t>
            </a:r>
            <a:r>
              <a:rPr lang="en-US" altLang="ko-KR" sz="1400" dirty="0">
                <a:sym typeface="Wingdings" panose="05000000000000000000" pitchFamily="2" charset="2"/>
              </a:rPr>
              <a:t>Context</a:t>
            </a:r>
            <a:r>
              <a:rPr lang="ko-KR" altLang="en-US" sz="1400" dirty="0">
                <a:sym typeface="Wingdings" panose="05000000000000000000" pitchFamily="2" charset="2"/>
              </a:rPr>
              <a:t>메뉴에 </a:t>
            </a:r>
            <a:r>
              <a:rPr lang="en-US" altLang="ko-KR" sz="1400" dirty="0" smtClean="0">
                <a:sym typeface="Wingdings" panose="05000000000000000000" pitchFamily="2" charset="2"/>
              </a:rPr>
              <a:t>‘</a:t>
            </a:r>
            <a:r>
              <a:rPr lang="ko-KR" altLang="en-US" sz="1400" dirty="0" smtClean="0">
                <a:sym typeface="Wingdings" panose="05000000000000000000" pitchFamily="2" charset="2"/>
              </a:rPr>
              <a:t>유효성 검사</a:t>
            </a:r>
            <a:r>
              <a:rPr lang="en-US" altLang="ko-KR" sz="1400" dirty="0" smtClean="0">
                <a:sym typeface="Wingdings" panose="05000000000000000000" pitchFamily="2" charset="2"/>
              </a:rPr>
              <a:t>’</a:t>
            </a:r>
            <a:r>
              <a:rPr lang="ko-KR" altLang="en-US" sz="1400" dirty="0" smtClean="0">
                <a:sym typeface="Wingdings" panose="05000000000000000000" pitchFamily="2" charset="2"/>
              </a:rPr>
              <a:t> </a:t>
            </a:r>
            <a:r>
              <a:rPr lang="ko-KR" altLang="en-US" sz="1400" dirty="0">
                <a:sym typeface="Wingdings" panose="05000000000000000000" pitchFamily="2" charset="2"/>
              </a:rPr>
              <a:t>항목 추가</a:t>
            </a:r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84838" y="1663940"/>
            <a:ext cx="1681126" cy="4281269"/>
          </a:xfrm>
          <a:prstGeom prst="rect">
            <a:avLst/>
          </a:prstGeom>
        </p:spPr>
      </p:pic>
      <p:sp>
        <p:nvSpPr>
          <p:cNvPr id="4" name="직사각형 3"/>
          <p:cNvSpPr/>
          <p:nvPr/>
        </p:nvSpPr>
        <p:spPr>
          <a:xfrm>
            <a:off x="8560526" y="2542903"/>
            <a:ext cx="1605438" cy="24384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889242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1">
            <a:extLst>
              <a:ext uri="{FF2B5EF4-FFF2-40B4-BE49-F238E27FC236}">
                <a16:creationId xmlns:a16="http://schemas.microsoft.com/office/drawing/2014/main" id="{8DE334F9-1C4F-88F0-126A-BB9500F546C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2. </a:t>
            </a:r>
            <a:r>
              <a:rPr lang="ko-KR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기능 추가에 따른 </a:t>
            </a:r>
            <a:r>
              <a:rPr lang="en-US" altLang="ko-KR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Grid </a:t>
            </a:r>
            <a:r>
              <a:rPr lang="ko-KR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디자인 </a:t>
            </a:r>
            <a:r>
              <a:rPr lang="en-US" altLang="ko-KR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UI </a:t>
            </a:r>
            <a:r>
              <a:rPr lang="ko-KR" altLang="en-US" sz="36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변경점</a:t>
            </a:r>
            <a:endParaRPr lang="ko-KR" altLang="en-US" sz="3600" b="1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79E630E-EECA-8BA3-3E75-FD032E713ECD}"/>
              </a:ext>
            </a:extLst>
          </p:cNvPr>
          <p:cNvSpPr txBox="1"/>
          <p:nvPr/>
        </p:nvSpPr>
        <p:spPr>
          <a:xfrm>
            <a:off x="733003" y="1060673"/>
            <a:ext cx="1061536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b="1" dirty="0">
                <a:sym typeface="Wingdings" panose="05000000000000000000" pitchFamily="2" charset="2"/>
              </a:rPr>
              <a:t>입력 설정 팝업	</a:t>
            </a:r>
          </a:p>
          <a:p>
            <a:pPr marL="342900" indent="-342900">
              <a:buAutoNum type="arabicParenBoth"/>
            </a:pPr>
            <a:r>
              <a:rPr lang="ko-KR" altLang="en-US" sz="1400" dirty="0">
                <a:sym typeface="Wingdings" panose="05000000000000000000" pitchFamily="2" charset="2"/>
              </a:rPr>
              <a:t>설정 탭 </a:t>
            </a:r>
            <a:r>
              <a:rPr lang="en-US" altLang="ko-KR" sz="1400" dirty="0">
                <a:sym typeface="Wingdings" panose="05000000000000000000" pitchFamily="2" charset="2"/>
              </a:rPr>
              <a:t>: </a:t>
            </a:r>
            <a:r>
              <a:rPr lang="ko-KR" altLang="en-US" sz="1400" dirty="0">
                <a:sym typeface="Wingdings" panose="05000000000000000000" pitchFamily="2" charset="2"/>
              </a:rPr>
              <a:t>화면 </a:t>
            </a:r>
            <a:r>
              <a:rPr lang="ko-KR" altLang="en-US" sz="1400" dirty="0" err="1">
                <a:sym typeface="Wingdings" panose="05000000000000000000" pitchFamily="2" charset="2"/>
              </a:rPr>
              <a:t>표시명</a:t>
            </a:r>
            <a:r>
              <a:rPr lang="en-US" altLang="ko-KR" sz="1400" dirty="0">
                <a:sym typeface="Wingdings" panose="05000000000000000000" pitchFamily="2" charset="2"/>
              </a:rPr>
              <a:t>, </a:t>
            </a:r>
            <a:r>
              <a:rPr lang="ko-KR" altLang="en-US" sz="1400" dirty="0" err="1">
                <a:sym typeface="Wingdings" panose="05000000000000000000" pitchFamily="2" charset="2"/>
              </a:rPr>
              <a:t>필드명</a:t>
            </a:r>
            <a:r>
              <a:rPr lang="en-US" altLang="ko-KR" sz="1400" dirty="0">
                <a:sym typeface="Wingdings" panose="05000000000000000000" pitchFamily="2" charset="2"/>
              </a:rPr>
              <a:t>, </a:t>
            </a:r>
            <a:r>
              <a:rPr lang="ko-KR" altLang="en-US" sz="1400" dirty="0">
                <a:sym typeface="Wingdings" panose="05000000000000000000" pitchFamily="2" charset="2"/>
              </a:rPr>
              <a:t>초기값</a:t>
            </a:r>
            <a:r>
              <a:rPr lang="en-US" altLang="ko-KR" sz="1400" dirty="0">
                <a:sym typeface="Wingdings" panose="05000000000000000000" pitchFamily="2" charset="2"/>
              </a:rPr>
              <a:t>, </a:t>
            </a:r>
            <a:r>
              <a:rPr lang="ko-KR" altLang="en-US" sz="1400" dirty="0">
                <a:sym typeface="Wingdings" panose="05000000000000000000" pitchFamily="2" charset="2"/>
              </a:rPr>
              <a:t>키 유형</a:t>
            </a:r>
            <a:r>
              <a:rPr lang="en-US" altLang="ko-KR" sz="1400" dirty="0">
                <a:sym typeface="Wingdings" panose="05000000000000000000" pitchFamily="2" charset="2"/>
              </a:rPr>
              <a:t>, </a:t>
            </a:r>
            <a:r>
              <a:rPr lang="ko-KR" altLang="en-US" sz="1400" dirty="0">
                <a:sym typeface="Wingdings" panose="05000000000000000000" pitchFamily="2" charset="2"/>
              </a:rPr>
              <a:t>저장 모드</a:t>
            </a:r>
            <a:r>
              <a:rPr lang="en-US" altLang="ko-KR" sz="1400" dirty="0">
                <a:sym typeface="Wingdings" panose="05000000000000000000" pitchFamily="2" charset="2"/>
              </a:rPr>
              <a:t>, </a:t>
            </a:r>
            <a:r>
              <a:rPr lang="ko-KR" altLang="en-US" sz="1400" dirty="0">
                <a:sym typeface="Wingdings" panose="05000000000000000000" pitchFamily="2" charset="2"/>
              </a:rPr>
              <a:t>제한 방법</a:t>
            </a:r>
            <a:r>
              <a:rPr lang="en-US" altLang="ko-KR" sz="1400" dirty="0">
                <a:sym typeface="Wingdings" panose="05000000000000000000" pitchFamily="2" charset="2"/>
              </a:rPr>
              <a:t>, </a:t>
            </a:r>
            <a:r>
              <a:rPr lang="ko-KR" altLang="en-US" sz="1400" dirty="0">
                <a:sym typeface="Wingdings" panose="05000000000000000000" pitchFamily="2" charset="2"/>
              </a:rPr>
              <a:t>최소 길이</a:t>
            </a:r>
            <a:r>
              <a:rPr lang="en-US" altLang="ko-KR" sz="1400" dirty="0">
                <a:sym typeface="Wingdings" panose="05000000000000000000" pitchFamily="2" charset="2"/>
              </a:rPr>
              <a:t>, </a:t>
            </a:r>
            <a:r>
              <a:rPr lang="ko-KR" altLang="en-US" sz="1400" dirty="0">
                <a:sym typeface="Wingdings" panose="05000000000000000000" pitchFamily="2" charset="2"/>
              </a:rPr>
              <a:t>최대 길이</a:t>
            </a:r>
            <a:endParaRPr lang="en-US" altLang="ko-KR" sz="1400" dirty="0">
              <a:sym typeface="Wingdings" panose="05000000000000000000" pitchFamily="2" charset="2"/>
            </a:endParaRPr>
          </a:p>
          <a:p>
            <a:r>
              <a:rPr lang="en-US" altLang="ko-KR" sz="1400" dirty="0">
                <a:sym typeface="Wingdings" panose="05000000000000000000" pitchFamily="2" charset="2"/>
              </a:rPr>
              <a:t>(</a:t>
            </a:r>
            <a:r>
              <a:rPr lang="ko-KR" altLang="en-US" sz="1400" dirty="0">
                <a:sym typeface="Wingdings" panose="05000000000000000000" pitchFamily="2" charset="2"/>
              </a:rPr>
              <a:t>필드 유형이 </a:t>
            </a:r>
            <a:r>
              <a:rPr lang="en-US" altLang="ko-KR" sz="1400" dirty="0" err="1">
                <a:sym typeface="Wingdings" panose="05000000000000000000" pitchFamily="2" charset="2"/>
              </a:rPr>
              <a:t>NumberBox</a:t>
            </a:r>
            <a:r>
              <a:rPr lang="ko-KR" altLang="en-US" sz="1400" dirty="0">
                <a:sym typeface="Wingdings" panose="05000000000000000000" pitchFamily="2" charset="2"/>
              </a:rPr>
              <a:t>일 경우 최소값</a:t>
            </a:r>
            <a:r>
              <a:rPr lang="en-US" altLang="ko-KR" sz="1400" dirty="0">
                <a:sym typeface="Wingdings" panose="05000000000000000000" pitchFamily="2" charset="2"/>
              </a:rPr>
              <a:t>, </a:t>
            </a:r>
            <a:r>
              <a:rPr lang="ko-KR" altLang="en-US" sz="1400" dirty="0">
                <a:sym typeface="Wingdings" panose="05000000000000000000" pitchFamily="2" charset="2"/>
              </a:rPr>
              <a:t>최대값</a:t>
            </a:r>
            <a:r>
              <a:rPr lang="en-US" altLang="ko-KR" sz="1400" dirty="0">
                <a:sym typeface="Wingdings" panose="05000000000000000000" pitchFamily="2" charset="2"/>
              </a:rPr>
              <a:t>, </a:t>
            </a:r>
            <a:r>
              <a:rPr lang="en-US" altLang="ko-KR" sz="1400" dirty="0" err="1">
                <a:sym typeface="Wingdings" panose="05000000000000000000" pitchFamily="2" charset="2"/>
              </a:rPr>
              <a:t>DateTime</a:t>
            </a:r>
            <a:r>
              <a:rPr lang="ko-KR" altLang="en-US" sz="1400" dirty="0">
                <a:sym typeface="Wingdings" panose="05000000000000000000" pitchFamily="2" charset="2"/>
              </a:rPr>
              <a:t>일 경우 시작날짜</a:t>
            </a:r>
            <a:r>
              <a:rPr lang="en-US" altLang="ko-KR" sz="1400" dirty="0">
                <a:sym typeface="Wingdings" panose="05000000000000000000" pitchFamily="2" charset="2"/>
              </a:rPr>
              <a:t>, </a:t>
            </a:r>
            <a:r>
              <a:rPr lang="ko-KR" altLang="en-US" sz="1400" dirty="0" err="1">
                <a:sym typeface="Wingdings" panose="05000000000000000000" pitchFamily="2" charset="2"/>
              </a:rPr>
              <a:t>끝날짜</a:t>
            </a:r>
            <a:r>
              <a:rPr lang="en-US" altLang="ko-KR" sz="1400" dirty="0">
                <a:sym typeface="Wingdings" panose="05000000000000000000" pitchFamily="2" charset="2"/>
              </a:rPr>
              <a:t>)	</a:t>
            </a:r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00000000-0008-0000-0000-0000130000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3589" y="2018639"/>
            <a:ext cx="4813585" cy="4251062"/>
          </a:xfrm>
          <a:prstGeom prst="rect">
            <a:avLst/>
          </a:prstGeom>
        </p:spPr>
      </p:pic>
      <p:pic>
        <p:nvPicPr>
          <p:cNvPr id="5" name="그림 4">
            <a:extLst>
              <a:ext uri="{FF2B5EF4-FFF2-40B4-BE49-F238E27FC236}">
                <a16:creationId xmlns:a16="http://schemas.microsoft.com/office/drawing/2014/main" id="{00000000-0008-0000-0000-0000080000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86860" y="2004108"/>
            <a:ext cx="4813585" cy="4252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03266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1">
            <a:extLst>
              <a:ext uri="{FF2B5EF4-FFF2-40B4-BE49-F238E27FC236}">
                <a16:creationId xmlns:a16="http://schemas.microsoft.com/office/drawing/2014/main" id="{8DE334F9-1C4F-88F0-126A-BB9500F546C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ko-KR" dirty="0"/>
              <a:t>2. </a:t>
            </a:r>
            <a:r>
              <a:rPr lang="ko-KR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기능 추가에 따른 </a:t>
            </a:r>
            <a:r>
              <a:rPr lang="en-US" altLang="ko-KR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Grid </a:t>
            </a:r>
            <a:r>
              <a:rPr lang="ko-KR" alt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디자인 </a:t>
            </a:r>
            <a:r>
              <a:rPr lang="en-US" altLang="ko-KR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UI </a:t>
            </a:r>
            <a:r>
              <a:rPr lang="ko-KR" altLang="en-US" sz="36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변경점</a:t>
            </a:r>
            <a:endParaRPr lang="ko-KR" altLang="en-US" sz="3600" b="1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79E630E-EECA-8BA3-3E75-FD032E713ECD}"/>
              </a:ext>
            </a:extLst>
          </p:cNvPr>
          <p:cNvSpPr txBox="1"/>
          <p:nvPr/>
        </p:nvSpPr>
        <p:spPr>
          <a:xfrm>
            <a:off x="733003" y="1060673"/>
            <a:ext cx="106153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b="1" dirty="0">
                <a:sym typeface="Wingdings" panose="05000000000000000000" pitchFamily="2" charset="2"/>
              </a:rPr>
              <a:t>입력 설정 팝업	</a:t>
            </a:r>
          </a:p>
          <a:p>
            <a:r>
              <a:rPr lang="en-US" altLang="ko-KR" sz="1400" dirty="0">
                <a:sym typeface="Wingdings" panose="05000000000000000000" pitchFamily="2" charset="2"/>
              </a:rPr>
              <a:t>(2) </a:t>
            </a:r>
            <a:r>
              <a:rPr lang="ko-KR" altLang="en-US" sz="1400" dirty="0">
                <a:sym typeface="Wingdings" panose="05000000000000000000" pitchFamily="2" charset="2"/>
              </a:rPr>
              <a:t>설명 메시지</a:t>
            </a:r>
            <a:r>
              <a:rPr lang="en-US" altLang="ko-KR" sz="1400" dirty="0">
                <a:sym typeface="Wingdings" panose="05000000000000000000" pitchFamily="2" charset="2"/>
              </a:rPr>
              <a:t>	</a:t>
            </a:r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00000000-0008-0000-0000-0000150000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70928" y="1218948"/>
            <a:ext cx="5685714" cy="5038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27747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2940</TotalTime>
  <Words>420</Words>
  <Application>Microsoft Office PowerPoint</Application>
  <PresentationFormat>와이드스크린</PresentationFormat>
  <Paragraphs>66</Paragraphs>
  <Slides>14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14</vt:i4>
      </vt:variant>
    </vt:vector>
  </HeadingPairs>
  <TitlesOfParts>
    <vt:vector size="19" baseType="lpstr">
      <vt:lpstr>나눔스퀘어</vt:lpstr>
      <vt:lpstr>맑은 고딕</vt:lpstr>
      <vt:lpstr>Arial</vt:lpstr>
      <vt:lpstr>Wingdings</vt:lpstr>
      <vt:lpstr>Office 테마</vt:lpstr>
      <vt:lpstr>AUD 그리드 유효성 검사 기능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mkkim</dc:creator>
  <cp:lastModifiedBy>mkkim</cp:lastModifiedBy>
  <cp:revision>124</cp:revision>
  <dcterms:created xsi:type="dcterms:W3CDTF">2022-07-27T04:27:47Z</dcterms:created>
  <dcterms:modified xsi:type="dcterms:W3CDTF">2024-09-06T08:21:24Z</dcterms:modified>
</cp:coreProperties>
</file>