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7" r:id="rId1"/>
  </p:sldMasterIdLst>
  <p:notesMasterIdLst>
    <p:notesMasterId r:id="rId16"/>
  </p:notesMasterIdLst>
  <p:sldIdLst>
    <p:sldId id="257" r:id="rId2"/>
    <p:sldId id="265" r:id="rId3"/>
    <p:sldId id="282" r:id="rId4"/>
    <p:sldId id="272" r:id="rId5"/>
    <p:sldId id="281" r:id="rId6"/>
    <p:sldId id="270" r:id="rId7"/>
    <p:sldId id="273" r:id="rId8"/>
    <p:sldId id="283" r:id="rId9"/>
    <p:sldId id="284" r:id="rId10"/>
    <p:sldId id="285" r:id="rId11"/>
    <p:sldId id="286" r:id="rId12"/>
    <p:sldId id="288" r:id="rId13"/>
    <p:sldId id="289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91E24"/>
    <a:srgbClr val="7E20A8"/>
    <a:srgbClr val="79A100"/>
    <a:srgbClr val="00A4A9"/>
    <a:srgbClr val="AD1F25"/>
    <a:srgbClr val="005CA6"/>
    <a:srgbClr val="152C4F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8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471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CB061492-D545-4A49-B1A4-989267ED8D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647950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98233E5A-B162-4006-ACB1-D1B89918C4CD}"/>
              </a:ext>
            </a:extLst>
          </p:cNvPr>
          <p:cNvSpPr/>
          <p:nvPr userDrawn="1"/>
        </p:nvSpPr>
        <p:spPr>
          <a:xfrm>
            <a:off x="1301262" y="1228725"/>
            <a:ext cx="2215662" cy="52959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0D180D8E-3FCA-454C-8173-FDE25B31D7C9}"/>
              </a:ext>
            </a:extLst>
          </p:cNvPr>
          <p:cNvSpPr/>
          <p:nvPr userDrawn="1"/>
        </p:nvSpPr>
        <p:spPr>
          <a:xfrm>
            <a:off x="0" y="2647950"/>
            <a:ext cx="12192000" cy="421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F431FE99-F828-4B75-9D47-0DB2DAB4E8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9754" y="402363"/>
            <a:ext cx="1283678" cy="37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30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  <p:sldLayoutId id="2147483733" r:id="rId3"/>
    <p:sldLayoutId id="2147483734" r:id="rId4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834963" y="993414"/>
            <a:ext cx="10515600" cy="74689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ko-KR" dirty="0" smtClean="0"/>
              <a:t>AUD Platform 7</a:t>
            </a:r>
            <a:endParaRPr lang="ko-KR" altLang="en-US" b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</a:t>
            </a:r>
            <a:endParaRPr lang="en-US" altLang="ko-KR" sz="1206" dirty="0"/>
          </a:p>
          <a:p>
            <a:r>
              <a:rPr lang="en-US" altLang="ko-KR" sz="1206" dirty="0" smtClean="0"/>
              <a:t>2022.06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823" y="4004895"/>
            <a:ext cx="10515600" cy="682435"/>
          </a:xfrm>
        </p:spPr>
        <p:txBody>
          <a:bodyPr>
            <a:normAutofit/>
          </a:bodyPr>
          <a:lstStyle/>
          <a:p>
            <a:r>
              <a:rPr lang="en-US" altLang="ko-KR" sz="3600" dirty="0" smtClean="0"/>
              <a:t>(</a:t>
            </a:r>
            <a:r>
              <a:rPr lang="ko-KR" altLang="en-US" sz="3600" dirty="0" smtClean="0"/>
              <a:t>교차 출처 리소스 공유 방식</a:t>
            </a:r>
            <a:r>
              <a:rPr lang="en-US" altLang="ko-KR" sz="3600" dirty="0" smtClean="0"/>
              <a:t>)</a:t>
            </a:r>
          </a:p>
        </p:txBody>
      </p:sp>
      <p:sp>
        <p:nvSpPr>
          <p:cNvPr id="6" name="제목 9"/>
          <p:cNvSpPr txBox="1">
            <a:spLocks/>
          </p:cNvSpPr>
          <p:nvPr/>
        </p:nvSpPr>
        <p:spPr>
          <a:xfrm>
            <a:off x="834963" y="3258005"/>
            <a:ext cx="10515600" cy="746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100000"/>
              </a:lnSpc>
              <a:spcBef>
                <a:spcPct val="0"/>
              </a:spcBef>
              <a:buNone/>
              <a:defRPr sz="4400" b="1" kern="1200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defRPr>
            </a:lvl1pPr>
          </a:lstStyle>
          <a:p>
            <a:r>
              <a:rPr lang="en-US" altLang="ko-KR" b="0" dirty="0" smtClean="0"/>
              <a:t>CORS</a:t>
            </a:r>
            <a:r>
              <a:rPr lang="en-US" altLang="ko-KR" sz="2100" b="0" dirty="0" smtClean="0"/>
              <a:t>(Cross-Origin Resource Sharing)  </a:t>
            </a:r>
            <a:r>
              <a:rPr lang="ko-KR" altLang="en-US" b="0" smtClean="0"/>
              <a:t>적용 </a:t>
            </a:r>
            <a:r>
              <a:rPr lang="ko-KR" altLang="en-US" b="0" dirty="0" smtClean="0"/>
              <a:t>가이드</a:t>
            </a:r>
            <a:endParaRPr lang="ko-KR" altLang="en-US" b="0" dirty="0"/>
          </a:p>
        </p:txBody>
      </p:sp>
      <p:sp>
        <p:nvSpPr>
          <p:cNvPr id="8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823" y="4677294"/>
            <a:ext cx="10515600" cy="430166"/>
          </a:xfrm>
        </p:spPr>
        <p:txBody>
          <a:bodyPr>
            <a:normAutofit/>
          </a:bodyPr>
          <a:lstStyle/>
          <a:p>
            <a:r>
              <a:rPr lang="ko-KR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부제 </a:t>
            </a:r>
            <a:r>
              <a:rPr lang="en-US" altLang="ko-KR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| </a:t>
            </a:r>
            <a:r>
              <a:rPr lang="ko-KR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한</a:t>
            </a:r>
            <a:r>
              <a:rPr lang="en-US" altLang="ko-KR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ko-KR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출처에서 실행 중인 웹 애플리케이션이 다른 출처의 자원의 선택한 자원에 접근</a:t>
            </a:r>
            <a:endParaRPr lang="en-US" altLang="ko-KR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982" y="355408"/>
            <a:ext cx="11166962" cy="489926"/>
          </a:xfrm>
        </p:spPr>
        <p:txBody>
          <a:bodyPr/>
          <a:lstStyle/>
          <a:p>
            <a:r>
              <a:rPr lang="en-US" altLang="ko-KR" dirty="0" smtClean="0"/>
              <a:t>2-1.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-AUD Embedded </a:t>
            </a:r>
            <a:r>
              <a:rPr lang="ko-KR" altLang="en-US" dirty="0" smtClean="0"/>
              <a:t>연동 가이드</a:t>
            </a:r>
          </a:p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901881" y="163838"/>
            <a:ext cx="2113587" cy="252413"/>
          </a:xfrm>
        </p:spPr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24130" y="1146341"/>
            <a:ext cx="5086676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 err="1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- AUD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제품 외부에 연동 방법</a:t>
            </a:r>
            <a:endParaRPr lang="en-US" altLang="ko-KR" sz="1200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특정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div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영역에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-AUD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제품을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Embedded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시킬 수 있다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방법은 아래와 같다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2-1. div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영역에 해당하는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id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AUD.LoadDocument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메서드로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전달한다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2-2.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-AUD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보고서 오픈에 필요한 소스 추가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2-3.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보고서 오픈 시에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AUD.Init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해당 메서드 전달하여 설정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Window resize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이벤트 처리할 경우 보고서의 사이즈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resize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시에 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   호출되어야 할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컴포넌트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API</a:t>
            </a: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755" y="1368041"/>
            <a:ext cx="5258438" cy="4961652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6225245" y="4395830"/>
            <a:ext cx="2943922" cy="6375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89193" y="2588570"/>
            <a:ext cx="3816991" cy="6375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err="1" smtClean="0"/>
              <a:t>AUD.SetFileDialogCallback</a:t>
            </a:r>
            <a:r>
              <a:rPr lang="en-US" altLang="ko-KR" sz="1200" dirty="0" smtClean="0"/>
              <a:t>();</a:t>
            </a:r>
          </a:p>
          <a:p>
            <a:r>
              <a:rPr lang="en-US" altLang="ko-KR" sz="1200" dirty="0" err="1" smtClean="0"/>
              <a:t>AUD.LoadDocument</a:t>
            </a:r>
            <a:r>
              <a:rPr lang="en-US" altLang="ko-KR" sz="1200" dirty="0" smtClean="0"/>
              <a:t>(‘</a:t>
            </a:r>
            <a:r>
              <a:rPr lang="ko-KR" altLang="en-US" sz="1200" dirty="0" smtClean="0"/>
              <a:t>표시 영역 </a:t>
            </a:r>
            <a:r>
              <a:rPr lang="en-US" altLang="ko-KR" sz="1200" dirty="0" smtClean="0"/>
              <a:t>id’,</a:t>
            </a:r>
            <a:r>
              <a:rPr lang="ko-KR" altLang="en-US" sz="1200" dirty="0" smtClean="0"/>
              <a:t>보고서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코드</a:t>
            </a:r>
            <a:r>
              <a:rPr lang="en-US" altLang="ko-KR" sz="1200" dirty="0" smtClean="0"/>
              <a:t>,2);</a:t>
            </a:r>
            <a:endParaRPr lang="ko-KR" altLang="en-US" sz="1200" dirty="0"/>
          </a:p>
        </p:txBody>
      </p:sp>
      <p:sp>
        <p:nvSpPr>
          <p:cNvPr id="20" name="직사각형 19"/>
          <p:cNvSpPr/>
          <p:nvPr/>
        </p:nvSpPr>
        <p:spPr>
          <a:xfrm>
            <a:off x="561598" y="3758266"/>
            <a:ext cx="3816991" cy="3441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err="1" smtClean="0"/>
              <a:t>AUD.Init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보고서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오픈 함수</a:t>
            </a:r>
            <a:r>
              <a:rPr lang="en-US" altLang="ko-KR" sz="1200" dirty="0" smtClean="0"/>
              <a:t>)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518982" y="4861304"/>
            <a:ext cx="3816991" cy="3441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err="1" smtClean="0"/>
              <a:t>AUD.GetMainViewer</a:t>
            </a:r>
            <a:r>
              <a:rPr lang="en-US" altLang="ko-KR" sz="1200" dirty="0" smtClean="0"/>
              <a:t>().</a:t>
            </a:r>
            <a:r>
              <a:rPr lang="en-US" altLang="ko-KR" sz="1200" dirty="0" err="1" smtClean="0"/>
              <a:t>ViewerSizeChanged</a:t>
            </a:r>
            <a:r>
              <a:rPr lang="en-US" altLang="ko-KR" sz="1200" dirty="0" smtClean="0"/>
              <a:t>();</a:t>
            </a:r>
          </a:p>
        </p:txBody>
      </p:sp>
      <p:sp>
        <p:nvSpPr>
          <p:cNvPr id="22" name="Rectangle 87"/>
          <p:cNvSpPr>
            <a:spLocks noChangeArrowheads="1"/>
          </p:cNvSpPr>
          <p:nvPr/>
        </p:nvSpPr>
        <p:spPr bwMode="auto">
          <a:xfrm>
            <a:off x="324131" y="5628670"/>
            <a:ext cx="5086676" cy="70102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300" dirty="0" err="1" smtClean="0">
                <a:solidFill>
                  <a:prstClr val="black"/>
                </a:solidFill>
              </a:rPr>
              <a:t>i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-AUD </a:t>
            </a:r>
            <a:r>
              <a:rPr kumimoji="1" lang="ko-KR" altLang="en-US" sz="1300" dirty="0" smtClean="0">
                <a:solidFill>
                  <a:prstClr val="black"/>
                </a:solidFill>
              </a:rPr>
              <a:t>제품에서 제공하는 컴포넌트 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API</a:t>
            </a:r>
            <a:r>
              <a:rPr kumimoji="1" lang="ko-KR" altLang="en-US" sz="1300" dirty="0" smtClean="0">
                <a:solidFill>
                  <a:prstClr val="black"/>
                </a:solidFill>
              </a:rPr>
              <a:t>를 다양하게 제공하며 </a:t>
            </a:r>
            <a:r>
              <a:rPr kumimoji="1" lang="en-US" altLang="ko-KR" sz="1300" b="1" dirty="0" smtClean="0">
                <a:solidFill>
                  <a:srgbClr val="FF0000"/>
                </a:solidFill>
              </a:rPr>
              <a:t>AUD.XXX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300" dirty="0" smtClean="0">
                <a:solidFill>
                  <a:prstClr val="black"/>
                </a:solidFill>
              </a:rPr>
              <a:t>메서드로 정의할 수 있습니다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300" dirty="0" smtClean="0">
                <a:solidFill>
                  <a:prstClr val="black"/>
                </a:solidFill>
              </a:rPr>
              <a:t>다양한 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API</a:t>
            </a:r>
            <a:r>
              <a:rPr kumimoji="1" lang="ko-KR" altLang="en-US" sz="1300" dirty="0" smtClean="0">
                <a:solidFill>
                  <a:prstClr val="black"/>
                </a:solidFill>
              </a:rPr>
              <a:t>는 문서나 연구소 품질 기술팀에 문의하시면 됩니다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.</a:t>
            </a:r>
            <a:endParaRPr kumimoji="1" lang="ko-KR" altLang="en-US" sz="13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1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982" y="355408"/>
            <a:ext cx="11166962" cy="489926"/>
          </a:xfrm>
        </p:spPr>
        <p:txBody>
          <a:bodyPr/>
          <a:lstStyle/>
          <a:p>
            <a:r>
              <a:rPr lang="en-US" altLang="ko-KR" dirty="0" smtClean="0"/>
              <a:t>2-2.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-MATRIX Embedded </a:t>
            </a:r>
            <a:r>
              <a:rPr lang="ko-KR" altLang="en-US" dirty="0" smtClean="0"/>
              <a:t>연동 가이드</a:t>
            </a:r>
          </a:p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901881" y="163838"/>
            <a:ext cx="2113587" cy="252413"/>
          </a:xfrm>
        </p:spPr>
        <p:txBody>
          <a:bodyPr/>
          <a:lstStyle/>
          <a:p>
            <a:r>
              <a:rPr lang="en-US" altLang="ko-KR" dirty="0" smtClean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24130" y="1733570"/>
            <a:ext cx="508667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연동 서버에 추가해야 될 소스 파일</a:t>
            </a:r>
            <a:endParaRPr lang="en-US" altLang="ko-KR" sz="1200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Platform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제공하는 인증 토큰 설정 소스 파일 추가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ud7matrixToken.jsp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외부에서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-AUD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제품을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Embedded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할 경우에 추가해야 될 소스 샘플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샘플로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제공하는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imatrixSample.jsp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소스를 참고하여 적용 할 것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3" name="Rectangle 87"/>
          <p:cNvSpPr>
            <a:spLocks noChangeArrowheads="1"/>
          </p:cNvSpPr>
          <p:nvPr/>
        </p:nvSpPr>
        <p:spPr bwMode="auto">
          <a:xfrm>
            <a:off x="1375096" y="1182849"/>
            <a:ext cx="2509007" cy="410595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외부 연동 서버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(</a:t>
            </a:r>
            <a:r>
              <a:rPr kumimoji="1" lang="en-US" altLang="ko-KR" sz="1000" dirty="0">
                <a:solidFill>
                  <a:prstClr val="black"/>
                </a:solidFill>
              </a:rPr>
              <a:t>ex :http://bcrm.bimatrix.co.kr)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34" name="Rectangle 87"/>
          <p:cNvSpPr>
            <a:spLocks noChangeArrowheads="1"/>
          </p:cNvSpPr>
          <p:nvPr/>
        </p:nvSpPr>
        <p:spPr bwMode="auto">
          <a:xfrm>
            <a:off x="7723649" y="1082748"/>
            <a:ext cx="2477364" cy="384861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 smtClean="0">
                <a:solidFill>
                  <a:prstClr val="black"/>
                </a:solidFill>
              </a:rPr>
              <a:t>AUD Platform 7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서버</a:t>
            </a:r>
            <a:endParaRPr kumimoji="1" lang="en-US" altLang="ko-KR" sz="1000" dirty="0" smtClean="0">
              <a:solidFill>
                <a:prstClr val="black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 smtClean="0">
                <a:solidFill>
                  <a:prstClr val="black"/>
                </a:solidFill>
              </a:rPr>
              <a:t>(ex: http</a:t>
            </a:r>
            <a:r>
              <a:rPr kumimoji="1" lang="en-US" altLang="ko-KR" sz="1000" dirty="0">
                <a:solidFill>
                  <a:prstClr val="black"/>
                </a:solidFill>
              </a:rPr>
              <a:t>://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rnd.bimatrix.co.kr:8080)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36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6373990" y="1607735"/>
            <a:ext cx="531195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연동 시킬 서버의 주소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Origin)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설정한다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 WEB-INF/classes/framework/service/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service_api.properties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파일을 수정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1) </a:t>
            </a:r>
            <a:r>
              <a:rPr lang="en-US" altLang="ko-KR" sz="12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matrix.cross.origin.allowd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값에 외부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주소를 설정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2) Embedded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시킬 서버가 여러 개일 경우 콤마로 구분하여 설정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3)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설정은 페이지 경로가 아닌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정보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도메인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프로토콜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포트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로 설정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Ex) http://bcrm.bimatrix.co.kr,http://192.168.0.83:8080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5519956" y="3865712"/>
            <a:ext cx="6409189" cy="2477425"/>
            <a:chOff x="5519956" y="3865712"/>
            <a:chExt cx="6409189" cy="2477425"/>
          </a:xfrm>
        </p:grpSpPr>
        <p:sp>
          <p:nvSpPr>
            <p:cNvPr id="9" name="TextBox 16">
              <a:extLst>
                <a:ext uri="{FF2B5EF4-FFF2-40B4-BE49-F238E27FC236}">
                  <a16:creationId xmlns:a16="http://schemas.microsoft.com/office/drawing/2014/main" id="{8805B141-4E94-419E-9733-956D6287D693}"/>
                </a:ext>
              </a:extLst>
            </p:cNvPr>
            <p:cNvSpPr txBox="1"/>
            <p:nvPr/>
          </p:nvSpPr>
          <p:spPr>
            <a:xfrm>
              <a:off x="6128685" y="3950262"/>
              <a:ext cx="566729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9388" indent="-179388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Embedded 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시 추가해야 </a:t>
              </a:r>
              <a:r>
                <a:rPr lang="en-US" altLang="ko-KR" sz="12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request parameter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설정</a:t>
              </a:r>
              <a:endPara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  <a:p>
              <a:pPr marL="171450" indent="-171450">
                <a:lnSpc>
                  <a:spcPct val="150000"/>
                </a:lnSpc>
                <a:buFontTx/>
                <a:buChar char="-"/>
              </a:pPr>
              <a:r>
                <a:rPr lang="en-US" altLang="ko-KR" sz="1200" dirty="0" err="1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serverUrl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: </a:t>
              </a:r>
              <a:r>
                <a:rPr lang="en-US" altLang="ko-KR" sz="12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AUD Platform 7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서버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주소</a:t>
              </a:r>
              <a:endPara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  <a:p>
              <a:pPr marL="171450" indent="-171450">
                <a:lnSpc>
                  <a:spcPct val="150000"/>
                </a:lnSpc>
                <a:buFontTx/>
                <a:buChar char="-"/>
              </a:pPr>
              <a:r>
                <a:rPr lang="en-US" altLang="ko-KR" sz="1200" dirty="0" err="1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userCode</a:t>
              </a:r>
              <a:r>
                <a:rPr lang="en-US" altLang="ko-KR" sz="12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: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AUD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Platform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7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서버에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등록된 사용자 코드</a:t>
              </a:r>
              <a:endPara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  <a:p>
              <a:pPr marL="179388" indent="-179388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AUD Platform 7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용 인증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Token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발행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JSP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파일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include</a:t>
              </a:r>
            </a:p>
            <a:p>
              <a:pPr marL="171450" indent="-171450">
                <a:lnSpc>
                  <a:spcPct val="150000"/>
                </a:lnSpc>
                <a:buFontTx/>
                <a:buChar char="-"/>
              </a:pP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제공하는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Token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발행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JSP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파일인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aud7matrixToken.jsp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파일을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include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시킨다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.</a:t>
              </a:r>
            </a:p>
            <a:p>
              <a:pPr marL="171450" indent="-171450">
                <a:lnSpc>
                  <a:spcPct val="150000"/>
                </a:lnSpc>
                <a:buFontTx/>
                <a:buChar char="-"/>
              </a:pP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해당 파일이 있는 경로는 사이트 마다 상이할 경우 맞춰준다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.</a:t>
              </a:r>
            </a:p>
            <a:p>
              <a:pPr marL="171450" indent="-171450">
                <a:lnSpc>
                  <a:spcPct val="150000"/>
                </a:lnSpc>
                <a:buFontTx/>
                <a:buChar char="-"/>
              </a:pPr>
              <a:r>
                <a:rPr lang="ko-KR" altLang="en-US" sz="12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해당 </a:t>
              </a:r>
              <a:r>
                <a:rPr lang="en-US" altLang="ko-KR" sz="12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JSP</a:t>
              </a:r>
              <a:r>
                <a:rPr lang="ko-KR" altLang="en-US" sz="12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를 통해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AUD Platform 7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용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JWT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인증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토큰이 발행</a:t>
              </a:r>
              <a:r>
                <a:rPr lang="en-US" altLang="ko-KR" sz="12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되면서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SSO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12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  </a:t>
              </a:r>
              <a:r>
                <a:rPr lang="ko-KR" altLang="en-US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인증을 진행한다</a:t>
              </a:r>
              <a:r>
                <a: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.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6102463" y="3865712"/>
              <a:ext cx="5826682" cy="2477425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왼쪽 화살표 16"/>
            <p:cNvSpPr/>
            <p:nvPr/>
          </p:nvSpPr>
          <p:spPr>
            <a:xfrm>
              <a:off x="5519956" y="5134062"/>
              <a:ext cx="582507" cy="503341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21" y="3362061"/>
            <a:ext cx="5036435" cy="3256316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584886" y="6099193"/>
            <a:ext cx="2654019" cy="44700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23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982" y="355408"/>
            <a:ext cx="11166962" cy="489926"/>
          </a:xfrm>
        </p:spPr>
        <p:txBody>
          <a:bodyPr/>
          <a:lstStyle/>
          <a:p>
            <a:r>
              <a:rPr lang="en-US" altLang="ko-KR" dirty="0" smtClean="0"/>
              <a:t>2-2</a:t>
            </a:r>
            <a:r>
              <a:rPr lang="en-US" altLang="ko-KR" dirty="0"/>
              <a:t>.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-MATRIX Embedded </a:t>
            </a:r>
            <a:r>
              <a:rPr lang="ko-KR" altLang="en-US" dirty="0" smtClean="0"/>
              <a:t>연동 가이드</a:t>
            </a:r>
          </a:p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901881" y="163838"/>
            <a:ext cx="2113587" cy="252413"/>
          </a:xfrm>
        </p:spPr>
        <p:txBody>
          <a:bodyPr/>
          <a:lstStyle/>
          <a:p>
            <a:r>
              <a:rPr lang="en-US" altLang="ko-KR" dirty="0" smtClean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24130" y="1146341"/>
            <a:ext cx="5086676" cy="3970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 err="1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- AUD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제품 외부에 연동 방법</a:t>
            </a:r>
            <a:endParaRPr lang="en-US" altLang="ko-KR" sz="1200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보고서 호출 전에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document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onload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시에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Matrix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보고서 뷰어 생성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createViewerMatrix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() </a:t>
            </a:r>
            <a:r>
              <a:rPr lang="ko-KR" altLang="en-US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메스드를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호출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2.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-Matrix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보고서 오픈 시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fnOpen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메서드 호출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2-1.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보고서 호출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Click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이벤트 발생 시 등에서 처리한다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2-2.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fnShowWindow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메서드를 통해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-Matrix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보고서를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window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영역에 보여주고 숨기는 기능으로 처리되어야 한다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3.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-Matrix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제품은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Excel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기반이기 때문에 일반 기능에 대해서는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-Matrix</a:t>
            </a: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제공하는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API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통해 기능을 구현한다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Sample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로 제공하는 소스 참고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518982" y="2654283"/>
            <a:ext cx="4361748" cy="3854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300" dirty="0" err="1"/>
              <a:t>fnOpen</a:t>
            </a:r>
            <a:r>
              <a:rPr lang="en-US" altLang="ko-KR" sz="1300" dirty="0" smtClean="0"/>
              <a:t>(“</a:t>
            </a:r>
            <a:r>
              <a:rPr lang="ko-KR" altLang="en-US" sz="1300" dirty="0" smtClean="0"/>
              <a:t>보고서 코드</a:t>
            </a:r>
            <a:r>
              <a:rPr lang="en-US" altLang="ko-KR" sz="1300" dirty="0" smtClean="0"/>
              <a:t>", ＂</a:t>
            </a:r>
            <a:r>
              <a:rPr lang="ko-KR" altLang="en-US" sz="1300" dirty="0" err="1" smtClean="0"/>
              <a:t>보고서명</a:t>
            </a:r>
            <a:r>
              <a:rPr lang="en-US" altLang="ko-KR" sz="1300" dirty="0" smtClean="0"/>
              <a:t>")</a:t>
            </a:r>
            <a:endParaRPr lang="en-US" altLang="ko-KR" sz="1300" dirty="0"/>
          </a:p>
        </p:txBody>
      </p:sp>
      <p:sp>
        <p:nvSpPr>
          <p:cNvPr id="22" name="Rectangle 87"/>
          <p:cNvSpPr>
            <a:spLocks noChangeArrowheads="1"/>
          </p:cNvSpPr>
          <p:nvPr/>
        </p:nvSpPr>
        <p:spPr bwMode="auto">
          <a:xfrm>
            <a:off x="324130" y="5303163"/>
            <a:ext cx="5086676" cy="1243035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300" dirty="0" err="1" smtClean="0">
                <a:solidFill>
                  <a:prstClr val="black"/>
                </a:solidFill>
              </a:rPr>
              <a:t>i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-MATRIX </a:t>
            </a:r>
            <a:r>
              <a:rPr kumimoji="1" lang="ko-KR" altLang="en-US" sz="1300" dirty="0" smtClean="0">
                <a:solidFill>
                  <a:prstClr val="black"/>
                </a:solidFill>
              </a:rPr>
              <a:t>제품에서 제공하는 메서드를 정의하여 다양한 기능을 구현할 수 있습니다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endParaRPr kumimoji="1" lang="en-US" altLang="ko-KR" sz="1300" dirty="0" smtClean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300" dirty="0" smtClean="0">
                <a:solidFill>
                  <a:prstClr val="black"/>
                </a:solidFill>
              </a:rPr>
              <a:t>import</a:t>
            </a:r>
            <a:r>
              <a:rPr kumimoji="1" lang="ko-KR" altLang="en-US" sz="1300" dirty="0" smtClean="0">
                <a:solidFill>
                  <a:prstClr val="black"/>
                </a:solidFill>
              </a:rPr>
              <a:t>된 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/</a:t>
            </a:r>
            <a:r>
              <a:rPr kumimoji="1" lang="en-US" altLang="ko-KR" sz="1300" dirty="0" err="1" smtClean="0">
                <a:solidFill>
                  <a:prstClr val="black"/>
                </a:solidFill>
              </a:rPr>
              <a:t>imatrix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/</a:t>
            </a:r>
            <a:r>
              <a:rPr kumimoji="1" lang="en-US" altLang="ko-KR" sz="1300" dirty="0" err="1" smtClean="0">
                <a:solidFill>
                  <a:prstClr val="black"/>
                </a:solidFill>
              </a:rPr>
              <a:t>reportservice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/</a:t>
            </a:r>
            <a:r>
              <a:rPr kumimoji="1" lang="en-US" altLang="ko-KR" sz="1300" dirty="0" err="1" smtClean="0">
                <a:solidFill>
                  <a:prstClr val="black"/>
                </a:solidFill>
              </a:rPr>
              <a:t>xview_em.jsp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300" dirty="0" smtClean="0">
                <a:solidFill>
                  <a:prstClr val="black"/>
                </a:solidFill>
              </a:rPr>
              <a:t>에서 기능별</a:t>
            </a:r>
            <a:endParaRPr kumimoji="1" lang="en-US" altLang="ko-KR" sz="1300" dirty="0" smtClean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300" dirty="0" smtClean="0">
                <a:solidFill>
                  <a:prstClr val="black"/>
                </a:solidFill>
              </a:rPr>
              <a:t>메서드 정보를 확인 할 수 있으며 사용방법에 대한 자세한 문의는</a:t>
            </a:r>
            <a:endParaRPr kumimoji="1" lang="en-US" altLang="ko-KR" sz="1300" dirty="0" smtClean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300" dirty="0" smtClean="0">
                <a:solidFill>
                  <a:prstClr val="black"/>
                </a:solidFill>
              </a:rPr>
              <a:t>연구소 품질 기술팀에 문의하시면 됩니다</a:t>
            </a:r>
            <a:r>
              <a:rPr kumimoji="1" lang="en-US" altLang="ko-KR" sz="1300" dirty="0" smtClean="0">
                <a:solidFill>
                  <a:prstClr val="black"/>
                </a:solidFill>
              </a:rPr>
              <a:t>.</a:t>
            </a:r>
            <a:endParaRPr kumimoji="1" lang="ko-KR" altLang="en-US" sz="1300" dirty="0">
              <a:solidFill>
                <a:prstClr val="black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18982" y="3655181"/>
            <a:ext cx="4361748" cy="4143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300" dirty="0" err="1" smtClean="0"/>
              <a:t>fnShowWindow</a:t>
            </a:r>
            <a:r>
              <a:rPr lang="en-US" altLang="ko-KR" sz="1300" dirty="0" smtClean="0"/>
              <a:t>(</a:t>
            </a:r>
            <a:r>
              <a:rPr lang="ko-KR" altLang="en-US" sz="1300" dirty="0" err="1" smtClean="0"/>
              <a:t>보고서코드</a:t>
            </a:r>
            <a:r>
              <a:rPr lang="en-US" altLang="ko-KR" sz="1300" dirty="0" smtClean="0"/>
              <a:t>, Boolean </a:t>
            </a:r>
            <a:r>
              <a:rPr lang="en-US" altLang="ko-KR" sz="1300" dirty="0" err="1" smtClean="0"/>
              <a:t>isShow</a:t>
            </a:r>
            <a:r>
              <a:rPr lang="en-US" altLang="ko-KR" sz="1300" dirty="0" smtClean="0"/>
              <a:t>)</a:t>
            </a:r>
            <a:endParaRPr lang="en-US" altLang="ko-KR" sz="1300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067" y="1146340"/>
            <a:ext cx="3942722" cy="528522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6102463" y="2380735"/>
            <a:ext cx="1369256" cy="1647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454172" y="3706573"/>
            <a:ext cx="1561244" cy="1899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2" t="172" r="22283" b="-172"/>
          <a:stretch/>
        </p:blipFill>
        <p:spPr>
          <a:xfrm>
            <a:off x="9153866" y="1008939"/>
            <a:ext cx="2486056" cy="529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52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982" y="355408"/>
            <a:ext cx="11166962" cy="489926"/>
          </a:xfrm>
        </p:spPr>
        <p:txBody>
          <a:bodyPr/>
          <a:lstStyle/>
          <a:p>
            <a:r>
              <a:rPr lang="en-US" altLang="ko-KR" dirty="0" smtClean="0"/>
              <a:t>2-3. </a:t>
            </a:r>
            <a:r>
              <a:rPr lang="ko-KR" altLang="en-US" dirty="0" smtClean="0"/>
              <a:t>제약 사항</a:t>
            </a:r>
          </a:p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901881" y="163838"/>
            <a:ext cx="2113587" cy="252413"/>
          </a:xfrm>
        </p:spPr>
        <p:txBody>
          <a:bodyPr/>
          <a:lstStyle/>
          <a:p>
            <a:r>
              <a:rPr lang="en-US" altLang="ko-KR" dirty="0" smtClean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457201" y="1166482"/>
            <a:ext cx="11166963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-Meta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는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환경에서 지원하지 않는다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Process Bot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의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HyperLink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기능은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환경에서 제공하지 않는다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HyperLink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통해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URL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오픈 시에는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을 동일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으로 맞춘 후에 진행하면 가능 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-&gt;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위 제약 사항은 현재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환경에서 지원 가능할 수 있도록 검토 중이며 추후 기능 제공 시에 따로 공지할 예정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 smtClean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</a:t>
            </a:r>
            <a:r>
              <a:rPr lang="en-US" altLang="ko-KR" sz="1200" dirty="0" smtClean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Embedded </a:t>
            </a:r>
            <a:r>
              <a:rPr lang="ko-KR" altLang="en-US" sz="1200" dirty="0" smtClean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사이트와 </a:t>
            </a:r>
            <a:r>
              <a:rPr lang="en-US" altLang="ko-KR" sz="1200" dirty="0" smtClean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BI Matrix </a:t>
            </a:r>
            <a:r>
              <a:rPr lang="en-US" altLang="ko-KR" sz="1200" dirty="0" smtClean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 Platform 7 </a:t>
            </a:r>
            <a:r>
              <a:rPr lang="ko-KR" altLang="en-US" sz="1200" dirty="0" smtClean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사이트의 </a:t>
            </a:r>
            <a:r>
              <a:rPr lang="en-US" altLang="ko-KR" sz="1200" dirty="0" smtClean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 smtClean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을 동일하게 맞춰서 설정하면 제약 없음</a:t>
            </a:r>
            <a:r>
              <a:rPr lang="en-US" altLang="ko-KR" sz="1200" dirty="0" smtClean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628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문서 승인 및 개정 이력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429750" y="450537"/>
            <a:ext cx="2293201" cy="252413"/>
          </a:xfrm>
        </p:spPr>
        <p:txBody>
          <a:bodyPr/>
          <a:lstStyle/>
          <a:p>
            <a:r>
              <a:rPr lang="en-US" altLang="ko-KR" dirty="0" smtClean="0"/>
              <a:t>AUD-WEB-Framework</a:t>
            </a:r>
            <a:endParaRPr lang="ko-KR" altLang="en-US" dirty="0"/>
          </a:p>
        </p:txBody>
      </p:sp>
      <p:graphicFrame>
        <p:nvGraphicFramePr>
          <p:cNvPr id="3" name="표 4">
            <a:extLst>
              <a:ext uri="{FF2B5EF4-FFF2-40B4-BE49-F238E27FC236}">
                <a16:creationId xmlns:a16="http://schemas.microsoft.com/office/drawing/2014/main" id="{D9D625BC-3BE8-4288-BFD7-40AEB886DF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328392"/>
              </p:ext>
            </p:extLst>
          </p:nvPr>
        </p:nvGraphicFramePr>
        <p:xfrm>
          <a:off x="566644" y="1716656"/>
          <a:ext cx="11058712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2339">
                  <a:extLst>
                    <a:ext uri="{9D8B030D-6E8A-4147-A177-3AD203B41FA5}">
                      <a16:colId xmlns:a16="http://schemas.microsoft.com/office/drawing/2014/main" val="3660122090"/>
                    </a:ext>
                  </a:extLst>
                </a:gridCol>
                <a:gridCol w="895035">
                  <a:extLst>
                    <a:ext uri="{9D8B030D-6E8A-4147-A177-3AD203B41FA5}">
                      <a16:colId xmlns:a16="http://schemas.microsoft.com/office/drawing/2014/main" val="789431035"/>
                    </a:ext>
                  </a:extLst>
                </a:gridCol>
                <a:gridCol w="1869643">
                  <a:extLst>
                    <a:ext uri="{9D8B030D-6E8A-4147-A177-3AD203B41FA5}">
                      <a16:colId xmlns:a16="http://schemas.microsoft.com/office/drawing/2014/main" val="2785897028"/>
                    </a:ext>
                  </a:extLst>
                </a:gridCol>
                <a:gridCol w="1382339">
                  <a:extLst>
                    <a:ext uri="{9D8B030D-6E8A-4147-A177-3AD203B41FA5}">
                      <a16:colId xmlns:a16="http://schemas.microsoft.com/office/drawing/2014/main" val="2673156997"/>
                    </a:ext>
                  </a:extLst>
                </a:gridCol>
                <a:gridCol w="1578429">
                  <a:extLst>
                    <a:ext uri="{9D8B030D-6E8A-4147-A177-3AD203B41FA5}">
                      <a16:colId xmlns:a16="http://schemas.microsoft.com/office/drawing/2014/main" val="1732432698"/>
                    </a:ext>
                  </a:extLst>
                </a:gridCol>
                <a:gridCol w="2458909">
                  <a:extLst>
                    <a:ext uri="{9D8B030D-6E8A-4147-A177-3AD203B41FA5}">
                      <a16:colId xmlns:a16="http://schemas.microsoft.com/office/drawing/2014/main" val="2465721575"/>
                    </a:ext>
                  </a:extLst>
                </a:gridCol>
                <a:gridCol w="1492018">
                  <a:extLst>
                    <a:ext uri="{9D8B030D-6E8A-4147-A177-3AD203B41FA5}">
                      <a16:colId xmlns:a16="http://schemas.microsoft.com/office/drawing/2014/main" val="4040481737"/>
                    </a:ext>
                  </a:extLst>
                </a:gridCol>
              </a:tblGrid>
              <a:tr h="3030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구분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버전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소속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/>
                        <a:t>직책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성명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변경 일자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내용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비고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553458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최초작성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1.0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기술연구소</a:t>
                      </a:r>
                      <a:r>
                        <a:rPr lang="en-US" altLang="ko-KR" sz="1600" dirty="0" smtClean="0"/>
                        <a:t>/</a:t>
                      </a:r>
                      <a:r>
                        <a:rPr lang="ko-KR" altLang="en-US" sz="1600" dirty="0" smtClean="0"/>
                        <a:t>책임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/>
                        <a:t>박나미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2022-02-09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CORS </a:t>
                      </a:r>
                      <a:r>
                        <a:rPr lang="ko-KR" altLang="en-US" sz="1600" dirty="0" smtClean="0"/>
                        <a:t>정책 적용 방식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203554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2.0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기술연구소</a:t>
                      </a:r>
                      <a:r>
                        <a:rPr lang="en-US" altLang="ko-KR" sz="1600" dirty="0" smtClean="0"/>
                        <a:t>/</a:t>
                      </a:r>
                      <a:r>
                        <a:rPr lang="ko-KR" altLang="en-US" sz="1600" dirty="0" smtClean="0"/>
                        <a:t>수석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/>
                        <a:t>박나미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2022-06-28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외부 </a:t>
                      </a:r>
                      <a:r>
                        <a:rPr lang="ko-KR" altLang="en-US" sz="1600" dirty="0" err="1" smtClean="0"/>
                        <a:t>임베디드</a:t>
                      </a:r>
                      <a:r>
                        <a:rPr lang="ko-KR" altLang="en-US" sz="1600" dirty="0" smtClean="0"/>
                        <a:t> 적용 방법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7215440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716796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682951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96199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67476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119149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81154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709349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23056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8166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12737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15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2594077" y="1576060"/>
            <a:ext cx="109209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5000" dirty="0">
                <a:solidFill>
                  <a:schemeClr val="bg1"/>
                </a:solidFill>
                <a:latin typeface="+mn-ea"/>
                <a:ea typeface="+mn-ea"/>
              </a:rPr>
              <a:t>01</a:t>
            </a: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336656" y="1576060"/>
            <a:ext cx="7748251" cy="837904"/>
          </a:xfrm>
          <a:prstGeom prst="rect">
            <a:avLst/>
          </a:prstGeom>
          <a:noFill/>
          <a:ln>
            <a:noFill/>
          </a:ln>
        </p:spPr>
        <p:txBody>
          <a:bodyPr wrap="square" lIns="108000" tIns="72000" rIns="108000" bIns="72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r>
              <a:rPr kumimoji="0" lang="en-US" altLang="ko-KR" sz="4500" dirty="0" smtClean="0">
                <a:solidFill>
                  <a:schemeClr val="bg1"/>
                </a:solidFill>
                <a:latin typeface="+mn-ea"/>
                <a:ea typeface="+mn-ea"/>
              </a:rPr>
              <a:t>AUD Platform 7 </a:t>
            </a:r>
            <a:r>
              <a:rPr kumimoji="0" lang="en-US" altLang="ko-KR" sz="4500" dirty="0" smtClean="0">
                <a:solidFill>
                  <a:schemeClr val="bg1"/>
                </a:solidFill>
                <a:latin typeface="+mn-ea"/>
                <a:ea typeface="+mn-ea"/>
              </a:rPr>
              <a:t>CORS </a:t>
            </a:r>
            <a:r>
              <a:rPr kumimoji="0" lang="ko-KR" altLang="en-US" sz="4500" dirty="0" smtClean="0">
                <a:solidFill>
                  <a:schemeClr val="bg1"/>
                </a:solidFill>
                <a:latin typeface="+mn-ea"/>
                <a:ea typeface="+mn-ea"/>
              </a:rPr>
              <a:t>방식</a:t>
            </a:r>
            <a:endParaRPr kumimoji="0" lang="en-US" altLang="ko-KR" sz="4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36658" y="3092876"/>
            <a:ext cx="59935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7042" indent="-147042">
              <a:lnSpc>
                <a:spcPct val="150000"/>
              </a:lnSpc>
              <a:buAutoNum type="arabicPeriod"/>
            </a:pPr>
            <a:r>
              <a:rPr lang="en-US" altLang="ko-KR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CORS </a:t>
            </a:r>
            <a:r>
              <a:rPr lang="ko-KR" altLang="en-US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정책이란</a:t>
            </a:r>
            <a:endParaRPr lang="en-US" altLang="ko-KR" sz="2000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47042" indent="-147042">
              <a:lnSpc>
                <a:spcPct val="150000"/>
              </a:lnSpc>
              <a:buAutoNum type="arabicPeriod"/>
            </a:pPr>
            <a:r>
              <a:rPr lang="en-US" altLang="ko-KR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AUD Platform 7</a:t>
            </a:r>
            <a:r>
              <a:rPr lang="ko-KR" altLang="en-US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에서 </a:t>
            </a:r>
            <a:r>
              <a:rPr lang="ko-KR" altLang="en-US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사용하는 </a:t>
            </a:r>
            <a:r>
              <a:rPr lang="en-US" altLang="ko-KR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CORS </a:t>
            </a:r>
            <a:r>
              <a:rPr lang="ko-KR" altLang="en-US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정책 방식</a:t>
            </a:r>
            <a:endParaRPr lang="en-US" altLang="ko-KR" sz="2000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47042" indent="-147042">
              <a:lnSpc>
                <a:spcPct val="150000"/>
              </a:lnSpc>
              <a:buAutoNum type="arabicPeriod"/>
            </a:pPr>
            <a:r>
              <a:rPr lang="en-US" altLang="ko-KR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CORS </a:t>
            </a:r>
            <a:r>
              <a:rPr lang="ko-KR" altLang="en-US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정책 적용에 필요한 주요 항목</a:t>
            </a:r>
            <a:endParaRPr lang="ko-KR" altLang="en-US" sz="2000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03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982" y="466978"/>
            <a:ext cx="11166962" cy="489926"/>
          </a:xfrm>
        </p:spPr>
        <p:txBody>
          <a:bodyPr/>
          <a:lstStyle/>
          <a:p>
            <a:r>
              <a:rPr lang="en-US" altLang="ko-KR" dirty="0" smtClean="0"/>
              <a:t>1-1. CORS </a:t>
            </a:r>
            <a:r>
              <a:rPr lang="ko-KR" altLang="en-US" dirty="0" smtClean="0"/>
              <a:t>정책이란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901881" y="163838"/>
            <a:ext cx="2113587" cy="252413"/>
          </a:xfrm>
        </p:spPr>
        <p:txBody>
          <a:bodyPr/>
          <a:lstStyle/>
          <a:p>
            <a:r>
              <a:rPr lang="en-US" altLang="ko-KR" dirty="0" smtClean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4406450" y="1185235"/>
            <a:ext cx="6700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SOP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는 브라우저의 기본 정책으로 다른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으로 요청을 보낼 수 없도록 금지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과거에는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SOP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가 절대적인 규칙 이였으나 현재 기술이 발달하면서 다른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끼리 데이터를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주고 받아야 하는 일이 많아 졌고 이로 인하여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SOP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는 별도의 예외 사항을 두어 해당 상황에서는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다른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으로 요청을 보낼 수 있게 한다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5504294" y="3722789"/>
            <a:ext cx="5086676" cy="1823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예외 사항 종류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위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RFC 6454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정의 내용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&lt;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script&gt;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태그로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JavaScript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실행하는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경우</a:t>
            </a:r>
            <a:endParaRPr lang="en-US" altLang="ko-KR" sz="1200" dirty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이미지를 렌더링 하는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경우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&lt;link&gt;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태그로 스타일 시트 파일을 불러오는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경우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HTML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문서를 화면에 보여주는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경우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500" b="1" u="sng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500" b="1" u="sng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500" b="1" u="sng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정책을 지키는 요청의 </a:t>
            </a:r>
            <a:r>
              <a:rPr lang="ko-KR" altLang="en-US" sz="1500" b="1" u="sng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경우</a:t>
            </a:r>
            <a:endParaRPr lang="en-US" altLang="ko-KR" sz="1500" b="1" u="sng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860353" y="5634949"/>
            <a:ext cx="7015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 Platform 7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기능을 다른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적용 시킬 때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5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번 방식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즉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정책을 지켜 브라우저가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자신이 보낸 요청 및 서버로부터 받은 응답의 데이터가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정책을 지키는지 검사하여 안정한 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요청을 보낸 건지 검사해서 안정하면 실제 요청을 보내는 방식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0" name="원통 9"/>
          <p:cNvSpPr/>
          <p:nvPr/>
        </p:nvSpPr>
        <p:spPr>
          <a:xfrm>
            <a:off x="766119" y="1556951"/>
            <a:ext cx="1021492" cy="106268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#A</a:t>
            </a:r>
          </a:p>
          <a:p>
            <a:pPr algn="ctr"/>
            <a:r>
              <a:rPr lang="ko-KR" altLang="en-US" dirty="0" smtClean="0"/>
              <a:t>서버</a:t>
            </a:r>
            <a:endParaRPr lang="ko-KR" altLang="en-US" dirty="0"/>
          </a:p>
        </p:txBody>
      </p:sp>
      <p:sp>
        <p:nvSpPr>
          <p:cNvPr id="11" name="원통 10"/>
          <p:cNvSpPr/>
          <p:nvPr/>
        </p:nvSpPr>
        <p:spPr>
          <a:xfrm>
            <a:off x="3014369" y="1556951"/>
            <a:ext cx="1021492" cy="106268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#B</a:t>
            </a:r>
          </a:p>
          <a:p>
            <a:pPr algn="ctr"/>
            <a:r>
              <a:rPr lang="ko-KR" altLang="en-US" dirty="0" smtClean="0"/>
              <a:t>서버</a:t>
            </a:r>
            <a:endParaRPr lang="ko-KR" altLang="en-US" dirty="0"/>
          </a:p>
        </p:txBody>
      </p:sp>
      <p:sp>
        <p:nvSpPr>
          <p:cNvPr id="12" name="Rectangle 87"/>
          <p:cNvSpPr>
            <a:spLocks noChangeArrowheads="1"/>
          </p:cNvSpPr>
          <p:nvPr/>
        </p:nvSpPr>
        <p:spPr bwMode="auto">
          <a:xfrm>
            <a:off x="870997" y="1332448"/>
            <a:ext cx="811735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 smtClean="0">
                <a:solidFill>
                  <a:prstClr val="black"/>
                </a:solidFill>
              </a:rPr>
              <a:t>a.co.kr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13" name="Rectangle 87"/>
          <p:cNvSpPr>
            <a:spLocks noChangeArrowheads="1"/>
          </p:cNvSpPr>
          <p:nvPr/>
        </p:nvSpPr>
        <p:spPr bwMode="auto">
          <a:xfrm>
            <a:off x="3119247" y="1345819"/>
            <a:ext cx="811735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>
                <a:solidFill>
                  <a:prstClr val="black"/>
                </a:solidFill>
              </a:rPr>
              <a:t>b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.co.kr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32" y="4915093"/>
            <a:ext cx="2515109" cy="1439713"/>
          </a:xfrm>
          <a:prstGeom prst="rect">
            <a:avLst/>
          </a:prstGeom>
        </p:spPr>
      </p:pic>
      <p:sp>
        <p:nvSpPr>
          <p:cNvPr id="15" name="모서리가 둥근 직사각형 14"/>
          <p:cNvSpPr/>
          <p:nvPr/>
        </p:nvSpPr>
        <p:spPr>
          <a:xfrm>
            <a:off x="616557" y="3520955"/>
            <a:ext cx="1702403" cy="61630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SOP</a:t>
            </a:r>
          </a:p>
          <a:p>
            <a:pPr algn="ctr"/>
            <a:r>
              <a:rPr lang="en-US" altLang="ko-KR" sz="1100" dirty="0" smtClean="0"/>
              <a:t>Same Origin Policy</a:t>
            </a:r>
            <a:endParaRPr lang="ko-KR" altLang="en-US" sz="1100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2822862" y="3505406"/>
            <a:ext cx="1702403" cy="73215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CORS</a:t>
            </a:r>
          </a:p>
          <a:p>
            <a:pPr algn="ctr"/>
            <a:r>
              <a:rPr lang="en-US" altLang="ko-KR" sz="1100" dirty="0" smtClean="0"/>
              <a:t>Cross Origin Resource Sharing</a:t>
            </a:r>
            <a:endParaRPr lang="ko-KR" altLang="en-US" sz="1100" dirty="0"/>
          </a:p>
        </p:txBody>
      </p:sp>
      <p:cxnSp>
        <p:nvCxnSpPr>
          <p:cNvPr id="20" name="꺾인 연결선 19"/>
          <p:cNvCxnSpPr/>
          <p:nvPr/>
        </p:nvCxnSpPr>
        <p:spPr>
          <a:xfrm rot="16200000" flipV="1">
            <a:off x="877079" y="4573985"/>
            <a:ext cx="1181358" cy="28423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꺾인 연결선 21"/>
          <p:cNvCxnSpPr>
            <a:endCxn id="10" idx="3"/>
          </p:cNvCxnSpPr>
          <p:nvPr/>
        </p:nvCxnSpPr>
        <p:spPr>
          <a:xfrm rot="5400000" flipH="1" flipV="1">
            <a:off x="691861" y="2920403"/>
            <a:ext cx="885774" cy="2842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꺾인 연결선 23"/>
          <p:cNvCxnSpPr>
            <a:endCxn id="10" idx="3"/>
          </p:cNvCxnSpPr>
          <p:nvPr/>
        </p:nvCxnSpPr>
        <p:spPr>
          <a:xfrm rot="16200000" flipV="1">
            <a:off x="988920" y="2907578"/>
            <a:ext cx="901323" cy="325432"/>
          </a:xfrm>
          <a:prstGeom prst="bentConnector3">
            <a:avLst>
              <a:gd name="adj1" fmla="val 50931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꺾인 연결선 26"/>
          <p:cNvCxnSpPr>
            <a:stCxn id="14" idx="0"/>
            <a:endCxn id="15" idx="2"/>
          </p:cNvCxnSpPr>
          <p:nvPr/>
        </p:nvCxnSpPr>
        <p:spPr>
          <a:xfrm rot="16200000" flipV="1">
            <a:off x="1470058" y="4134964"/>
            <a:ext cx="777831" cy="7824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CustomShape 19"/>
          <p:cNvSpPr/>
          <p:nvPr/>
        </p:nvSpPr>
        <p:spPr>
          <a:xfrm>
            <a:off x="630523" y="2649345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Same-Origin Request</a:t>
            </a:r>
          </a:p>
        </p:txBody>
      </p:sp>
      <p:cxnSp>
        <p:nvCxnSpPr>
          <p:cNvPr id="30" name="꺾인 연결선 29"/>
          <p:cNvCxnSpPr>
            <a:endCxn id="16" idx="2"/>
          </p:cNvCxnSpPr>
          <p:nvPr/>
        </p:nvCxnSpPr>
        <p:spPr>
          <a:xfrm rot="5400000" flipH="1" flipV="1">
            <a:off x="2667858" y="4392563"/>
            <a:ext cx="1161210" cy="85120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꺾인 연결선 31"/>
          <p:cNvCxnSpPr/>
          <p:nvPr/>
        </p:nvCxnSpPr>
        <p:spPr>
          <a:xfrm rot="5400000" flipH="1" flipV="1">
            <a:off x="2421220" y="4237572"/>
            <a:ext cx="777829" cy="77780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CustomShape 19"/>
          <p:cNvSpPr/>
          <p:nvPr/>
        </p:nvSpPr>
        <p:spPr>
          <a:xfrm>
            <a:off x="2077167" y="2721406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Cross-origin Request</a:t>
            </a:r>
          </a:p>
        </p:txBody>
      </p:sp>
      <p:cxnSp>
        <p:nvCxnSpPr>
          <p:cNvPr id="37" name="꺾인 연결선 36"/>
          <p:cNvCxnSpPr>
            <a:stCxn id="16" idx="0"/>
            <a:endCxn id="11" idx="3"/>
          </p:cNvCxnSpPr>
          <p:nvPr/>
        </p:nvCxnSpPr>
        <p:spPr>
          <a:xfrm rot="16200000" flipV="1">
            <a:off x="3156703" y="2988044"/>
            <a:ext cx="885774" cy="14894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꺾인 연결선 39"/>
          <p:cNvCxnSpPr/>
          <p:nvPr/>
        </p:nvCxnSpPr>
        <p:spPr>
          <a:xfrm rot="16200000" flipV="1">
            <a:off x="2449439" y="1808033"/>
            <a:ext cx="885774" cy="2397199"/>
          </a:xfrm>
          <a:prstGeom prst="bentConnector3">
            <a:avLst>
              <a:gd name="adj1" fmla="val 34846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6" name="Rectangle 87"/>
          <p:cNvSpPr>
            <a:spLocks noChangeArrowheads="1"/>
          </p:cNvSpPr>
          <p:nvPr/>
        </p:nvSpPr>
        <p:spPr bwMode="auto">
          <a:xfrm>
            <a:off x="289893" y="3142781"/>
            <a:ext cx="1105268" cy="326306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동일한 출처로만</a:t>
            </a:r>
            <a:endParaRPr kumimoji="1" lang="en-US" altLang="ko-KR" sz="1000" dirty="0" smtClean="0">
              <a:solidFill>
                <a:prstClr val="black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요청을 보냄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47" name="Rectangle 87"/>
          <p:cNvSpPr>
            <a:spLocks noChangeArrowheads="1"/>
          </p:cNvSpPr>
          <p:nvPr/>
        </p:nvSpPr>
        <p:spPr bwMode="auto">
          <a:xfrm>
            <a:off x="4035861" y="3292004"/>
            <a:ext cx="1105268" cy="326306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다른 출처로도 요청을 보냄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pic>
        <p:nvPicPr>
          <p:cNvPr id="49" name="그림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619" y="2424072"/>
            <a:ext cx="6072453" cy="1248092"/>
          </a:xfrm>
          <a:prstGeom prst="rect">
            <a:avLst/>
          </a:prstGeom>
        </p:spPr>
      </p:pic>
      <p:cxnSp>
        <p:nvCxnSpPr>
          <p:cNvPr id="51" name="꺾인 연결선 50"/>
          <p:cNvCxnSpPr/>
          <p:nvPr/>
        </p:nvCxnSpPr>
        <p:spPr>
          <a:xfrm rot="5400000" flipH="1" flipV="1">
            <a:off x="1558293" y="4426103"/>
            <a:ext cx="889969" cy="288609"/>
          </a:xfrm>
          <a:prstGeom prst="bentConnector3">
            <a:avLst>
              <a:gd name="adj1" fmla="val 43402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4" name="CustomShape 19"/>
          <p:cNvSpPr/>
          <p:nvPr/>
        </p:nvSpPr>
        <p:spPr>
          <a:xfrm>
            <a:off x="1548182" y="4227351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altLang="ko-KR" sz="2000" b="1" spc="-1" dirty="0" smtClean="0">
                <a:solidFill>
                  <a:srgbClr val="FF0000"/>
                </a:solidFill>
                <a:latin typeface="Calibri"/>
              </a:rPr>
              <a:t>X</a:t>
            </a:r>
          </a:p>
        </p:txBody>
      </p:sp>
      <p:cxnSp>
        <p:nvCxnSpPr>
          <p:cNvPr id="56" name="꺾인 연결선 55"/>
          <p:cNvCxnSpPr>
            <a:endCxn id="11" idx="2"/>
          </p:cNvCxnSpPr>
          <p:nvPr/>
        </p:nvCxnSpPr>
        <p:spPr>
          <a:xfrm rot="5400000" flipH="1" flipV="1">
            <a:off x="1864222" y="2363035"/>
            <a:ext cx="1424889" cy="87540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8" name="CustomShape 19"/>
          <p:cNvSpPr/>
          <p:nvPr/>
        </p:nvSpPr>
        <p:spPr>
          <a:xfrm>
            <a:off x="1539564" y="2321870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altLang="ko-KR" sz="2000" b="1" spc="-1" dirty="0" smtClean="0">
                <a:solidFill>
                  <a:srgbClr val="FF0000"/>
                </a:solidFill>
                <a:latin typeface="Calibri"/>
              </a:rPr>
              <a:t>X</a:t>
            </a:r>
          </a:p>
        </p:txBody>
      </p:sp>
      <p:sp>
        <p:nvSpPr>
          <p:cNvPr id="59" name="CustomShape 19"/>
          <p:cNvSpPr/>
          <p:nvPr/>
        </p:nvSpPr>
        <p:spPr>
          <a:xfrm>
            <a:off x="2576666" y="2980231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altLang="ko-KR" sz="2000" b="1" spc="-1" dirty="0" smtClean="0">
                <a:solidFill>
                  <a:srgbClr val="FF0000"/>
                </a:solidFill>
                <a:latin typeface="Calibri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46155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457987"/>
            <a:ext cx="11166962" cy="489926"/>
          </a:xfrm>
        </p:spPr>
        <p:txBody>
          <a:bodyPr/>
          <a:lstStyle/>
          <a:p>
            <a:r>
              <a:rPr lang="en-US" altLang="ko-KR" dirty="0" smtClean="0"/>
              <a:t>1-2. </a:t>
            </a:r>
            <a:r>
              <a:rPr lang="en-US" altLang="ko-KR" dirty="0" smtClean="0"/>
              <a:t>AUD</a:t>
            </a:r>
            <a:r>
              <a:rPr lang="ko-KR" altLang="en-US" dirty="0" smtClean="0"/>
              <a:t>플랫폼 </a:t>
            </a:r>
            <a:r>
              <a:rPr lang="en-US" altLang="ko-KR" dirty="0" smtClean="0"/>
              <a:t>7</a:t>
            </a:r>
            <a:r>
              <a:rPr lang="ko-KR" altLang="en-US" dirty="0" smtClean="0"/>
              <a:t>에서 사용하는 </a:t>
            </a:r>
            <a:r>
              <a:rPr lang="en-US" altLang="ko-KR" dirty="0" smtClean="0"/>
              <a:t>CORS </a:t>
            </a:r>
            <a:r>
              <a:rPr lang="ko-KR" altLang="en-US" dirty="0" smtClean="0"/>
              <a:t>정책 방식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98196" y="183152"/>
            <a:ext cx="2113587" cy="252413"/>
          </a:xfrm>
        </p:spPr>
        <p:txBody>
          <a:bodyPr/>
          <a:lstStyle/>
          <a:p>
            <a:r>
              <a:rPr lang="en-US" altLang="ko-KR" dirty="0" smtClean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457201" y="1166482"/>
            <a:ext cx="11166963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요청은 세가지 유형으로 나누어 진다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단순 요청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(Simple Request) : User Agent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특정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Header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가 있는 경우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Content-Type Header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의 값이 특정 값일 경우 등으로 조건을 만족 시 해당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Preflight Request :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브라우저가 서버에 실제 요청을 보내기 전에 예비 요청에 해당하는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preflight request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먼저 보내 안전한지 확인 후 실제 요청을 보냄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인증 정보 포함 요청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(Credentialed Request) :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쿠키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등 인증정보를 보내기 위해서는 클라이언트 단에서 요청 시 별도 옵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션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withCredentials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= true)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설정을 통해서 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요청을 보내 야지만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쿠키 등의 인증 정보가 자동으로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서버에게 전달되고 서버에서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요청으로 간주하여 별도에 설정 응답을 보냄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31" name="CustomShape 19"/>
          <p:cNvSpPr/>
          <p:nvPr/>
        </p:nvSpPr>
        <p:spPr>
          <a:xfrm>
            <a:off x="0" y="2726119"/>
            <a:ext cx="857685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1450" indent="-171450" algn="ctr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AUD Platform 7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을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다른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Origin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에서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import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하여 사용하기 위해서는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2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번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+ 3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번을 접목시킨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CORS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정책 방식으로 처리함</a:t>
            </a:r>
            <a:endParaRPr lang="en-US" altLang="ko-KR" sz="1200" b="1" spc="-1" dirty="0" smtClean="0">
              <a:solidFill>
                <a:srgbClr val="595959"/>
              </a:solidFill>
              <a:latin typeface="Calibri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23" y="3511744"/>
            <a:ext cx="809738" cy="78115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12" b="54084"/>
          <a:stretch/>
        </p:blipFill>
        <p:spPr>
          <a:xfrm>
            <a:off x="3667017" y="3435276"/>
            <a:ext cx="1463073" cy="1115736"/>
          </a:xfrm>
          <a:prstGeom prst="rect">
            <a:avLst/>
          </a:prstGeom>
        </p:spPr>
      </p:pic>
      <p:sp>
        <p:nvSpPr>
          <p:cNvPr id="36" name="CustomShape 19"/>
          <p:cNvSpPr/>
          <p:nvPr/>
        </p:nvSpPr>
        <p:spPr>
          <a:xfrm>
            <a:off x="4178083" y="4371894"/>
            <a:ext cx="1967212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2.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인증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Token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요청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 </a:t>
            </a:r>
          </a:p>
        </p:txBody>
      </p:sp>
      <p:sp>
        <p:nvSpPr>
          <p:cNvPr id="40" name="Rectangle 87"/>
          <p:cNvSpPr>
            <a:spLocks noChangeArrowheads="1"/>
          </p:cNvSpPr>
          <p:nvPr/>
        </p:nvSpPr>
        <p:spPr bwMode="auto">
          <a:xfrm>
            <a:off x="4064864" y="3107981"/>
            <a:ext cx="1409180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외부 다른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Origin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서버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pic>
        <p:nvPicPr>
          <p:cNvPr id="41" name="그림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12" b="54084"/>
          <a:stretch/>
        </p:blipFill>
        <p:spPr>
          <a:xfrm>
            <a:off x="3698616" y="5288598"/>
            <a:ext cx="1463073" cy="1115736"/>
          </a:xfrm>
          <a:prstGeom prst="rect">
            <a:avLst/>
          </a:prstGeom>
        </p:spPr>
      </p:pic>
      <p:sp>
        <p:nvSpPr>
          <p:cNvPr id="42" name="Rectangle 87"/>
          <p:cNvSpPr>
            <a:spLocks noChangeArrowheads="1"/>
          </p:cNvSpPr>
          <p:nvPr/>
        </p:nvSpPr>
        <p:spPr bwMode="auto">
          <a:xfrm>
            <a:off x="4064864" y="4977590"/>
            <a:ext cx="1490791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 smtClean="0">
                <a:solidFill>
                  <a:prstClr val="black"/>
                </a:solidFill>
              </a:rPr>
              <a:t>AUD Platform 7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서버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cxnSp>
        <p:nvCxnSpPr>
          <p:cNvPr id="25" name="꺾인 연결선 24"/>
          <p:cNvCxnSpPr/>
          <p:nvPr/>
        </p:nvCxnSpPr>
        <p:spPr>
          <a:xfrm>
            <a:off x="4787934" y="3993144"/>
            <a:ext cx="31599" cy="1853322"/>
          </a:xfrm>
          <a:prstGeom prst="bentConnector3">
            <a:avLst>
              <a:gd name="adj1" fmla="val 82344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CustomShape 19"/>
          <p:cNvSpPr/>
          <p:nvPr/>
        </p:nvSpPr>
        <p:spPr>
          <a:xfrm rot="20977130">
            <a:off x="1312413" y="3181279"/>
            <a:ext cx="2621147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1.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인증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Token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요청</a:t>
            </a:r>
            <a:endParaRPr lang="en-US" altLang="ko-KR" sz="1200" b="1" spc="-1" dirty="0" smtClean="0">
              <a:solidFill>
                <a:srgbClr val="595959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(</a:t>
            </a:r>
            <a:r>
              <a:rPr lang="ko-KR" altLang="en-US" sz="1200" b="1" spc="-1" dirty="0" err="1" smtClean="0">
                <a:solidFill>
                  <a:srgbClr val="595959"/>
                </a:solidFill>
                <a:latin typeface="Calibri"/>
              </a:rPr>
              <a:t>인증용으로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제공하는 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JSP include) </a:t>
            </a:r>
          </a:p>
        </p:txBody>
      </p:sp>
      <p:cxnSp>
        <p:nvCxnSpPr>
          <p:cNvPr id="30" name="직선 화살표 연결선 29"/>
          <p:cNvCxnSpPr/>
          <p:nvPr/>
        </p:nvCxnSpPr>
        <p:spPr>
          <a:xfrm flipV="1">
            <a:off x="1497492" y="3430755"/>
            <a:ext cx="2357308" cy="4458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2" name="꺾인 연결선 51"/>
          <p:cNvCxnSpPr/>
          <p:nvPr/>
        </p:nvCxnSpPr>
        <p:spPr>
          <a:xfrm flipH="1" flipV="1">
            <a:off x="4810259" y="3819601"/>
            <a:ext cx="21800" cy="1901544"/>
          </a:xfrm>
          <a:prstGeom prst="bentConnector3">
            <a:avLst>
              <a:gd name="adj1" fmla="val -3011183"/>
            </a:avLst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4" name="CustomShape 19"/>
          <p:cNvSpPr/>
          <p:nvPr/>
        </p:nvSpPr>
        <p:spPr>
          <a:xfrm>
            <a:off x="5531249" y="5204355"/>
            <a:ext cx="4266947" cy="2652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200" b="1" spc="-1" dirty="0" smtClean="0">
                <a:latin typeface="Calibri"/>
              </a:rPr>
              <a:t>3-1. </a:t>
            </a:r>
            <a:r>
              <a:rPr lang="en-US" altLang="ko-KR" sz="1200" b="1" spc="-1" dirty="0" err="1" smtClean="0">
                <a:latin typeface="Calibri"/>
              </a:rPr>
              <a:t>SimplesSSO</a:t>
            </a:r>
            <a:r>
              <a:rPr lang="en-US" altLang="ko-KR" sz="1200" b="1" spc="-1" dirty="0" smtClean="0">
                <a:latin typeface="Calibri"/>
              </a:rPr>
              <a:t> </a:t>
            </a:r>
            <a:r>
              <a:rPr lang="ko-KR" altLang="en-US" sz="1200" b="1" spc="-1" dirty="0" smtClean="0">
                <a:latin typeface="Calibri"/>
              </a:rPr>
              <a:t>인증 </a:t>
            </a:r>
            <a:r>
              <a:rPr lang="en-US" altLang="ko-KR" sz="1200" b="1" spc="-1" dirty="0" smtClean="0">
                <a:latin typeface="Calibri"/>
              </a:rPr>
              <a:t>(</a:t>
            </a:r>
            <a:r>
              <a:rPr lang="ko-KR" altLang="en-US" sz="1200" b="1" spc="-1" dirty="0" smtClean="0">
                <a:latin typeface="Calibri"/>
              </a:rPr>
              <a:t>요청 </a:t>
            </a:r>
            <a:r>
              <a:rPr lang="en-US" altLang="ko-KR" sz="1200" b="1" spc="-1" dirty="0" smtClean="0">
                <a:latin typeface="Calibri"/>
              </a:rPr>
              <a:t>IP</a:t>
            </a:r>
            <a:r>
              <a:rPr lang="ko-KR" altLang="en-US" sz="1200" b="1" spc="-1" dirty="0" smtClean="0">
                <a:latin typeface="Calibri"/>
              </a:rPr>
              <a:t>를 통한 인증</a:t>
            </a:r>
            <a:r>
              <a:rPr lang="en-US" altLang="ko-KR" sz="1200" b="1" spc="-1" dirty="0" smtClean="0">
                <a:latin typeface="Calibri"/>
              </a:rPr>
              <a:t>) </a:t>
            </a:r>
            <a:r>
              <a:rPr lang="ko-KR" altLang="en-US" sz="1200" b="1" spc="-1" dirty="0" smtClean="0">
                <a:latin typeface="Calibri"/>
              </a:rPr>
              <a:t>체크 </a:t>
            </a:r>
            <a:endParaRPr lang="en-US" altLang="ko-KR" sz="1200" b="1" spc="-1" dirty="0" smtClean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altLang="ko-KR" sz="1200" b="1" spc="-1" dirty="0" smtClean="0">
                <a:latin typeface="Calibri"/>
              </a:rPr>
              <a:t>3-2. </a:t>
            </a:r>
            <a:r>
              <a:rPr lang="ko-KR" altLang="en-US" sz="1200" b="1" spc="-1" dirty="0" smtClean="0">
                <a:latin typeface="Calibri"/>
              </a:rPr>
              <a:t>허용된 유저의 </a:t>
            </a:r>
            <a:r>
              <a:rPr lang="en-US" altLang="ko-KR" sz="1200" b="1" spc="-1" dirty="0" smtClean="0">
                <a:latin typeface="Calibri"/>
              </a:rPr>
              <a:t>IP</a:t>
            </a:r>
            <a:r>
              <a:rPr lang="ko-KR" altLang="en-US" sz="1200" b="1" spc="-1" dirty="0" smtClean="0">
                <a:latin typeface="Calibri"/>
              </a:rPr>
              <a:t>이면 </a:t>
            </a:r>
            <a:r>
              <a:rPr lang="en-US" altLang="ko-KR" sz="1200" b="1" spc="-1" dirty="0" smtClean="0">
                <a:latin typeface="Calibri"/>
              </a:rPr>
              <a:t>AUD7 </a:t>
            </a:r>
            <a:r>
              <a:rPr lang="ko-KR" altLang="en-US" sz="1200" b="1" spc="-1" dirty="0" smtClean="0">
                <a:latin typeface="Calibri"/>
              </a:rPr>
              <a:t>인증 토큰</a:t>
            </a:r>
            <a:r>
              <a:rPr lang="en-US" altLang="ko-KR" sz="1200" b="1" spc="-1" dirty="0" smtClean="0">
                <a:latin typeface="Calibri"/>
              </a:rPr>
              <a:t>(JWT)</a:t>
            </a:r>
            <a:r>
              <a:rPr lang="ko-KR" altLang="en-US" sz="1200" b="1" spc="-1" dirty="0" smtClean="0">
                <a:latin typeface="Calibri"/>
              </a:rPr>
              <a:t> 발행</a:t>
            </a:r>
            <a:endParaRPr lang="en-US" altLang="ko-KR" sz="1200" b="1" spc="-1" dirty="0" smtClean="0">
              <a:latin typeface="Calibri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3867325" y="4880008"/>
            <a:ext cx="7164197" cy="169785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/>
          <p:cNvSpPr/>
          <p:nvPr/>
        </p:nvSpPr>
        <p:spPr>
          <a:xfrm>
            <a:off x="3867326" y="3039136"/>
            <a:ext cx="7164196" cy="163613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CustomShape 19"/>
          <p:cNvSpPr/>
          <p:nvPr/>
        </p:nvSpPr>
        <p:spPr>
          <a:xfrm>
            <a:off x="5295119" y="4974405"/>
            <a:ext cx="1967212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3.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발행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Token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전달</a:t>
            </a:r>
            <a:endParaRPr lang="en-US" altLang="ko-KR" sz="1200" b="1" spc="-1" dirty="0" smtClean="0">
              <a:solidFill>
                <a:srgbClr val="595959"/>
              </a:solidFill>
              <a:latin typeface="Calibri"/>
            </a:endParaRPr>
          </a:p>
        </p:txBody>
      </p:sp>
      <p:sp>
        <p:nvSpPr>
          <p:cNvPr id="64" name="CustomShape 19"/>
          <p:cNvSpPr/>
          <p:nvPr/>
        </p:nvSpPr>
        <p:spPr>
          <a:xfrm>
            <a:off x="5474044" y="3793657"/>
            <a:ext cx="4829999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200" b="1" spc="-1" dirty="0" smtClean="0">
                <a:latin typeface="Calibri"/>
              </a:rPr>
              <a:t>4-1. </a:t>
            </a:r>
            <a:r>
              <a:rPr lang="ko-KR" altLang="en-US" sz="1200" b="1" spc="-1" dirty="0" smtClean="0">
                <a:latin typeface="Calibri"/>
              </a:rPr>
              <a:t>정상 응답으로 발행된 토큰 확인</a:t>
            </a:r>
            <a:endParaRPr lang="en-US" altLang="ko-KR" sz="1200" b="1" spc="-1" dirty="0" smtClean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altLang="ko-KR" sz="1200" b="1" spc="-1" dirty="0" smtClean="0">
                <a:latin typeface="Calibri"/>
              </a:rPr>
              <a:t>4-2. </a:t>
            </a:r>
            <a:r>
              <a:rPr lang="ko-KR" altLang="en-US" sz="1200" b="1" spc="-1" dirty="0" smtClean="0">
                <a:latin typeface="Calibri"/>
              </a:rPr>
              <a:t>해당 토큰을 응답 쿠키에 </a:t>
            </a:r>
            <a:r>
              <a:rPr lang="en-US" altLang="ko-KR" sz="1200" b="1" spc="-1" dirty="0" smtClean="0">
                <a:latin typeface="Calibri"/>
              </a:rPr>
              <a:t>“</a:t>
            </a:r>
            <a:r>
              <a:rPr lang="en-US" altLang="ko-KR" sz="1200" b="1" spc="-1" dirty="0" err="1" smtClean="0">
                <a:latin typeface="Calibri"/>
              </a:rPr>
              <a:t>bimatrix_accessToken</a:t>
            </a:r>
            <a:r>
              <a:rPr lang="en-US" altLang="ko-KR" sz="1200" b="1" spc="-1" dirty="0" smtClean="0">
                <a:latin typeface="Calibri"/>
              </a:rPr>
              <a:t>” </a:t>
            </a:r>
            <a:r>
              <a:rPr lang="ko-KR" altLang="en-US" sz="1200" b="1" spc="-1" dirty="0" smtClean="0">
                <a:latin typeface="Calibri"/>
              </a:rPr>
              <a:t>명으로 설정</a:t>
            </a:r>
            <a:endParaRPr lang="en-US" altLang="ko-KR" sz="1200" b="1" spc="-1" dirty="0" smtClean="0">
              <a:latin typeface="Calibri"/>
            </a:endParaRPr>
          </a:p>
        </p:txBody>
      </p:sp>
      <p:sp>
        <p:nvSpPr>
          <p:cNvPr id="73" name="CustomShape 19"/>
          <p:cNvSpPr/>
          <p:nvPr/>
        </p:nvSpPr>
        <p:spPr>
          <a:xfrm>
            <a:off x="5370578" y="3569255"/>
            <a:ext cx="223740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4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.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발행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Token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을 토큰에 설정</a:t>
            </a:r>
            <a:endParaRPr lang="en-US" altLang="ko-KR" sz="1200" b="1" spc="-1" dirty="0" smtClean="0">
              <a:solidFill>
                <a:srgbClr val="595959"/>
              </a:solidFill>
              <a:latin typeface="Calibri"/>
            </a:endParaRPr>
          </a:p>
        </p:txBody>
      </p:sp>
      <p:sp>
        <p:nvSpPr>
          <p:cNvPr id="74" name="CustomShape 19"/>
          <p:cNvSpPr/>
          <p:nvPr/>
        </p:nvSpPr>
        <p:spPr>
          <a:xfrm>
            <a:off x="171427" y="5575271"/>
            <a:ext cx="3474698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7. CORS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에 해당하는 인증 정보를 포함하여 요청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 </a:t>
            </a:r>
          </a:p>
        </p:txBody>
      </p:sp>
      <p:sp>
        <p:nvSpPr>
          <p:cNvPr id="75" name="CustomShape 19"/>
          <p:cNvSpPr/>
          <p:nvPr/>
        </p:nvSpPr>
        <p:spPr>
          <a:xfrm>
            <a:off x="256865" y="5801703"/>
            <a:ext cx="4266947" cy="776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200" b="1" spc="-1" dirty="0">
                <a:latin typeface="Calibri"/>
              </a:rPr>
              <a:t>7</a:t>
            </a:r>
            <a:r>
              <a:rPr lang="en-US" altLang="ko-KR" sz="1200" b="1" spc="-1" dirty="0" smtClean="0">
                <a:latin typeface="Calibri"/>
              </a:rPr>
              <a:t>-1. </a:t>
            </a:r>
            <a:r>
              <a:rPr lang="ko-KR" altLang="en-US" sz="1200" b="1" spc="-1" dirty="0" smtClean="0">
                <a:latin typeface="Calibri"/>
              </a:rPr>
              <a:t>요청 헤더에 쿠키에 설정된 인증 토큰을 확인</a:t>
            </a:r>
            <a:endParaRPr lang="en-US" altLang="ko-KR" sz="1200" b="1" spc="-1" dirty="0" smtClean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altLang="ko-KR" sz="1200" b="1" spc="-1" dirty="0" smtClean="0">
                <a:latin typeface="Calibri"/>
              </a:rPr>
              <a:t>(</a:t>
            </a:r>
            <a:r>
              <a:rPr lang="ko-KR" altLang="en-US" sz="1200" b="1" spc="-1" dirty="0" err="1" smtClean="0">
                <a:latin typeface="Calibri"/>
              </a:rPr>
              <a:t>쿠키명</a:t>
            </a:r>
            <a:r>
              <a:rPr lang="en-US" altLang="ko-KR" sz="1200" b="1" spc="-1" dirty="0" smtClean="0">
                <a:latin typeface="Calibri"/>
              </a:rPr>
              <a:t>:</a:t>
            </a:r>
            <a:r>
              <a:rPr lang="en-US" altLang="ko-KR" sz="1200" b="1" spc="-1" dirty="0" err="1" smtClean="0">
                <a:latin typeface="Calibri"/>
              </a:rPr>
              <a:t>bimatrix_accessToken</a:t>
            </a:r>
            <a:r>
              <a:rPr lang="en-US" altLang="ko-KR" sz="1200" b="1" spc="-1" dirty="0" smtClean="0">
                <a:latin typeface="Calibri"/>
              </a:rPr>
              <a:t>) </a:t>
            </a:r>
            <a:r>
              <a:rPr lang="ko-KR" altLang="en-US" sz="1200" b="1" spc="-1" dirty="0" smtClean="0">
                <a:latin typeface="Calibri"/>
              </a:rPr>
              <a:t>하여</a:t>
            </a:r>
            <a:r>
              <a:rPr lang="en-US" altLang="ko-KR" sz="1200" b="1" spc="-1" dirty="0" smtClean="0">
                <a:latin typeface="Calibri"/>
              </a:rPr>
              <a:t> </a:t>
            </a:r>
            <a:r>
              <a:rPr lang="ko-KR" altLang="en-US" sz="1200" b="1" spc="-1" dirty="0" smtClean="0">
                <a:latin typeface="Calibri"/>
              </a:rPr>
              <a:t>포함</a:t>
            </a:r>
            <a:endParaRPr lang="en-US" altLang="ko-KR" sz="1200" b="1" spc="-1" dirty="0" smtClean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altLang="ko-KR" sz="1200" b="1" spc="-1" dirty="0" smtClean="0">
                <a:latin typeface="Calibri"/>
              </a:rPr>
              <a:t>7-2. </a:t>
            </a:r>
            <a:r>
              <a:rPr lang="en-US" altLang="ko-KR" sz="1200" b="1" spc="-1" dirty="0" err="1" smtClean="0">
                <a:latin typeface="Calibri"/>
              </a:rPr>
              <a:t>url</a:t>
            </a:r>
            <a:r>
              <a:rPr lang="en-US" altLang="ko-KR" sz="1200" b="1" spc="-1" dirty="0" smtClean="0">
                <a:latin typeface="Calibri"/>
              </a:rPr>
              <a:t> </a:t>
            </a:r>
            <a:r>
              <a:rPr lang="ko-KR" altLang="en-US" sz="1200" b="1" spc="-1" dirty="0" smtClean="0">
                <a:latin typeface="Calibri"/>
              </a:rPr>
              <a:t>요청 시 </a:t>
            </a:r>
            <a:r>
              <a:rPr lang="en-US" altLang="ko-KR" sz="1200" b="1" spc="-1" dirty="0" smtClean="0">
                <a:latin typeface="Calibri"/>
              </a:rPr>
              <a:t>(ajax or </a:t>
            </a:r>
            <a:r>
              <a:rPr lang="en-US" altLang="ko-KR" sz="1200" b="1" spc="-1" dirty="0" err="1" smtClean="0">
                <a:latin typeface="Calibri"/>
              </a:rPr>
              <a:t>XMLHttpRequest</a:t>
            </a:r>
            <a:r>
              <a:rPr lang="en-US" altLang="ko-KR" sz="1200" b="1" spc="-1" dirty="0">
                <a:latin typeface="Calibri"/>
              </a:rPr>
              <a:t> </a:t>
            </a:r>
            <a:r>
              <a:rPr lang="ko-KR" altLang="en-US" sz="1200" b="1" spc="-1" dirty="0" smtClean="0">
                <a:latin typeface="Calibri"/>
              </a:rPr>
              <a:t>등</a:t>
            </a:r>
            <a:r>
              <a:rPr lang="en-US" altLang="ko-KR" sz="1200" b="1" spc="-1" dirty="0" smtClean="0">
                <a:latin typeface="Calibri"/>
              </a:rPr>
              <a:t>) </a:t>
            </a:r>
          </a:p>
          <a:p>
            <a:pPr>
              <a:lnSpc>
                <a:spcPct val="100000"/>
              </a:lnSpc>
            </a:pPr>
            <a:r>
              <a:rPr lang="en-US" altLang="ko-KR" sz="1200" b="1" spc="-1" dirty="0" err="1" smtClean="0">
                <a:latin typeface="Calibri"/>
              </a:rPr>
              <a:t>withCredentials</a:t>
            </a:r>
            <a:r>
              <a:rPr lang="en-US" altLang="ko-KR" sz="1200" b="1" spc="-1" dirty="0" smtClean="0">
                <a:latin typeface="Calibri"/>
              </a:rPr>
              <a:t> </a:t>
            </a:r>
            <a:r>
              <a:rPr lang="ko-KR" altLang="en-US" sz="1200" b="1" spc="-1" dirty="0" smtClean="0">
                <a:latin typeface="Calibri"/>
              </a:rPr>
              <a:t>를</a:t>
            </a:r>
            <a:r>
              <a:rPr lang="en-US" altLang="ko-KR" sz="1200" b="1" spc="-1" dirty="0" smtClean="0">
                <a:latin typeface="Calibri"/>
              </a:rPr>
              <a:t> true</a:t>
            </a:r>
            <a:r>
              <a:rPr lang="ko-KR" altLang="en-US" sz="1200" b="1" spc="-1" dirty="0" smtClean="0">
                <a:latin typeface="Calibri"/>
              </a:rPr>
              <a:t>로 설정</a:t>
            </a:r>
            <a:endParaRPr lang="en-US" altLang="ko-KR" sz="1200" b="1" spc="-1" dirty="0" smtClean="0">
              <a:latin typeface="Calibri"/>
            </a:endParaRPr>
          </a:p>
        </p:txBody>
      </p:sp>
      <p:sp>
        <p:nvSpPr>
          <p:cNvPr id="87" name="CustomShape 19"/>
          <p:cNvSpPr/>
          <p:nvPr/>
        </p:nvSpPr>
        <p:spPr>
          <a:xfrm>
            <a:off x="5076913" y="5964915"/>
            <a:ext cx="5549602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200" b="1" spc="-1" dirty="0" smtClean="0">
                <a:latin typeface="Calibri"/>
              </a:rPr>
              <a:t>8-1. </a:t>
            </a:r>
            <a:r>
              <a:rPr lang="ko-KR" altLang="en-US" sz="1200" b="1" spc="-1" dirty="0" smtClean="0">
                <a:latin typeface="Calibri"/>
              </a:rPr>
              <a:t>전달된 </a:t>
            </a:r>
            <a:r>
              <a:rPr lang="en-US" altLang="ko-KR" sz="1200" b="1" spc="-1" dirty="0" smtClean="0">
                <a:latin typeface="Calibri"/>
              </a:rPr>
              <a:t>Token</a:t>
            </a:r>
            <a:r>
              <a:rPr lang="ko-KR" altLang="en-US" sz="1200" b="1" spc="-1" dirty="0" smtClean="0">
                <a:latin typeface="Calibri"/>
              </a:rPr>
              <a:t>이 정상이면 해당 사용자의 인증 정보를 설정하여 전달한다</a:t>
            </a:r>
            <a:r>
              <a:rPr lang="en-US" altLang="ko-KR" sz="1200" b="1" spc="-1" dirty="0" smtClean="0">
                <a:latin typeface="Calibri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altLang="ko-KR" sz="1200" b="1" spc="-1" dirty="0" smtClean="0">
                <a:latin typeface="Calibri"/>
              </a:rPr>
              <a:t>8-2. </a:t>
            </a:r>
            <a:r>
              <a:rPr lang="ko-KR" altLang="en-US" sz="1200" b="1" spc="-1" dirty="0" smtClean="0">
                <a:latin typeface="Calibri"/>
              </a:rPr>
              <a:t>유효한 </a:t>
            </a:r>
            <a:r>
              <a:rPr lang="en-US" altLang="ko-KR" sz="1200" b="1" spc="-1" dirty="0" smtClean="0">
                <a:latin typeface="Calibri"/>
              </a:rPr>
              <a:t>URL</a:t>
            </a:r>
            <a:r>
              <a:rPr lang="ko-KR" altLang="en-US" sz="1200" b="1" spc="-1" dirty="0" smtClean="0">
                <a:latin typeface="Calibri"/>
              </a:rPr>
              <a:t>과는 상관없이 모든 요청은 서버에서 실행되지만 인증 정보가 설정되면 않으면 정상적인 결과를 전달받을 수 없다</a:t>
            </a:r>
            <a:r>
              <a:rPr lang="en-US" altLang="ko-KR" sz="1200" b="1" spc="-1" dirty="0" smtClean="0">
                <a:latin typeface="Calibri"/>
              </a:rPr>
              <a:t>.</a:t>
            </a:r>
          </a:p>
        </p:txBody>
      </p:sp>
      <p:sp>
        <p:nvSpPr>
          <p:cNvPr id="88" name="CustomShape 19"/>
          <p:cNvSpPr/>
          <p:nvPr/>
        </p:nvSpPr>
        <p:spPr>
          <a:xfrm rot="1369940">
            <a:off x="1086119" y="4351733"/>
            <a:ext cx="2941614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5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.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다른 출처의 리소스 공유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Preflight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요청</a:t>
            </a:r>
            <a:endParaRPr lang="en-US" altLang="ko-KR" sz="1200" b="1" spc="-1" dirty="0" smtClean="0">
              <a:solidFill>
                <a:srgbClr val="595959"/>
              </a:solidFill>
              <a:latin typeface="Calibri"/>
            </a:endParaRPr>
          </a:p>
        </p:txBody>
      </p:sp>
      <p:sp>
        <p:nvSpPr>
          <p:cNvPr id="94" name="CustomShape 19"/>
          <p:cNvSpPr/>
          <p:nvPr/>
        </p:nvSpPr>
        <p:spPr>
          <a:xfrm>
            <a:off x="5040457" y="5754849"/>
            <a:ext cx="585021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8.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인증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URL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인지 확인하여 유효한 요청이면 해당 요청에 대한 사용자별인증 정보 확인</a:t>
            </a:r>
            <a:endParaRPr lang="en-US" altLang="ko-KR" sz="1200" b="1" spc="-1" dirty="0" smtClean="0">
              <a:solidFill>
                <a:srgbClr val="595959"/>
              </a:solidFill>
              <a:latin typeface="Calibri"/>
            </a:endParaRPr>
          </a:p>
        </p:txBody>
      </p:sp>
      <p:cxnSp>
        <p:nvCxnSpPr>
          <p:cNvPr id="96" name="직선 화살표 연결선 95"/>
          <p:cNvCxnSpPr/>
          <p:nvPr/>
        </p:nvCxnSpPr>
        <p:spPr>
          <a:xfrm>
            <a:off x="1199461" y="4066177"/>
            <a:ext cx="2655339" cy="1104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직선 화살표 연결선 97"/>
          <p:cNvCxnSpPr/>
          <p:nvPr/>
        </p:nvCxnSpPr>
        <p:spPr>
          <a:xfrm flipH="1" flipV="1">
            <a:off x="1070124" y="4119845"/>
            <a:ext cx="2797787" cy="1148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stomShape 19"/>
          <p:cNvSpPr/>
          <p:nvPr/>
        </p:nvSpPr>
        <p:spPr>
          <a:xfrm rot="1369940">
            <a:off x="883324" y="4663062"/>
            <a:ext cx="2941614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6.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리소스 접근이 허용된 출처 여부 응답</a:t>
            </a:r>
            <a:endParaRPr lang="en-US" altLang="ko-KR" sz="1200" b="1" spc="-1" dirty="0" smtClean="0">
              <a:solidFill>
                <a:srgbClr val="595959"/>
              </a:solidFill>
              <a:latin typeface="Calibri"/>
            </a:endParaRPr>
          </a:p>
        </p:txBody>
      </p:sp>
      <p:cxnSp>
        <p:nvCxnSpPr>
          <p:cNvPr id="101" name="꺾인 연결선 100"/>
          <p:cNvCxnSpPr/>
          <p:nvPr/>
        </p:nvCxnSpPr>
        <p:spPr>
          <a:xfrm rot="16200000" flipH="1">
            <a:off x="1616647" y="3421348"/>
            <a:ext cx="1263770" cy="300615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5" name="CustomShape 19"/>
          <p:cNvSpPr/>
          <p:nvPr/>
        </p:nvSpPr>
        <p:spPr>
          <a:xfrm>
            <a:off x="-104098" y="4880008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ko-KR" altLang="en-US" sz="1500" b="1" spc="-1" dirty="0" smtClean="0">
                <a:solidFill>
                  <a:srgbClr val="FF0000"/>
                </a:solidFill>
                <a:latin typeface="Calibri"/>
              </a:rPr>
              <a:t>허용</a:t>
            </a:r>
            <a:endParaRPr lang="en-US" altLang="ko-KR" sz="1500" b="1" spc="-1" dirty="0" smtClean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07" name="꺾인 연결선 106"/>
          <p:cNvCxnSpPr/>
          <p:nvPr/>
        </p:nvCxnSpPr>
        <p:spPr>
          <a:xfrm rot="10800000">
            <a:off x="876972" y="4292904"/>
            <a:ext cx="2954318" cy="1178871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1" name="CustomShape 19"/>
          <p:cNvSpPr/>
          <p:nvPr/>
        </p:nvSpPr>
        <p:spPr>
          <a:xfrm>
            <a:off x="819577" y="5175892"/>
            <a:ext cx="1187378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9.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결과 응답</a:t>
            </a:r>
            <a:endParaRPr lang="en-US" altLang="ko-KR" sz="1200" b="1" spc="-1" dirty="0" smtClean="0">
              <a:solidFill>
                <a:srgbClr val="595959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625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6400" y="425475"/>
            <a:ext cx="11166962" cy="489926"/>
          </a:xfrm>
        </p:spPr>
        <p:txBody>
          <a:bodyPr/>
          <a:lstStyle/>
          <a:p>
            <a:r>
              <a:rPr lang="en-US" altLang="ko-KR" dirty="0" smtClean="0"/>
              <a:t>1-2. </a:t>
            </a:r>
            <a:r>
              <a:rPr lang="en-US" altLang="ko-KR" dirty="0" smtClean="0"/>
              <a:t>AUD</a:t>
            </a:r>
            <a:r>
              <a:rPr lang="ko-KR" altLang="en-US" dirty="0" smtClean="0"/>
              <a:t>플랫폼 </a:t>
            </a:r>
            <a:r>
              <a:rPr lang="en-US" altLang="ko-KR" dirty="0" smtClean="0"/>
              <a:t>7</a:t>
            </a:r>
            <a:r>
              <a:rPr lang="ko-KR" altLang="en-US" dirty="0"/>
              <a:t>에서 사용하는 </a:t>
            </a:r>
            <a:r>
              <a:rPr lang="en-US" altLang="ko-KR" dirty="0"/>
              <a:t>CORS </a:t>
            </a:r>
            <a:r>
              <a:rPr lang="ko-KR" altLang="en-US" dirty="0"/>
              <a:t>정책 방식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675856" y="198124"/>
            <a:ext cx="2178901" cy="252413"/>
          </a:xfrm>
        </p:spPr>
        <p:txBody>
          <a:bodyPr/>
          <a:lstStyle/>
          <a:p>
            <a:r>
              <a:rPr lang="en-US" altLang="ko-KR" dirty="0" smtClean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56" name="CustomShape 19"/>
          <p:cNvSpPr/>
          <p:nvPr/>
        </p:nvSpPr>
        <p:spPr>
          <a:xfrm>
            <a:off x="337751" y="1006492"/>
            <a:ext cx="857685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1450" indent="-17145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AUD Platform 7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을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통한 </a:t>
            </a: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CORS </a:t>
            </a:r>
            <a:r>
              <a:rPr lang="ko-KR" altLang="en-US" sz="1200" b="1" spc="-1" dirty="0" smtClean="0">
                <a:solidFill>
                  <a:srgbClr val="595959"/>
                </a:solidFill>
                <a:latin typeface="Calibri"/>
              </a:rPr>
              <a:t>동작 시나리오 </a:t>
            </a:r>
            <a:endParaRPr lang="en-US" altLang="ko-KR" sz="1200" b="1" spc="-1" dirty="0" smtClean="0">
              <a:solidFill>
                <a:srgbClr val="595959"/>
              </a:solidFill>
              <a:latin typeface="Calibri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51" y="2575766"/>
            <a:ext cx="6029798" cy="3743847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83" y="1281208"/>
            <a:ext cx="9669224" cy="1181265"/>
          </a:xfrm>
          <a:prstGeom prst="rect">
            <a:avLst/>
          </a:prstGeom>
        </p:spPr>
      </p:pic>
      <p:sp>
        <p:nvSpPr>
          <p:cNvPr id="59" name="CustomShape 19"/>
          <p:cNvSpPr/>
          <p:nvPr/>
        </p:nvSpPr>
        <p:spPr>
          <a:xfrm>
            <a:off x="1297371" y="3108195"/>
            <a:ext cx="1363449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Ajax</a:t>
            </a:r>
          </a:p>
          <a:p>
            <a:pPr algn="ctr">
              <a:lnSpc>
                <a:spcPct val="100000"/>
              </a:lnSpc>
            </a:pPr>
            <a:r>
              <a:rPr lang="en-US" altLang="ko-KR" sz="1200" b="1" spc="-1" dirty="0" err="1" smtClean="0">
                <a:solidFill>
                  <a:srgbClr val="595959"/>
                </a:solidFill>
                <a:latin typeface="Calibri"/>
              </a:rPr>
              <a:t>XMLHttpRequest</a:t>
            </a:r>
            <a:endParaRPr lang="en-US" altLang="ko-KR" sz="1200" b="1" spc="-1" dirty="0" smtClean="0">
              <a:solidFill>
                <a:srgbClr val="595959"/>
              </a:solidFill>
              <a:latin typeface="Calibri"/>
            </a:endParaRPr>
          </a:p>
        </p:txBody>
      </p:sp>
      <p:sp>
        <p:nvSpPr>
          <p:cNvPr id="61" name="CustomShape 19"/>
          <p:cNvSpPr/>
          <p:nvPr/>
        </p:nvSpPr>
        <p:spPr>
          <a:xfrm>
            <a:off x="3734580" y="3622967"/>
            <a:ext cx="206917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000" b="1" spc="-1" dirty="0" err="1" smtClean="0">
                <a:solidFill>
                  <a:srgbClr val="595959"/>
                </a:solidFill>
                <a:latin typeface="Calibri"/>
              </a:rPr>
              <a:t>Api</a:t>
            </a:r>
            <a:r>
              <a:rPr lang="en-US" altLang="ko-KR" sz="1000" b="1" spc="-1" dirty="0">
                <a:solidFill>
                  <a:srgbClr val="595959"/>
                </a:solidFill>
                <a:latin typeface="Calibri"/>
              </a:rPr>
              <a:t> </a:t>
            </a:r>
            <a:r>
              <a:rPr lang="en-US" altLang="ko-KR" sz="1000" b="1" spc="-1" dirty="0" smtClean="0">
                <a:solidFill>
                  <a:srgbClr val="595959"/>
                </a:solidFill>
                <a:latin typeface="Calibri"/>
              </a:rPr>
              <a:t>URL http</a:t>
            </a:r>
            <a:r>
              <a:rPr lang="en-US" altLang="ko-KR" sz="1000" b="1" spc="-1" dirty="0">
                <a:solidFill>
                  <a:srgbClr val="595959"/>
                </a:solidFill>
                <a:latin typeface="Calibri"/>
              </a:rPr>
              <a:t>://</a:t>
            </a:r>
            <a:r>
              <a:rPr lang="en-US" altLang="ko-KR" sz="1000" b="1" spc="-1" dirty="0" smtClean="0">
                <a:solidFill>
                  <a:srgbClr val="595959"/>
                </a:solidFill>
                <a:latin typeface="Calibri"/>
              </a:rPr>
              <a:t>192.168.11.45:9090/matrix7</a:t>
            </a:r>
          </a:p>
        </p:txBody>
      </p:sp>
      <p:sp>
        <p:nvSpPr>
          <p:cNvPr id="66" name="CustomShape 19"/>
          <p:cNvSpPr/>
          <p:nvPr/>
        </p:nvSpPr>
        <p:spPr>
          <a:xfrm>
            <a:off x="3443818" y="4835030"/>
            <a:ext cx="206917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000" b="1" spc="-1" dirty="0" err="1" smtClean="0">
                <a:solidFill>
                  <a:srgbClr val="595959"/>
                </a:solidFill>
                <a:latin typeface="Calibri"/>
              </a:rPr>
              <a:t>Api</a:t>
            </a:r>
            <a:r>
              <a:rPr lang="en-US" altLang="ko-KR" sz="1000" b="1" spc="-1" dirty="0" smtClean="0">
                <a:solidFill>
                  <a:srgbClr val="595959"/>
                </a:solidFill>
                <a:latin typeface="Calibri"/>
              </a:rPr>
              <a:t> URL </a:t>
            </a:r>
            <a:r>
              <a:rPr lang="ko-KR" altLang="en-US" sz="1000" b="1" spc="-1" dirty="0" smtClean="0">
                <a:solidFill>
                  <a:srgbClr val="595959"/>
                </a:solidFill>
                <a:latin typeface="Calibri"/>
              </a:rPr>
              <a:t>실제 호출</a:t>
            </a:r>
            <a:endParaRPr lang="en-US" altLang="ko-KR" sz="1000" b="1" spc="-1" dirty="0" smtClean="0">
              <a:solidFill>
                <a:srgbClr val="595959"/>
              </a:solidFill>
              <a:latin typeface="Calibri"/>
            </a:endParaRPr>
          </a:p>
        </p:txBody>
      </p:sp>
      <p:sp>
        <p:nvSpPr>
          <p:cNvPr id="67" name="CustomShape 19"/>
          <p:cNvSpPr/>
          <p:nvPr/>
        </p:nvSpPr>
        <p:spPr>
          <a:xfrm>
            <a:off x="804467" y="3828785"/>
            <a:ext cx="1856354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000" b="1" spc="-1" dirty="0" smtClean="0">
                <a:solidFill>
                  <a:srgbClr val="595959"/>
                </a:solidFill>
                <a:latin typeface="Calibri"/>
              </a:rPr>
              <a:t>(</a:t>
            </a:r>
            <a:r>
              <a:rPr lang="ko-KR" altLang="en-US" sz="1000" b="1" spc="-1" dirty="0" err="1" smtClean="0">
                <a:solidFill>
                  <a:srgbClr val="595959"/>
                </a:solidFill>
                <a:latin typeface="Calibri"/>
              </a:rPr>
              <a:t>프리플라이트</a:t>
            </a:r>
            <a:r>
              <a:rPr lang="en-US" altLang="ko-KR" sz="1000" b="1" spc="-1" dirty="0" smtClean="0">
                <a:solidFill>
                  <a:srgbClr val="595959"/>
                </a:solidFill>
                <a:latin typeface="Calibri"/>
              </a:rPr>
              <a:t>)</a:t>
            </a:r>
          </a:p>
        </p:txBody>
      </p:sp>
      <p:sp>
        <p:nvSpPr>
          <p:cNvPr id="71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6367549" y="2626294"/>
            <a:ext cx="5748882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동작 시나리오</a:t>
            </a:r>
            <a:endParaRPr lang="en-US" altLang="ko-KR" sz="1200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외부에 존재하는 웹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소스에서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용 토큰 요청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JSP include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토큰 요청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JSP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외부 서버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-&gt;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서버로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토큰 요청 프로세스 실행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정상 토큰 발급 시 외부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쿠키에 해당 토큰 설정 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쿠키명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bimatrix_accessToken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4.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웹 소스에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오픈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소스를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import</a:t>
            </a: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5. AUD7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서버로 요청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(ajax or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XMLHttpRequest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시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withCredentials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=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true </a:t>
            </a: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설정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하여 인증 정보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쿠키에 존재하는 토큰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포함하여 요청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6.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브라우저에서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서버로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Preflight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요청하여 허용된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인지 확인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7.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서버에서는 응답 헤더에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Access-Control-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Allow-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Oring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해당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 허용된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이면 </a:t>
            </a:r>
            <a:r>
              <a:rPr lang="ko-KR" altLang="en-US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셋팅하여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전달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8.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브라우저는 응답에 허용된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여부를 확인하여 정상일 경우 실제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Api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url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을 호출하여 필요한 정보를 조회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41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1-3. CORS </a:t>
            </a:r>
            <a:r>
              <a:rPr lang="ko-KR" altLang="en-US" dirty="0" smtClean="0"/>
              <a:t>정책 적용에 필요한 수정 항목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7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 txBox="1">
            <a:spLocks/>
          </p:cNvSpPr>
          <p:nvPr/>
        </p:nvSpPr>
        <p:spPr>
          <a:xfrm>
            <a:off x="9704173" y="198124"/>
            <a:ext cx="2150584" cy="252413"/>
          </a:xfrm>
          <a:prstGeom prst="rect">
            <a:avLst/>
          </a:prstGeom>
          <a:solidFill>
            <a:srgbClr val="000000"/>
          </a:solidFill>
        </p:spPr>
        <p:txBody>
          <a:bodyPr vert="horz" lIns="91440" tIns="45720" rIns="91440" bIns="36000" rtlCol="0">
            <a:no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300" b="1" kern="12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11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23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34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AUD Platform 7</a:t>
            </a:r>
            <a:endParaRPr lang="ko-KR" altLang="en-US" dirty="0"/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24372" y="941044"/>
            <a:ext cx="7015542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i="1" u="sng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Client </a:t>
            </a:r>
            <a:r>
              <a:rPr lang="ko-KR" altLang="en-US" sz="1200" i="1" u="sng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파트</a:t>
            </a:r>
            <a:endParaRPr lang="en-US" altLang="ko-KR" sz="1200" i="1" u="sng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6919783" y="1375552"/>
            <a:ext cx="5272217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</a:t>
            </a:r>
            <a:r>
              <a:rPr lang="ko-KR" altLang="en-US" sz="1200" dirty="0" err="1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임베디드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사이트에서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URL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호출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시 필수 처리 항목</a:t>
            </a:r>
            <a:endParaRPr lang="en-US" altLang="ko-KR" sz="1200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Platform 7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으로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URL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호출 시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Ajax or </a:t>
            </a:r>
            <a:r>
              <a:rPr lang="en-US" altLang="ko-KR" sz="1200" dirty="0" err="1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XMLHTTPRequest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실행 시</a:t>
            </a:r>
            <a:endParaRPr lang="en-US" altLang="ko-KR" sz="1200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추가되어야 할 항목</a:t>
            </a:r>
            <a:endParaRPr lang="en-US" altLang="ko-KR" sz="1200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withCredentials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: true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설정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beforeSend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RequestHeader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인증 토큰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추가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2-1.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쿠키에서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bimatrix_accessToken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값을 추출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2-1.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RequestHeader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“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bimatrix_accessToken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”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명으로 발급받은 토큰 설정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3.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서버에서 토큰 값을 확인 후 요청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URL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실행 또는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Redirect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처리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4"/>
          <a:stretch/>
        </p:blipFill>
        <p:spPr>
          <a:xfrm>
            <a:off x="176092" y="1375552"/>
            <a:ext cx="6595412" cy="4756466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253" y="3152249"/>
            <a:ext cx="3955833" cy="91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99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2594077" y="1576060"/>
            <a:ext cx="109209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5000" dirty="0" smtClean="0">
                <a:solidFill>
                  <a:schemeClr val="bg1"/>
                </a:solidFill>
                <a:latin typeface="+mn-ea"/>
                <a:ea typeface="+mn-ea"/>
              </a:rPr>
              <a:t>02</a:t>
            </a:r>
            <a:endParaRPr lang="en-US" altLang="ko-KR" sz="5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011828" y="1229812"/>
            <a:ext cx="8073080" cy="1530401"/>
          </a:xfrm>
          <a:prstGeom prst="rect">
            <a:avLst/>
          </a:prstGeom>
          <a:noFill/>
          <a:ln>
            <a:noFill/>
          </a:ln>
        </p:spPr>
        <p:txBody>
          <a:bodyPr wrap="square" lIns="108000" tIns="72000" rIns="108000" bIns="72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r>
              <a:rPr kumimoji="0" lang="en-US" altLang="ko-KR" sz="4500" dirty="0" smtClean="0">
                <a:solidFill>
                  <a:schemeClr val="bg1"/>
                </a:solidFill>
                <a:latin typeface="+mn-ea"/>
                <a:ea typeface="+mn-ea"/>
              </a:rPr>
              <a:t>AUD</a:t>
            </a:r>
            <a:r>
              <a:rPr kumimoji="0" lang="ko-KR" altLang="en-US" sz="4500" dirty="0" smtClean="0">
                <a:solidFill>
                  <a:schemeClr val="bg1"/>
                </a:solidFill>
                <a:latin typeface="+mn-ea"/>
                <a:ea typeface="+mn-ea"/>
              </a:rPr>
              <a:t>플랫폼</a:t>
            </a:r>
            <a:r>
              <a:rPr kumimoji="0" lang="en-US" altLang="ko-KR" sz="4500" dirty="0" smtClean="0">
                <a:solidFill>
                  <a:schemeClr val="bg1"/>
                </a:solidFill>
                <a:latin typeface="+mn-ea"/>
                <a:ea typeface="+mn-ea"/>
              </a:rPr>
              <a:t> </a:t>
            </a:r>
            <a:r>
              <a:rPr kumimoji="0" lang="en-US" altLang="ko-KR" sz="4500" dirty="0" smtClean="0">
                <a:solidFill>
                  <a:schemeClr val="bg1"/>
                </a:solidFill>
                <a:latin typeface="+mn-ea"/>
                <a:ea typeface="+mn-ea"/>
              </a:rPr>
              <a:t>7 </a:t>
            </a:r>
            <a:r>
              <a:rPr kumimoji="0" lang="ko-KR" altLang="en-US" sz="4500" dirty="0" smtClean="0">
                <a:solidFill>
                  <a:schemeClr val="bg1"/>
                </a:solidFill>
                <a:latin typeface="+mn-ea"/>
                <a:ea typeface="+mn-ea"/>
              </a:rPr>
              <a:t>제품 외부 연동 가이드</a:t>
            </a:r>
            <a:endParaRPr kumimoji="0" lang="en-US" altLang="ko-KR" sz="4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36658" y="3092876"/>
            <a:ext cx="59935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7042" indent="-147042">
              <a:lnSpc>
                <a:spcPct val="150000"/>
              </a:lnSpc>
              <a:buAutoNum type="arabicPeriod"/>
            </a:pPr>
            <a:r>
              <a:rPr lang="en-US" altLang="ko-KR" sz="2000" dirty="0" err="1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i</a:t>
            </a:r>
            <a:r>
              <a:rPr lang="en-US" altLang="ko-KR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-AUD </a:t>
            </a:r>
            <a:r>
              <a:rPr lang="ko-KR" altLang="en-US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 </a:t>
            </a:r>
            <a:r>
              <a:rPr lang="en-US" altLang="ko-KR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Embedded</a:t>
            </a:r>
            <a:r>
              <a:rPr lang="ko-KR" altLang="en-US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방법 가이드</a:t>
            </a:r>
            <a:endParaRPr lang="en-US" altLang="ko-KR" sz="2000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47042" indent="-147042">
              <a:lnSpc>
                <a:spcPct val="150000"/>
              </a:lnSpc>
              <a:buAutoNum type="arabicPeriod"/>
            </a:pPr>
            <a:r>
              <a:rPr lang="en-US" altLang="ko-KR" sz="2000" dirty="0" err="1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i</a:t>
            </a:r>
            <a:r>
              <a:rPr lang="en-US" altLang="ko-KR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-MATRIX </a:t>
            </a:r>
            <a:r>
              <a:rPr lang="ko-KR" altLang="en-US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 </a:t>
            </a:r>
            <a:r>
              <a:rPr lang="en-US" altLang="ko-KR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Embedded</a:t>
            </a:r>
            <a:r>
              <a:rPr lang="ko-KR" altLang="en-US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방법 가이드</a:t>
            </a:r>
            <a:endParaRPr lang="en-US" altLang="ko-KR" sz="2000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47042" indent="-147042">
              <a:lnSpc>
                <a:spcPct val="150000"/>
              </a:lnSpc>
              <a:buAutoNum type="arabicPeriod"/>
            </a:pPr>
            <a:r>
              <a:rPr lang="ko-KR" altLang="en-US" sz="2000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제약 사항 </a:t>
            </a:r>
            <a:endParaRPr lang="ko-KR" altLang="en-US" sz="2000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6156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982" y="355408"/>
            <a:ext cx="11166962" cy="489926"/>
          </a:xfrm>
        </p:spPr>
        <p:txBody>
          <a:bodyPr/>
          <a:lstStyle/>
          <a:p>
            <a:r>
              <a:rPr lang="en-US" altLang="ko-KR" dirty="0" smtClean="0"/>
              <a:t>2-1.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-AUD Embedded </a:t>
            </a:r>
            <a:r>
              <a:rPr lang="ko-KR" altLang="en-US" dirty="0" smtClean="0"/>
              <a:t>연동 가이드</a:t>
            </a:r>
          </a:p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901881" y="163838"/>
            <a:ext cx="2113587" cy="252413"/>
          </a:xfrm>
        </p:spPr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24130" y="1733570"/>
            <a:ext cx="508667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연동 서버에 추가해야 될 소스 파일</a:t>
            </a:r>
            <a:endParaRPr lang="en-US" altLang="ko-KR" sz="1200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Platform 7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제공하는 인증 토큰 설정 소스 파일 추가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aud7audToken.jsp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외부에서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-AUD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제품을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Embedded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할 경우에 추가해야 될 소스 샘플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샘플로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제공하는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iaudSample.jsp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소스를 참고하여 적용 할 것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3" name="Rectangle 87"/>
          <p:cNvSpPr>
            <a:spLocks noChangeArrowheads="1"/>
          </p:cNvSpPr>
          <p:nvPr/>
        </p:nvSpPr>
        <p:spPr bwMode="auto">
          <a:xfrm>
            <a:off x="1375096" y="1182849"/>
            <a:ext cx="2509007" cy="410595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외부 연동 서버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(</a:t>
            </a:r>
            <a:r>
              <a:rPr kumimoji="1" lang="en-US" altLang="ko-KR" sz="1000" dirty="0">
                <a:solidFill>
                  <a:prstClr val="black"/>
                </a:solidFill>
              </a:rPr>
              <a:t>ex :http://bcrm.bimatrix.co.kr)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34" name="Rectangle 87"/>
          <p:cNvSpPr>
            <a:spLocks noChangeArrowheads="1"/>
          </p:cNvSpPr>
          <p:nvPr/>
        </p:nvSpPr>
        <p:spPr bwMode="auto">
          <a:xfrm>
            <a:off x="7723649" y="1082748"/>
            <a:ext cx="2477364" cy="384861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 smtClean="0">
                <a:solidFill>
                  <a:prstClr val="black"/>
                </a:solidFill>
              </a:rPr>
              <a:t>AUD Platform 7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서버</a:t>
            </a:r>
            <a:endParaRPr kumimoji="1" lang="en-US" altLang="ko-KR" sz="1000" dirty="0" smtClean="0">
              <a:solidFill>
                <a:prstClr val="black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 smtClean="0">
                <a:solidFill>
                  <a:prstClr val="black"/>
                </a:solidFill>
              </a:rPr>
              <a:t>(ex: http</a:t>
            </a:r>
            <a:r>
              <a:rPr kumimoji="1" lang="en-US" altLang="ko-KR" sz="1000" dirty="0">
                <a:solidFill>
                  <a:prstClr val="black"/>
                </a:solidFill>
              </a:rPr>
              <a:t>://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rnd.bimatrix.co.kr:8080)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36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6373990" y="1607735"/>
            <a:ext cx="531195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연동 시킬 서버의 주소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Origin)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설정한다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 WEB-INF/classes/framework/service/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service_api.properties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파일을 수정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1) </a:t>
            </a:r>
            <a:r>
              <a:rPr lang="en-US" altLang="ko-KR" sz="12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matrix.cross.origin.allowd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값에 외부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주소를 설정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2) Embedded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시킬 서버가 여러 개일 경우 콤마로 구분하여 설정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3)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설정은 페이지 경로가 아닌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정보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도메인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프로토콜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포트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로 설정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Ex) http://bcrm.bimatrix.co.kr,http://192.168.0.83:8080</a:t>
            </a:r>
          </a:p>
        </p:txBody>
      </p:sp>
      <p:grpSp>
        <p:nvGrpSpPr>
          <p:cNvPr id="19" name="그룹 18"/>
          <p:cNvGrpSpPr/>
          <p:nvPr/>
        </p:nvGrpSpPr>
        <p:grpSpPr>
          <a:xfrm>
            <a:off x="324130" y="3315706"/>
            <a:ext cx="11605015" cy="3422247"/>
            <a:chOff x="324130" y="3315706"/>
            <a:chExt cx="11605015" cy="3422247"/>
          </a:xfrm>
        </p:grpSpPr>
        <p:grpSp>
          <p:nvGrpSpPr>
            <p:cNvPr id="18" name="그룹 17"/>
            <p:cNvGrpSpPr/>
            <p:nvPr/>
          </p:nvGrpSpPr>
          <p:grpSpPr>
            <a:xfrm>
              <a:off x="324130" y="3315706"/>
              <a:ext cx="11605015" cy="3386928"/>
              <a:chOff x="324130" y="3315706"/>
              <a:chExt cx="11605015" cy="3386928"/>
            </a:xfrm>
          </p:grpSpPr>
          <p:sp>
            <p:nvSpPr>
              <p:cNvPr id="9" name="TextBox 16">
                <a:extLst>
                  <a:ext uri="{FF2B5EF4-FFF2-40B4-BE49-F238E27FC236}">
                    <a16:creationId xmlns:a16="http://schemas.microsoft.com/office/drawing/2014/main" id="{8805B141-4E94-419E-9733-956D6287D693}"/>
                  </a:ext>
                </a:extLst>
              </p:cNvPr>
              <p:cNvSpPr txBox="1"/>
              <p:nvPr/>
            </p:nvSpPr>
            <p:spPr>
              <a:xfrm>
                <a:off x="6102463" y="3560910"/>
                <a:ext cx="5667291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9388" indent="-179388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Embedded 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시 추가해야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request parameter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설정</a:t>
                </a:r>
                <a:endPara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ko-KR" sz="1200" dirty="0" err="1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serverUrl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: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AUD Platform 7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서버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주소</a:t>
                </a:r>
                <a:endPara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ko-KR" sz="1200" dirty="0" err="1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userCode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: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AUD Platform 7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서버에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등록된 </a:t>
                </a:r>
                <a:r>
                  <a:rPr lang="en-US" altLang="ko-KR" sz="1200" dirty="0" err="1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userCode</a:t>
                </a:r>
                <a:endParaRPr lang="en-US" altLang="ko-KR" sz="1200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ko-KR" sz="1200" dirty="0" err="1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isSkipToken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: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이전에 생성된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Token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을 그대로 사용할 건지에 대한 옵션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.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디버그 사용에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따라서 처리되는 부분이기 때문에 외부 </a:t>
                </a:r>
                <a:r>
                  <a:rPr lang="ko-KR" altLang="en-US" sz="1200" dirty="0" err="1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임베디드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소스에만 추가해 줄 것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.</a:t>
                </a:r>
              </a:p>
              <a:p>
                <a:pPr marL="179388" indent="-179388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AUD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Platform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7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용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인증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Token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발행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JSP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파일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include</a:t>
                </a: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제공하는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Token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발행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JSP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파일인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aud7audToken.jsp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파일을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include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시킨다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.</a:t>
                </a: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해당 파일이 있는 경로는 사이트 마다 상이할 경우 맞춰준다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.</a:t>
                </a: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해당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JSP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를 통해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AUD Platform 7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용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JWT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인증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토큰이 발행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되면서 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SSO </a:t>
                </a:r>
                <a:r>
                  <a:rPr lang="ko-KR" altLang="en-US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인증을 진행한다</a:t>
                </a:r>
                <a:r>
                  <a:rPr lang="en-US" altLang="ko-KR" sz="1200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.</a:t>
                </a:r>
              </a:p>
            </p:txBody>
          </p:sp>
          <p:pic>
            <p:nvPicPr>
              <p:cNvPr id="6" name="그림 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130" y="3315706"/>
                <a:ext cx="5660838" cy="3386928"/>
              </a:xfrm>
              <a:prstGeom prst="rect">
                <a:avLst/>
              </a:prstGeom>
            </p:spPr>
          </p:pic>
          <p:sp>
            <p:nvSpPr>
              <p:cNvPr id="38" name="직사각형 37"/>
              <p:cNvSpPr/>
              <p:nvPr/>
            </p:nvSpPr>
            <p:spPr>
              <a:xfrm>
                <a:off x="6102463" y="3560910"/>
                <a:ext cx="5826682" cy="2918176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왼쪽 화살표 16"/>
              <p:cNvSpPr/>
              <p:nvPr/>
            </p:nvSpPr>
            <p:spPr>
              <a:xfrm>
                <a:off x="5519956" y="5134062"/>
                <a:ext cx="582507" cy="503341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451870" y="5704515"/>
              <a:ext cx="2828225" cy="1033438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6858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19221</TotalTime>
  <Words>1619</Words>
  <Application>Microsoft Office PowerPoint</Application>
  <PresentationFormat>와이드스크린</PresentationFormat>
  <Paragraphs>245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2" baseType="lpstr">
      <vt:lpstr>나눔바른고딕</vt:lpstr>
      <vt:lpstr>나눔스퀘어</vt:lpstr>
      <vt:lpstr>나눔스퀘어 ExtraBold</vt:lpstr>
      <vt:lpstr>맑은 고딕</vt:lpstr>
      <vt:lpstr>Arial</vt:lpstr>
      <vt:lpstr>Calibri</vt:lpstr>
      <vt:lpstr>Wingdings</vt:lpstr>
      <vt:lpstr>Office 테마</vt:lpstr>
      <vt:lpstr>AUD Platform 7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hyjung</cp:lastModifiedBy>
  <cp:revision>276</cp:revision>
  <dcterms:created xsi:type="dcterms:W3CDTF">2018-04-10T05:56:39Z</dcterms:created>
  <dcterms:modified xsi:type="dcterms:W3CDTF">2022-07-01T09:10:29Z</dcterms:modified>
</cp:coreProperties>
</file>