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70" r:id="rId4"/>
    <p:sldId id="272" r:id="rId5"/>
    <p:sldId id="275" r:id="rId6"/>
    <p:sldId id="271" r:id="rId7"/>
    <p:sldId id="273" r:id="rId8"/>
    <p:sldId id="274" r:id="rId9"/>
    <p:sldId id="276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0" autoAdjust="0"/>
    <p:restoredTop sz="94931" autoAdjust="0"/>
  </p:normalViewPr>
  <p:slideViewPr>
    <p:cSldViewPr showGuides="1">
      <p:cViewPr varScale="1">
        <p:scale>
          <a:sx n="109" d="100"/>
          <a:sy n="109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19649-61AA-4766-98B4-CD4A4176834A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6E8BA2-CFBF-475C-B610-79C17B73D6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485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4E33-2DA7-43B4-8810-3A45FE1319A3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77E8-0B74-485E-85D3-1A7DE15A3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4E33-2DA7-43B4-8810-3A45FE1319A3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77E8-0B74-485E-85D3-1A7DE15A3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4E33-2DA7-43B4-8810-3A45FE1319A3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77E8-0B74-485E-85D3-1A7DE15A3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1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2626344"/>
            <a:ext cx="7886700" cy="926059"/>
          </a:xfrm>
        </p:spPr>
        <p:txBody>
          <a:bodyPr/>
          <a:lstStyle>
            <a:lvl1pPr>
              <a:defRPr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3436508"/>
            <a:ext cx="78867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2242" y="6135466"/>
            <a:ext cx="1313210" cy="407326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448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17" name="직사각형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367472" y="228"/>
            <a:ext cx="2484000" cy="270000"/>
          </a:xfrm>
          <a:prstGeom prst="rect">
            <a:avLst/>
          </a:prstGeom>
        </p:spPr>
      </p:pic>
      <p:sp>
        <p:nvSpPr>
          <p:cNvPr id="2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275" y="192481"/>
            <a:ext cx="8375222" cy="38527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dirty="0"/>
              <a:t>회사소개</a:t>
            </a:r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295275" y="634902"/>
            <a:ext cx="845820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6505324" y="26921"/>
            <a:ext cx="2484000" cy="25241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1">
                <a:solidFill>
                  <a:schemeClr val="bg1">
                    <a:lumMod val="8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sz="1000" dirty="0"/>
              <a:t>이기종 대용량 </a:t>
            </a:r>
            <a:r>
              <a:rPr lang="en-US" altLang="ko-KR" sz="1000" dirty="0"/>
              <a:t>Data Visual </a:t>
            </a:r>
            <a:r>
              <a:rPr lang="ko-KR" altLang="en-US" sz="1000" dirty="0"/>
              <a:t>분석</a:t>
            </a:r>
            <a:endParaRPr lang="ko-KR" altLang="en-US" dirty="0"/>
          </a:p>
        </p:txBody>
      </p:sp>
      <p:sp>
        <p:nvSpPr>
          <p:cNvPr id="30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>
            <a:lvl1pPr>
              <a:defRPr/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9503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4E33-2DA7-43B4-8810-3A45FE1319A3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77E8-0B74-485E-85D3-1A7DE15A3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4E33-2DA7-43B4-8810-3A45FE1319A3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77E8-0B74-485E-85D3-1A7DE15A3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4E33-2DA7-43B4-8810-3A45FE1319A3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77E8-0B74-485E-85D3-1A7DE15A3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4E33-2DA7-43B4-8810-3A45FE1319A3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77E8-0B74-485E-85D3-1A7DE15A3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4E33-2DA7-43B4-8810-3A45FE1319A3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77E8-0B74-485E-85D3-1A7DE15A3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4E33-2DA7-43B4-8810-3A45FE1319A3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77E8-0B74-485E-85D3-1A7DE15A3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4E33-2DA7-43B4-8810-3A45FE1319A3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77E8-0B74-485E-85D3-1A7DE15A3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4E33-2DA7-43B4-8810-3A45FE1319A3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77E8-0B74-485E-85D3-1A7DE15A3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74E33-2DA7-43B4-8810-3A45FE1319A3}" type="datetimeFigureOut">
              <a:rPr lang="ko-KR" altLang="en-US" smtClean="0"/>
              <a:pPr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F77E8-0B74-485E-85D3-1A7DE15A3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4462" y="2177928"/>
            <a:ext cx="8741065" cy="926059"/>
          </a:xfrm>
        </p:spPr>
        <p:txBody>
          <a:bodyPr>
            <a:normAutofit/>
          </a:bodyPr>
          <a:lstStyle/>
          <a:p>
            <a:r>
              <a:rPr lang="en-US" altLang="ko-KR" sz="3600" dirty="0" err="1"/>
              <a:t>i</a:t>
            </a:r>
            <a:r>
              <a:rPr lang="en-US" altLang="ko-KR" sz="3600" dirty="0"/>
              <a:t>-MATRIX (MX-SERVICE) </a:t>
            </a:r>
            <a:r>
              <a:rPr lang="ko-KR" altLang="en-US" sz="3600" dirty="0"/>
              <a:t>구조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56176" y="5805265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작성일 </a:t>
            </a:r>
            <a:r>
              <a:rPr lang="en-US" altLang="ko-KR" sz="1400" dirty="0"/>
              <a:t>: 2022</a:t>
            </a:r>
            <a:r>
              <a:rPr lang="ko-KR" altLang="en-US" sz="1400" dirty="0"/>
              <a:t>년 </a:t>
            </a:r>
            <a:r>
              <a:rPr lang="en-US" altLang="ko-KR" sz="1400" dirty="0"/>
              <a:t>2</a:t>
            </a:r>
            <a:r>
              <a:rPr lang="ko-KR" altLang="en-US" sz="1400" dirty="0"/>
              <a:t>월 </a:t>
            </a:r>
            <a:r>
              <a:rPr lang="en-US" altLang="ko-KR" sz="1400" dirty="0"/>
              <a:t>22</a:t>
            </a:r>
            <a:r>
              <a:rPr lang="ko-KR" altLang="en-US" sz="1400" dirty="0"/>
              <a:t>일 수</a:t>
            </a:r>
          </a:p>
        </p:txBody>
      </p:sp>
    </p:spTree>
    <p:extLst>
      <p:ext uri="{BB962C8B-B14F-4D97-AF65-F5344CB8AC3E}">
        <p14:creationId xmlns:p14="http://schemas.microsoft.com/office/powerpoint/2010/main" val="2015833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8648" y="132661"/>
            <a:ext cx="10294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800" b="1" kern="100">
                <a:solidFill>
                  <a:schemeClr val="bg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목 차</a:t>
            </a:r>
          </a:p>
        </p:txBody>
      </p:sp>
      <p:sp>
        <p:nvSpPr>
          <p:cNvPr id="8" name="제목 9"/>
          <p:cNvSpPr txBox="1">
            <a:spLocks/>
          </p:cNvSpPr>
          <p:nvPr/>
        </p:nvSpPr>
        <p:spPr>
          <a:xfrm>
            <a:off x="318764" y="1170231"/>
            <a:ext cx="7421588" cy="29788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b="1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</a:lstStyle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ko-KR" sz="1800" b="1" dirty="0">
                <a:latin typeface="Lucida Sans" panose="020B0602040502020204" pitchFamily="34" charset="0"/>
                <a:cs typeface="Lucida Sans" panose="020B0602040502020204" pitchFamily="34" charset="0"/>
              </a:rPr>
              <a:t>1.  MX-SERVICE </a:t>
            </a:r>
            <a:r>
              <a:rPr lang="ko-KR" altLang="en-US" sz="1800" b="1" dirty="0">
                <a:latin typeface="Lucida Sans" panose="020B0602040502020204" pitchFamily="34" charset="0"/>
                <a:cs typeface="Lucida Sans" panose="020B0602040502020204" pitchFamily="34" charset="0"/>
              </a:rPr>
              <a:t>란</a:t>
            </a:r>
            <a:r>
              <a:rPr lang="en-US" altLang="ko-KR" sz="1800" b="1" dirty="0">
                <a:latin typeface="Lucida Sans" panose="020B0602040502020204" pitchFamily="34" charset="0"/>
                <a:cs typeface="Lucida Sans" panose="020B0602040502020204" pitchFamily="34" charset="0"/>
              </a:rPr>
              <a:t>?</a:t>
            </a:r>
          </a:p>
          <a:p>
            <a:pPr lvl="0">
              <a:lnSpc>
                <a:spcPct val="150000"/>
              </a:lnSpc>
              <a:spcBef>
                <a:spcPts val="600"/>
              </a:spcBef>
            </a:pPr>
            <a:endParaRPr lang="en-US" altLang="ko-KR" sz="1000" spc="0" dirty="0">
              <a:solidFill>
                <a:prstClr val="black"/>
              </a:solidFill>
              <a:latin typeface="Lucida Sans" panose="020B0602040502020204" pitchFamily="34" charset="0"/>
              <a:cs typeface="Lucida Sans" panose="020B0602040502020204" pitchFamily="34" charset="0"/>
            </a:endParaRPr>
          </a:p>
          <a:p>
            <a:pPr lvl="0">
              <a:lnSpc>
                <a:spcPct val="150000"/>
              </a:lnSpc>
              <a:spcBef>
                <a:spcPts val="600"/>
              </a:spcBef>
            </a:pPr>
            <a:r>
              <a:rPr lang="en-US" altLang="ko-KR" sz="1800" spc="0" dirty="0">
                <a:solidFill>
                  <a:prstClr val="black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2. </a:t>
            </a:r>
            <a:r>
              <a:rPr lang="en-US" altLang="ko-KR" sz="1800" spc="0" dirty="0" err="1">
                <a:solidFill>
                  <a:prstClr val="black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i</a:t>
            </a:r>
            <a:r>
              <a:rPr lang="en-US" altLang="ko-KR" sz="1800" spc="0" dirty="0">
                <a:solidFill>
                  <a:prstClr val="black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-MATRIX Web</a:t>
            </a:r>
            <a:r>
              <a:rPr lang="ko-KR" altLang="en-US" sz="1800" spc="0" dirty="0">
                <a:solidFill>
                  <a:prstClr val="black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 </a:t>
            </a:r>
            <a:r>
              <a:rPr lang="en-US" altLang="ko-KR" sz="1800" spc="0">
                <a:solidFill>
                  <a:prstClr val="black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Embedded </a:t>
            </a:r>
            <a:r>
              <a:rPr lang="ko-KR" altLang="en-US" sz="1800" spc="0">
                <a:solidFill>
                  <a:prstClr val="black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방식</a:t>
            </a:r>
            <a:endParaRPr lang="en-US" altLang="ko-KR" sz="1800" spc="0">
              <a:solidFill>
                <a:prstClr val="black"/>
              </a:solidFill>
              <a:latin typeface="Lucida Sans" panose="020B0602040502020204" pitchFamily="34" charset="0"/>
              <a:cs typeface="Lucida Sans" panose="020B06020405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altLang="ko-KR" sz="1800" spc="0">
              <a:solidFill>
                <a:prstClr val="black"/>
              </a:solidFill>
              <a:latin typeface="Lucida Sans" panose="020B0602040502020204" pitchFamily="34" charset="0"/>
              <a:cs typeface="Lucida Sans" panose="020B06020405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ko-KR" sz="1800" spc="0">
                <a:solidFill>
                  <a:prstClr val="black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3. i-MATRIX Web</a:t>
            </a:r>
            <a:r>
              <a:rPr lang="ko-KR" altLang="en-US" sz="1800" spc="0">
                <a:solidFill>
                  <a:prstClr val="black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 </a:t>
            </a:r>
            <a:r>
              <a:rPr lang="en-US" altLang="ko-KR" sz="1800" spc="0">
                <a:solidFill>
                  <a:prstClr val="black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Embedded </a:t>
            </a:r>
            <a:r>
              <a:rPr lang="ko-KR" altLang="en-US" sz="1800" spc="0">
                <a:solidFill>
                  <a:srgbClr val="0070C0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제약 사항</a:t>
            </a:r>
            <a:endParaRPr lang="en-US" altLang="ko-KR" sz="1800" spc="0">
              <a:solidFill>
                <a:srgbClr val="0070C0"/>
              </a:solidFill>
              <a:latin typeface="Lucida Sans" panose="020B0602040502020204" pitchFamily="34" charset="0"/>
              <a:cs typeface="Lucida Sans" panose="020B0602040502020204" pitchFamily="34" charset="0"/>
            </a:endParaRPr>
          </a:p>
          <a:p>
            <a:pPr lvl="0">
              <a:lnSpc>
                <a:spcPct val="150000"/>
              </a:lnSpc>
              <a:spcBef>
                <a:spcPts val="600"/>
              </a:spcBef>
            </a:pPr>
            <a:endParaRPr lang="en-US" altLang="ko-KR" sz="1800" spc="0">
              <a:solidFill>
                <a:prstClr val="black"/>
              </a:solidFill>
              <a:latin typeface="Lucida Sans" panose="020B0602040502020204" pitchFamily="34" charset="0"/>
              <a:cs typeface="Lucida Sans" panose="020B0602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101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1. MX-SERVICE </a:t>
            </a:r>
            <a:r>
              <a:rPr lang="ko-KR" altLang="en-US" sz="2200" dirty="0">
                <a:solidFill>
                  <a:schemeClr val="bg2">
                    <a:lumMod val="50000"/>
                  </a:schemeClr>
                </a:solidFill>
              </a:rPr>
              <a:t>란</a:t>
            </a:r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?</a:t>
            </a:r>
            <a:endParaRPr lang="ko-KR" altLang="en-US" sz="2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텍스트 개체 틀 5">
            <a:extLst>
              <a:ext uri="{FF2B5EF4-FFF2-40B4-BE49-F238E27FC236}">
                <a16:creationId xmlns:a16="http://schemas.microsoft.com/office/drawing/2014/main" id="{3F91ACF0-1E7E-4846-8EDD-46CA93D7BF5A}"/>
              </a:ext>
            </a:extLst>
          </p:cNvPr>
          <p:cNvSpPr>
            <a:spLocks noGrp="1"/>
          </p:cNvSpPr>
          <p:nvPr/>
        </p:nvSpPr>
        <p:spPr>
          <a:xfrm>
            <a:off x="539552" y="757486"/>
            <a:ext cx="8354282" cy="5407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0" dirty="0"/>
              <a:t>: MX-SERVICE </a:t>
            </a:r>
            <a:r>
              <a:rPr lang="ko-KR" altLang="en-US" sz="1400" b="0" dirty="0"/>
              <a:t>란 </a:t>
            </a:r>
            <a:r>
              <a:rPr lang="en-US" altLang="ko-KR" sz="1400" b="0" dirty="0" err="1"/>
              <a:t>i</a:t>
            </a:r>
            <a:r>
              <a:rPr lang="en-US" altLang="ko-KR" sz="1400" b="0" dirty="0"/>
              <a:t>-MATRIX </a:t>
            </a:r>
            <a:r>
              <a:rPr lang="ko-KR" altLang="en-US" sz="1400" b="0" dirty="0"/>
              <a:t>보고서가 웹에서 실행하는데 필요한 리소스를 포함하고 있는 </a:t>
            </a:r>
            <a:r>
              <a:rPr lang="en-US" altLang="ko-KR" sz="1400" b="0" dirty="0"/>
              <a:t>Agent </a:t>
            </a:r>
            <a:r>
              <a:rPr lang="ko-KR" altLang="en-US" sz="1400" b="0" dirty="0"/>
              <a:t>입니다</a:t>
            </a:r>
            <a:r>
              <a:rPr lang="en-US" altLang="ko-KR" sz="1400" b="0" dirty="0"/>
              <a:t>.</a:t>
            </a:r>
          </a:p>
          <a:p>
            <a:r>
              <a:rPr lang="en-US" altLang="ko-KR" sz="1400" b="0" dirty="0"/>
              <a:t>MX-SERVICE </a:t>
            </a:r>
            <a:r>
              <a:rPr lang="ko-KR" altLang="en-US" sz="1400" b="0" dirty="0"/>
              <a:t>는 웹 포탈에 로그인 후 자동 실행되며 </a:t>
            </a:r>
            <a:r>
              <a:rPr lang="en-US" altLang="ko-KR" sz="1400" b="0" dirty="0"/>
              <a:t>Windows </a:t>
            </a:r>
            <a:r>
              <a:rPr lang="ko-KR" altLang="en-US" sz="1400" b="0" dirty="0"/>
              <a:t>알림 영역</a:t>
            </a:r>
            <a:r>
              <a:rPr lang="en-US" altLang="ko-KR" sz="1400" b="0" dirty="0"/>
              <a:t>(System Tray)</a:t>
            </a:r>
            <a:r>
              <a:rPr lang="ko-KR" altLang="en-US" sz="1400" b="0" dirty="0"/>
              <a:t>의 아이콘으로 표시됩니다</a:t>
            </a:r>
            <a:r>
              <a:rPr lang="en-US" altLang="ko-KR" sz="1400" b="0" dirty="0"/>
              <a:t>. </a:t>
            </a:r>
            <a:endParaRPr lang="en-US" altLang="ko-KR" sz="1400" b="0" dirty="0">
              <a:effectLst/>
            </a:endParaRP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id="{EA9F6C01-6948-4BB3-AF8B-610784B89A64}"/>
              </a:ext>
            </a:extLst>
          </p:cNvPr>
          <p:cNvSpPr txBox="1"/>
          <p:nvPr/>
        </p:nvSpPr>
        <p:spPr>
          <a:xfrm>
            <a:off x="6100873" y="12747"/>
            <a:ext cx="2886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 err="1">
                <a:solidFill>
                  <a:schemeClr val="bg1"/>
                </a:solidFill>
              </a:rPr>
              <a:t>i</a:t>
            </a:r>
            <a:r>
              <a:rPr lang="en-US" altLang="ko-KR" sz="1000" b="1" dirty="0">
                <a:solidFill>
                  <a:schemeClr val="bg1"/>
                </a:solidFill>
              </a:rPr>
              <a:t>-MATRIX (MX-SERVICE)</a:t>
            </a:r>
            <a:endParaRPr lang="ko-KR" altLang="en-US" sz="10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grpSp>
        <p:nvGrpSpPr>
          <p:cNvPr id="47" name="그룹 46"/>
          <p:cNvGrpSpPr/>
          <p:nvPr/>
        </p:nvGrpSpPr>
        <p:grpSpPr>
          <a:xfrm>
            <a:off x="683568" y="1604401"/>
            <a:ext cx="3171825" cy="1477462"/>
            <a:chOff x="539552" y="1475313"/>
            <a:chExt cx="3171825" cy="1477462"/>
          </a:xfrm>
        </p:grpSpPr>
        <p:pic>
          <p:nvPicPr>
            <p:cNvPr id="1027" name="Picture 3" descr="http://rnd.bimatrix.co.kr/download/attachments/48923064/image2021-12-8_15-9-29.png?version=1&amp;modificationDate=1638945270743&amp;api=v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628800"/>
              <a:ext cx="3171825" cy="1323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그림 4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07704" y="1475313"/>
              <a:ext cx="1257300" cy="838200"/>
            </a:xfrm>
            <a:prstGeom prst="rect">
              <a:avLst/>
            </a:prstGeom>
          </p:spPr>
        </p:pic>
        <p:cxnSp>
          <p:nvCxnSpPr>
            <p:cNvPr id="45" name="직선 화살표 연결선 44"/>
            <p:cNvCxnSpPr/>
            <p:nvPr/>
          </p:nvCxnSpPr>
          <p:spPr>
            <a:xfrm flipV="1">
              <a:off x="899592" y="1700808"/>
              <a:ext cx="1008112" cy="144016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그룹 47"/>
          <p:cNvGrpSpPr/>
          <p:nvPr/>
        </p:nvGrpSpPr>
        <p:grpSpPr>
          <a:xfrm>
            <a:off x="4591729" y="3453614"/>
            <a:ext cx="3018288" cy="2088232"/>
            <a:chOff x="5239122" y="3584049"/>
            <a:chExt cx="3338553" cy="2202694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28065" y="3861048"/>
              <a:ext cx="3249610" cy="1925695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5239122" y="3584049"/>
              <a:ext cx="18229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/>
                <a:t>▶ </a:t>
              </a:r>
              <a:r>
                <a:rPr lang="en-US" altLang="ko-KR" sz="1200" b="1" dirty="0"/>
                <a:t>MX-SERVICE &gt; Info</a:t>
              </a:r>
              <a:endParaRPr lang="ko-KR" altLang="en-US" sz="1600" b="1" dirty="0"/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539552" y="3453614"/>
            <a:ext cx="3644269" cy="2887306"/>
            <a:chOff x="495683" y="3205990"/>
            <a:chExt cx="3958490" cy="3150361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167" y="3427114"/>
              <a:ext cx="3889006" cy="2929237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495683" y="3205990"/>
              <a:ext cx="19773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/>
                <a:t>▶ </a:t>
              </a:r>
              <a:r>
                <a:rPr lang="en-US" altLang="ko-KR" sz="1200" b="1" dirty="0"/>
                <a:t>MX-SERVICE &gt; Status</a:t>
              </a:r>
              <a:endParaRPr lang="ko-KR" altLang="en-US" sz="1600" b="1" dirty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458106" y="1755904"/>
            <a:ext cx="4115229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Status : </a:t>
            </a:r>
            <a:r>
              <a:rPr lang="ko-KR" altLang="en-US" sz="1100" dirty="0"/>
              <a:t>실행 및 대기 중 인 보고서를 확인 할 수 있습니다</a:t>
            </a:r>
            <a:r>
              <a:rPr lang="en-US" altLang="ko-KR" sz="1100" dirty="0"/>
              <a:t>.</a:t>
            </a:r>
          </a:p>
          <a:p>
            <a:r>
              <a:rPr lang="en-US" altLang="ko-KR" sz="1100" dirty="0"/>
              <a:t>Info    : MX-SERVICE</a:t>
            </a:r>
            <a:r>
              <a:rPr lang="ko-KR" altLang="en-US" sz="1100" dirty="0"/>
              <a:t>의 버전을 확인 할 수 있습니다</a:t>
            </a:r>
            <a:r>
              <a:rPr lang="en-US" altLang="ko-KR" sz="1100" dirty="0"/>
              <a:t>.</a:t>
            </a:r>
          </a:p>
          <a:p>
            <a:r>
              <a:rPr lang="en-US" altLang="ko-KR" sz="1100" dirty="0"/>
              <a:t>Exit     : MX-SERVICE</a:t>
            </a:r>
            <a:r>
              <a:rPr lang="ko-KR" altLang="en-US" sz="1100" dirty="0"/>
              <a:t>를 종료 합니다</a:t>
            </a:r>
            <a:r>
              <a:rPr lang="en-US" altLang="ko-KR" sz="1100" dirty="0"/>
              <a:t>.</a:t>
            </a:r>
          </a:p>
          <a:p>
            <a:br>
              <a:rPr lang="en-US" altLang="ko-KR" sz="1100" dirty="0"/>
            </a:br>
            <a:r>
              <a:rPr lang="en-US" altLang="ko-KR" sz="1100" dirty="0"/>
              <a:t>※ MX-SERVICE</a:t>
            </a:r>
            <a:r>
              <a:rPr lang="ko-KR" altLang="en-US" sz="1100" dirty="0"/>
              <a:t>를 종료 시 해당 시스템을 다시 로그인 하거나</a:t>
            </a:r>
            <a:r>
              <a:rPr lang="en-US" altLang="ko-KR" sz="1100" dirty="0"/>
              <a:t>, </a:t>
            </a:r>
          </a:p>
          <a:p>
            <a:r>
              <a:rPr lang="en-US" altLang="ko-KR" sz="1100" dirty="0"/>
              <a:t>  </a:t>
            </a:r>
            <a:r>
              <a:rPr lang="ko-KR" altLang="en-US" sz="1100" dirty="0"/>
              <a:t>브라우저 새로 </a:t>
            </a:r>
            <a:r>
              <a:rPr lang="ko-KR" altLang="en-US" sz="1100" dirty="0" err="1"/>
              <a:t>고침할</a:t>
            </a:r>
            <a:r>
              <a:rPr lang="ko-KR" altLang="en-US" sz="1100" dirty="0"/>
              <a:t> 경우 재 실행합니다</a:t>
            </a:r>
            <a:r>
              <a:rPr lang="en-US" altLang="ko-KR" sz="1100" dirty="0"/>
              <a:t>.</a:t>
            </a:r>
          </a:p>
          <a:p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677627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1. MX-SERVICE </a:t>
            </a:r>
            <a:r>
              <a:rPr lang="ko-KR" altLang="en-US" sz="2200" dirty="0">
                <a:solidFill>
                  <a:schemeClr val="bg2">
                    <a:lumMod val="50000"/>
                  </a:schemeClr>
                </a:solidFill>
              </a:rPr>
              <a:t>란</a:t>
            </a:r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?</a:t>
            </a:r>
            <a:endParaRPr lang="ko-KR" altLang="en-US" sz="2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텍스트 개체 틀 5">
            <a:extLst>
              <a:ext uri="{FF2B5EF4-FFF2-40B4-BE49-F238E27FC236}">
                <a16:creationId xmlns:a16="http://schemas.microsoft.com/office/drawing/2014/main" id="{3F91ACF0-1E7E-4846-8EDD-46CA93D7BF5A}"/>
              </a:ext>
            </a:extLst>
          </p:cNvPr>
          <p:cNvSpPr>
            <a:spLocks noGrp="1"/>
          </p:cNvSpPr>
          <p:nvPr/>
        </p:nvSpPr>
        <p:spPr>
          <a:xfrm>
            <a:off x="539552" y="757486"/>
            <a:ext cx="8354282" cy="5407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0" dirty="0"/>
              <a:t>: PORTAL </a:t>
            </a:r>
            <a:r>
              <a:rPr lang="ko-KR" altLang="en-US" sz="1400" b="0" dirty="0"/>
              <a:t>접속</a:t>
            </a:r>
            <a:r>
              <a:rPr lang="en-US" altLang="ko-KR" sz="1400" b="0" dirty="0"/>
              <a:t> </a:t>
            </a:r>
            <a:r>
              <a:rPr lang="ko-KR" altLang="en-US" sz="1400" b="0" dirty="0"/>
              <a:t>시 도메인</a:t>
            </a:r>
            <a:r>
              <a:rPr lang="en-US" altLang="ko-KR" sz="1400" b="0" dirty="0"/>
              <a:t>, </a:t>
            </a:r>
            <a:r>
              <a:rPr lang="ko-KR" altLang="en-US" sz="1400" b="0" dirty="0"/>
              <a:t>사용자 에 따른 단일 </a:t>
            </a:r>
            <a:r>
              <a:rPr lang="en-US" altLang="ko-KR" sz="1400" b="0" dirty="0"/>
              <a:t>Excel </a:t>
            </a:r>
            <a:r>
              <a:rPr lang="ko-KR" altLang="en-US" sz="1400" b="0" dirty="0"/>
              <a:t>프로세스를 실행</a:t>
            </a:r>
            <a:r>
              <a:rPr lang="en-US" altLang="ko-KR" sz="1400" b="0" dirty="0"/>
              <a:t>, </a:t>
            </a:r>
            <a:r>
              <a:rPr lang="ko-KR" altLang="en-US" sz="1400" b="0" dirty="0"/>
              <a:t>재사용합니다</a:t>
            </a:r>
            <a:r>
              <a:rPr lang="en-US" altLang="ko-KR" sz="1400" b="0" dirty="0"/>
              <a:t>.</a:t>
            </a:r>
          </a:p>
          <a:p>
            <a:r>
              <a:rPr lang="en-US" altLang="ko-KR" sz="1400" b="0" dirty="0"/>
              <a:t>  (</a:t>
            </a:r>
            <a:r>
              <a:rPr lang="ko-KR" altLang="en-US" sz="1400" b="0" dirty="0"/>
              <a:t>단</a:t>
            </a:r>
            <a:r>
              <a:rPr lang="en-US" altLang="ko-KR" sz="1400" b="0" dirty="0"/>
              <a:t>, </a:t>
            </a:r>
            <a:r>
              <a:rPr lang="ko-KR" altLang="en-US" sz="1400" b="0" dirty="0"/>
              <a:t>보고서 팝업 및 디자이너의 경우 신규 </a:t>
            </a:r>
            <a:r>
              <a:rPr lang="en-US" altLang="ko-KR" sz="1400" b="0" dirty="0"/>
              <a:t>Excel </a:t>
            </a:r>
            <a:r>
              <a:rPr lang="ko-KR" altLang="en-US" sz="1400" b="0" dirty="0"/>
              <a:t>프로세스가 실행</a:t>
            </a:r>
            <a:r>
              <a:rPr lang="en-US" altLang="ko-KR" sz="1400" b="0" dirty="0"/>
              <a:t> )</a:t>
            </a:r>
          </a:p>
          <a:p>
            <a:r>
              <a:rPr lang="en-US" altLang="ko-KR" sz="1400" b="0" dirty="0">
                <a:effectLst/>
              </a:rPr>
              <a:t>: PORTAL </a:t>
            </a:r>
            <a:r>
              <a:rPr lang="ko-KR" altLang="en-US" sz="1400" b="0" dirty="0">
                <a:effectLst/>
              </a:rPr>
              <a:t>를 종료하여도 </a:t>
            </a:r>
            <a:r>
              <a:rPr lang="en-US" altLang="ko-KR" sz="1400" b="0" dirty="0">
                <a:effectLst/>
              </a:rPr>
              <a:t>MX-SERVICE </a:t>
            </a:r>
            <a:r>
              <a:rPr lang="ko-KR" altLang="en-US" sz="1400" b="0" dirty="0">
                <a:effectLst/>
              </a:rPr>
              <a:t>에서 관리 중인 </a:t>
            </a:r>
            <a:r>
              <a:rPr lang="en-US" altLang="ko-KR" sz="1400" b="0" dirty="0">
                <a:effectLst/>
              </a:rPr>
              <a:t>Excel </a:t>
            </a:r>
            <a:r>
              <a:rPr lang="ko-KR" altLang="en-US" sz="1400" b="0" dirty="0">
                <a:effectLst/>
              </a:rPr>
              <a:t>프로세스의 </a:t>
            </a:r>
            <a:r>
              <a:rPr lang="ko-KR" altLang="en-US" sz="1400" b="0" dirty="0"/>
              <a:t>경우 대기</a:t>
            </a:r>
            <a:r>
              <a:rPr lang="en-US" altLang="ko-KR" sz="1400" b="0" dirty="0"/>
              <a:t>(Standby) </a:t>
            </a:r>
            <a:r>
              <a:rPr lang="ko-KR" altLang="en-US" sz="1400" b="0" dirty="0"/>
              <a:t>상태로 관리되어 </a:t>
            </a:r>
            <a:r>
              <a:rPr lang="en-US" altLang="ko-KR" sz="1400" b="0" dirty="0"/>
              <a:t>PORTAL </a:t>
            </a:r>
            <a:r>
              <a:rPr lang="ko-KR" altLang="en-US" sz="1400" b="0" dirty="0"/>
              <a:t>에 재 접속 시 보다 빠르게 보고서 오픈 및 조회가  가능합니다</a:t>
            </a:r>
            <a:r>
              <a:rPr lang="en-US" altLang="ko-KR" sz="1400" b="0" dirty="0"/>
              <a:t>.</a:t>
            </a:r>
          </a:p>
          <a:p>
            <a:r>
              <a:rPr lang="en-US" altLang="ko-KR" sz="1400" b="0" dirty="0">
                <a:effectLst/>
              </a:rPr>
              <a:t>: </a:t>
            </a:r>
            <a:r>
              <a:rPr lang="en-US" altLang="ko-KR" sz="1400" b="0" dirty="0"/>
              <a:t>MX-SERVICE Status</a:t>
            </a:r>
            <a:r>
              <a:rPr lang="ko-KR" altLang="en-US" sz="1400" b="0" dirty="0"/>
              <a:t>를 통해 실제 관리 중인 </a:t>
            </a:r>
            <a:r>
              <a:rPr lang="en-US" altLang="ko-KR" sz="1400" b="0" dirty="0"/>
              <a:t>Excel </a:t>
            </a:r>
            <a:r>
              <a:rPr lang="ko-KR" altLang="en-US" sz="1400" b="0" dirty="0"/>
              <a:t>프로세스 및 사용 중인 보고서 목록 확인이 가능합니다</a:t>
            </a:r>
            <a:r>
              <a:rPr lang="en-US" altLang="ko-KR" sz="1400" b="0" dirty="0"/>
              <a:t>.</a:t>
            </a:r>
          </a:p>
          <a:p>
            <a:r>
              <a:rPr lang="en-US" altLang="ko-KR" sz="1400" b="0" dirty="0">
                <a:effectLst/>
              </a:rPr>
              <a:t>: MX-SERVIC </a:t>
            </a:r>
            <a:r>
              <a:rPr lang="ko-KR" altLang="en-US" sz="1400" b="0" dirty="0">
                <a:effectLst/>
              </a:rPr>
              <a:t>를 서버에 설치 시 </a:t>
            </a:r>
            <a:r>
              <a:rPr lang="ko-KR" altLang="en-US" sz="1400" b="0" dirty="0"/>
              <a:t>스케줄러로 사용이 가능합니다</a:t>
            </a:r>
            <a:r>
              <a:rPr lang="en-US" altLang="ko-KR" sz="1400" b="0" dirty="0"/>
              <a:t>.</a:t>
            </a:r>
            <a:endParaRPr lang="en-US" altLang="ko-KR" sz="1400" b="0" dirty="0">
              <a:effectLst/>
            </a:endParaRP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id="{EA9F6C01-6948-4BB3-AF8B-610784B89A64}"/>
              </a:ext>
            </a:extLst>
          </p:cNvPr>
          <p:cNvSpPr txBox="1"/>
          <p:nvPr/>
        </p:nvSpPr>
        <p:spPr>
          <a:xfrm>
            <a:off x="6100873" y="12747"/>
            <a:ext cx="2886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 err="1">
                <a:solidFill>
                  <a:schemeClr val="bg1"/>
                </a:solidFill>
              </a:rPr>
              <a:t>i</a:t>
            </a:r>
            <a:r>
              <a:rPr lang="en-US" altLang="ko-KR" sz="1000" b="1" dirty="0">
                <a:solidFill>
                  <a:schemeClr val="bg1"/>
                </a:solidFill>
              </a:rPr>
              <a:t>-MATRIX (MX-SERVICE)</a:t>
            </a:r>
            <a:endParaRPr lang="ko-KR" altLang="en-US" sz="10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734662"/>
            <a:ext cx="5119645" cy="392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40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1. MX-SERVICE </a:t>
            </a:r>
            <a:r>
              <a:rPr lang="ko-KR" altLang="en-US" sz="2200" dirty="0">
                <a:solidFill>
                  <a:schemeClr val="bg2">
                    <a:lumMod val="50000"/>
                  </a:schemeClr>
                </a:solidFill>
              </a:rPr>
              <a:t>란</a:t>
            </a:r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?</a:t>
            </a:r>
            <a:endParaRPr lang="ko-KR" altLang="en-US" sz="2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텍스트 개체 틀 5">
            <a:extLst>
              <a:ext uri="{FF2B5EF4-FFF2-40B4-BE49-F238E27FC236}">
                <a16:creationId xmlns:a16="http://schemas.microsoft.com/office/drawing/2014/main" id="{3F91ACF0-1E7E-4846-8EDD-46CA93D7BF5A}"/>
              </a:ext>
            </a:extLst>
          </p:cNvPr>
          <p:cNvSpPr>
            <a:spLocks noGrp="1"/>
          </p:cNvSpPr>
          <p:nvPr/>
        </p:nvSpPr>
        <p:spPr>
          <a:xfrm>
            <a:off x="539552" y="757486"/>
            <a:ext cx="8354282" cy="5407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dirty="0"/>
              <a:t>: </a:t>
            </a:r>
            <a:r>
              <a:rPr lang="ko-KR" altLang="en-US" sz="1400" dirty="0"/>
              <a:t>옵션 설정</a:t>
            </a:r>
            <a:br>
              <a:rPr lang="ko-KR" altLang="en-US" sz="1400" dirty="0"/>
            </a:br>
            <a:r>
              <a:rPr lang="ko-KR" altLang="en-US" sz="1400" b="0" dirty="0"/>
              <a:t> ① </a:t>
            </a:r>
            <a:r>
              <a:rPr lang="en-US" altLang="ko-KR" sz="1400" b="0" dirty="0" err="1"/>
              <a:t>i</a:t>
            </a:r>
            <a:r>
              <a:rPr lang="en-US" altLang="ko-KR" sz="1400" b="0" dirty="0"/>
              <a:t>-MGT </a:t>
            </a:r>
            <a:r>
              <a:rPr lang="ko-KR" altLang="en-US" sz="1400" b="0" dirty="0"/>
              <a:t>관리자 계정으로 로그인 합니다</a:t>
            </a:r>
            <a:r>
              <a:rPr lang="en-US" altLang="ko-KR" sz="1400" b="0" dirty="0"/>
              <a:t>.</a:t>
            </a:r>
          </a:p>
          <a:p>
            <a:r>
              <a:rPr lang="en-US" altLang="ko-KR" sz="1400" b="0" dirty="0"/>
              <a:t> </a:t>
            </a:r>
            <a:r>
              <a:rPr lang="ko-KR" altLang="en-US" sz="1400" b="0" dirty="0"/>
              <a:t>② 좌측의 </a:t>
            </a:r>
            <a:r>
              <a:rPr lang="en-US" altLang="ko-KR" sz="1400" b="0" dirty="0"/>
              <a:t>[</a:t>
            </a:r>
            <a:r>
              <a:rPr lang="ko-KR" altLang="en-US" sz="1400" b="0" dirty="0"/>
              <a:t>시스템 운영관리</a:t>
            </a:r>
            <a:r>
              <a:rPr lang="en-US" altLang="ko-KR" sz="1400" b="0" dirty="0"/>
              <a:t>] </a:t>
            </a:r>
            <a:r>
              <a:rPr lang="ko-KR" altLang="en-US" sz="1400" b="0" dirty="0"/>
              <a:t>하위의 </a:t>
            </a:r>
            <a:r>
              <a:rPr lang="en-US" altLang="ko-KR" sz="1400" b="0" dirty="0"/>
              <a:t>[PORTAL </a:t>
            </a:r>
            <a:r>
              <a:rPr lang="ko-KR" altLang="en-US" sz="1400" b="0" dirty="0"/>
              <a:t>설정</a:t>
            </a:r>
            <a:r>
              <a:rPr lang="en-US" altLang="ko-KR" sz="1400" b="0" dirty="0"/>
              <a:t>]</a:t>
            </a:r>
            <a:r>
              <a:rPr lang="ko-KR" altLang="en-US" sz="1400" b="0" dirty="0"/>
              <a:t> 클릭</a:t>
            </a:r>
            <a:endParaRPr lang="en-US" altLang="ko-KR" sz="1400" b="0" dirty="0"/>
          </a:p>
          <a:p>
            <a:r>
              <a:rPr lang="en-US" altLang="ko-KR" sz="1400" b="0" dirty="0"/>
              <a:t> </a:t>
            </a:r>
            <a:r>
              <a:rPr lang="ko-KR" altLang="en-US" sz="1400" b="0" dirty="0"/>
              <a:t>③ 상단의 </a:t>
            </a:r>
            <a:r>
              <a:rPr lang="en-US" altLang="ko-KR" sz="1400" b="0" dirty="0"/>
              <a:t>3</a:t>
            </a:r>
            <a:r>
              <a:rPr lang="ko-KR" altLang="en-US" sz="1400" b="0" dirty="0"/>
              <a:t>번째 </a:t>
            </a:r>
            <a:r>
              <a:rPr lang="en-US" altLang="ko-KR" sz="1400" b="0" dirty="0"/>
              <a:t>[WEB-PORTAL] </a:t>
            </a:r>
            <a:r>
              <a:rPr lang="ko-KR" altLang="en-US" sz="1400" b="0" dirty="0"/>
              <a:t>탭 메뉴 클릭 </a:t>
            </a:r>
            <a:r>
              <a:rPr lang="en-US" altLang="ko-KR" sz="1400" b="0" dirty="0"/>
              <a:t> </a:t>
            </a:r>
          </a:p>
          <a:p>
            <a:r>
              <a:rPr lang="en-US" altLang="ko-KR" sz="1400" b="0" dirty="0"/>
              <a:t> </a:t>
            </a:r>
            <a:r>
              <a:rPr lang="ko-KR" altLang="en-US" sz="1400" b="0" dirty="0"/>
              <a:t>④ 우측 상단의 </a:t>
            </a:r>
            <a:r>
              <a:rPr lang="en-US" altLang="ko-KR" sz="1400" b="0" dirty="0"/>
              <a:t>[</a:t>
            </a:r>
            <a:r>
              <a:rPr lang="ko-KR" altLang="en-US" sz="1400" b="0" dirty="0" err="1"/>
              <a:t>더보기</a:t>
            </a:r>
            <a:r>
              <a:rPr lang="en-US" altLang="ko-KR" sz="1400" b="0" dirty="0"/>
              <a:t>] </a:t>
            </a:r>
            <a:r>
              <a:rPr lang="ko-KR" altLang="en-US" sz="1400" b="0" dirty="0"/>
              <a:t>버튼 클릭</a:t>
            </a:r>
            <a:endParaRPr lang="en-US" altLang="ko-KR" sz="1400" b="0" dirty="0"/>
          </a:p>
          <a:p>
            <a:r>
              <a:rPr lang="en-US" altLang="ko-KR" sz="1400" b="0" dirty="0"/>
              <a:t> </a:t>
            </a:r>
            <a:r>
              <a:rPr lang="ko-KR" altLang="en-US" sz="1400" b="0" dirty="0"/>
              <a:t>⑤ 아래 이미지와 같이 팝업창의 </a:t>
            </a:r>
            <a:r>
              <a:rPr lang="en-US" altLang="ko-KR" sz="1400" b="0" dirty="0"/>
              <a:t>OP06_MTX_EMBEDDED </a:t>
            </a:r>
            <a:r>
              <a:rPr lang="ko-KR" altLang="en-US" sz="1400" b="0" dirty="0"/>
              <a:t>의 </a:t>
            </a:r>
            <a:r>
              <a:rPr lang="en-US" altLang="ko-KR" sz="1400" b="0" dirty="0"/>
              <a:t>Value </a:t>
            </a:r>
            <a:r>
              <a:rPr lang="ko-KR" altLang="en-US" sz="1400" b="0" dirty="0"/>
              <a:t>을 </a:t>
            </a:r>
            <a:r>
              <a:rPr lang="en-US" altLang="ko-KR" sz="1400" b="0" dirty="0"/>
              <a:t>‘Y’ </a:t>
            </a:r>
            <a:r>
              <a:rPr lang="ko-KR" altLang="en-US" sz="1400" b="0" dirty="0"/>
              <a:t>로 설정</a:t>
            </a:r>
            <a:endParaRPr lang="en-US" altLang="ko-KR" sz="1400" b="0" dirty="0"/>
          </a:p>
          <a:p>
            <a:r>
              <a:rPr lang="en-US" altLang="ko-KR" sz="1400" b="0" dirty="0"/>
              <a:t>	Code : OP06_MTX_EMBEDDED</a:t>
            </a:r>
          </a:p>
          <a:p>
            <a:r>
              <a:rPr lang="en-US" altLang="ko-KR" sz="1400" b="0" dirty="0"/>
              <a:t>	Value : Y (</a:t>
            </a:r>
            <a:r>
              <a:rPr lang="ko-KR" altLang="en-US" sz="1400" b="0" dirty="0"/>
              <a:t>기본값 </a:t>
            </a:r>
            <a:r>
              <a:rPr lang="en-US" altLang="ko-KR" sz="1400" b="0" dirty="0"/>
              <a:t>: Y ) </a:t>
            </a: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id="{EA9F6C01-6948-4BB3-AF8B-610784B89A64}"/>
              </a:ext>
            </a:extLst>
          </p:cNvPr>
          <p:cNvSpPr txBox="1"/>
          <p:nvPr/>
        </p:nvSpPr>
        <p:spPr>
          <a:xfrm>
            <a:off x="6100873" y="12747"/>
            <a:ext cx="2886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 err="1">
                <a:solidFill>
                  <a:schemeClr val="bg1"/>
                </a:solidFill>
              </a:rPr>
              <a:t>i</a:t>
            </a:r>
            <a:r>
              <a:rPr lang="en-US" altLang="ko-KR" sz="1000" b="1" dirty="0">
                <a:solidFill>
                  <a:schemeClr val="bg1"/>
                </a:solidFill>
              </a:rPr>
              <a:t>-MATRIX (MX-SERVICE)</a:t>
            </a:r>
            <a:endParaRPr lang="ko-KR" altLang="en-US" sz="10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810" y="3357658"/>
            <a:ext cx="5940152" cy="317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95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en-US" altLang="ko-KR" sz="2200" dirty="0" err="1">
                <a:solidFill>
                  <a:schemeClr val="bg2">
                    <a:lumMod val="50000"/>
                  </a:schemeClr>
                </a:solidFill>
              </a:rPr>
              <a:t>i</a:t>
            </a:r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-MATRIX Web Embedded </a:t>
            </a:r>
            <a:r>
              <a:rPr lang="ko-KR" altLang="en-US" sz="2200" dirty="0">
                <a:solidFill>
                  <a:schemeClr val="bg2">
                    <a:lumMod val="50000"/>
                  </a:schemeClr>
                </a:solidFill>
              </a:rPr>
              <a:t>방식</a:t>
            </a:r>
          </a:p>
        </p:txBody>
      </p:sp>
      <p:sp>
        <p:nvSpPr>
          <p:cNvPr id="35" name="텍스트 개체 틀 5">
            <a:extLst>
              <a:ext uri="{FF2B5EF4-FFF2-40B4-BE49-F238E27FC236}">
                <a16:creationId xmlns:a16="http://schemas.microsoft.com/office/drawing/2014/main" id="{3F91ACF0-1E7E-4846-8EDD-46CA93D7BF5A}"/>
              </a:ext>
            </a:extLst>
          </p:cNvPr>
          <p:cNvSpPr>
            <a:spLocks noGrp="1"/>
          </p:cNvSpPr>
          <p:nvPr/>
        </p:nvSpPr>
        <p:spPr>
          <a:xfrm>
            <a:off x="539552" y="757486"/>
            <a:ext cx="8354282" cy="5407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0" dirty="0">
                <a:solidFill>
                  <a:schemeClr val="tx1"/>
                </a:solidFill>
              </a:rPr>
              <a:t>: </a:t>
            </a:r>
            <a:r>
              <a:rPr lang="en-US" altLang="ko-KR" sz="1400" b="0" dirty="0" err="1">
                <a:solidFill>
                  <a:schemeClr val="tx1"/>
                </a:solidFill>
              </a:rPr>
              <a:t>i</a:t>
            </a:r>
            <a:r>
              <a:rPr lang="en-US" altLang="ko-KR" sz="1400" b="0" dirty="0">
                <a:solidFill>
                  <a:schemeClr val="tx1"/>
                </a:solidFill>
              </a:rPr>
              <a:t>-MATRIX Web Embedded </a:t>
            </a:r>
            <a:r>
              <a:rPr lang="ko-KR" altLang="en-US" sz="1400" b="0" dirty="0">
                <a:solidFill>
                  <a:schemeClr val="tx1"/>
                </a:solidFill>
              </a:rPr>
              <a:t>방식은 일반 웹 페이지의 특정 영역에 </a:t>
            </a:r>
            <a:r>
              <a:rPr lang="en-US" altLang="ko-KR" sz="1400" b="0" dirty="0" err="1">
                <a:solidFill>
                  <a:schemeClr val="tx1"/>
                </a:solidFill>
              </a:rPr>
              <a:t>i</a:t>
            </a:r>
            <a:r>
              <a:rPr lang="en-US" altLang="ko-KR" sz="1400" b="0" dirty="0">
                <a:solidFill>
                  <a:schemeClr val="tx1"/>
                </a:solidFill>
              </a:rPr>
              <a:t>-MATRIX </a:t>
            </a:r>
            <a:r>
              <a:rPr lang="ko-KR" altLang="en-US" sz="1400" b="0" dirty="0">
                <a:solidFill>
                  <a:schemeClr val="tx1"/>
                </a:solidFill>
              </a:rPr>
              <a:t>제품을 배치하는 </a:t>
            </a:r>
            <a:r>
              <a:rPr lang="ko-KR" altLang="en-US" sz="1400" b="0" dirty="0" err="1">
                <a:solidFill>
                  <a:schemeClr val="tx1"/>
                </a:solidFill>
              </a:rPr>
              <a:t>방식으</a:t>
            </a:r>
            <a:endParaRPr lang="en-US" altLang="ko-KR" sz="1400" b="0" dirty="0">
              <a:solidFill>
                <a:schemeClr val="tx1"/>
              </a:solidFill>
            </a:endParaRPr>
          </a:p>
          <a:p>
            <a:r>
              <a:rPr lang="ko-KR" altLang="en-US" sz="1400" b="0" dirty="0" err="1">
                <a:solidFill>
                  <a:schemeClr val="tx1"/>
                </a:solidFill>
              </a:rPr>
              <a:t>로</a:t>
            </a:r>
            <a:r>
              <a:rPr lang="ko-KR" altLang="en-US" sz="1400" b="0" dirty="0">
                <a:solidFill>
                  <a:schemeClr val="tx1"/>
                </a:solidFill>
              </a:rPr>
              <a:t> </a:t>
            </a:r>
            <a:r>
              <a:rPr lang="en-US" altLang="ko-KR" sz="1400" b="0" dirty="0">
                <a:solidFill>
                  <a:schemeClr val="tx1"/>
                </a:solidFill>
              </a:rPr>
              <a:t>ActiveX </a:t>
            </a:r>
            <a:r>
              <a:rPr lang="ko-KR" altLang="en-US" sz="1400" b="0" dirty="0">
                <a:solidFill>
                  <a:schemeClr val="tx1"/>
                </a:solidFill>
              </a:rPr>
              <a:t>처럼 </a:t>
            </a:r>
            <a:r>
              <a:rPr lang="en-US" altLang="ko-KR" sz="1400" b="0" dirty="0">
                <a:solidFill>
                  <a:schemeClr val="tx1"/>
                </a:solidFill>
              </a:rPr>
              <a:t>HTML</a:t>
            </a:r>
            <a:r>
              <a:rPr lang="ko-KR" altLang="en-US" sz="1400" b="0" dirty="0">
                <a:solidFill>
                  <a:schemeClr val="tx1"/>
                </a:solidFill>
              </a:rPr>
              <a:t>의 특정 </a:t>
            </a:r>
            <a:r>
              <a:rPr lang="en-US" altLang="ko-KR" sz="1400" b="0" dirty="0">
                <a:solidFill>
                  <a:schemeClr val="tx1"/>
                </a:solidFill>
              </a:rPr>
              <a:t>Tag</a:t>
            </a:r>
            <a:r>
              <a:rPr lang="ko-KR" altLang="en-US" sz="1400" b="0" dirty="0">
                <a:solidFill>
                  <a:schemeClr val="tx1"/>
                </a:solidFill>
              </a:rPr>
              <a:t>로 삽입되는 형태가 아닌 </a:t>
            </a:r>
            <a:r>
              <a:rPr lang="en-US" altLang="ko-KR" sz="1400" b="0" dirty="0">
                <a:solidFill>
                  <a:schemeClr val="tx1"/>
                </a:solidFill>
              </a:rPr>
              <a:t>PC</a:t>
            </a:r>
            <a:r>
              <a:rPr lang="ko-KR" altLang="en-US" sz="1400" b="0" dirty="0">
                <a:solidFill>
                  <a:schemeClr val="tx1"/>
                </a:solidFill>
              </a:rPr>
              <a:t>상에서 </a:t>
            </a:r>
            <a:r>
              <a:rPr lang="en-US" altLang="ko-KR" sz="1400" b="0" dirty="0" err="1">
                <a:solidFill>
                  <a:schemeClr val="tx1"/>
                </a:solidFill>
              </a:rPr>
              <a:t>i</a:t>
            </a:r>
            <a:r>
              <a:rPr lang="en-US" altLang="ko-KR" sz="1400" b="0" dirty="0">
                <a:solidFill>
                  <a:schemeClr val="tx1"/>
                </a:solidFill>
              </a:rPr>
              <a:t>-MATRIX</a:t>
            </a:r>
            <a:r>
              <a:rPr lang="ko-KR" altLang="en-US" sz="1400" b="0" dirty="0">
                <a:solidFill>
                  <a:schemeClr val="tx1"/>
                </a:solidFill>
              </a:rPr>
              <a:t>가 </a:t>
            </a:r>
            <a:r>
              <a:rPr lang="en-US" altLang="ko-KR" sz="1400" b="0" dirty="0">
                <a:solidFill>
                  <a:schemeClr val="tx1"/>
                </a:solidFill>
              </a:rPr>
              <a:t>embedded</a:t>
            </a:r>
            <a:r>
              <a:rPr lang="ko-KR" altLang="en-US" sz="1400" b="0" dirty="0">
                <a:solidFill>
                  <a:schemeClr val="tx1"/>
                </a:solidFill>
              </a:rPr>
              <a:t>된 </a:t>
            </a:r>
            <a:endParaRPr lang="en-US" altLang="ko-KR" sz="1400" b="0" dirty="0">
              <a:solidFill>
                <a:schemeClr val="tx1"/>
              </a:solidFill>
            </a:endParaRPr>
          </a:p>
          <a:p>
            <a:r>
              <a:rPr lang="ko-KR" altLang="en-US" sz="1400" b="0" dirty="0">
                <a:solidFill>
                  <a:schemeClr val="tx1"/>
                </a:solidFill>
              </a:rPr>
              <a:t>브라우저 내 특정 영역 좌표에 </a:t>
            </a:r>
            <a:r>
              <a:rPr lang="en-US" altLang="ko-KR" sz="1400" b="0" dirty="0">
                <a:solidFill>
                  <a:schemeClr val="tx1"/>
                </a:solidFill>
              </a:rPr>
              <a:t>Excel </a:t>
            </a:r>
            <a:r>
              <a:rPr lang="ko-KR" altLang="en-US" sz="1400" b="0" dirty="0">
                <a:solidFill>
                  <a:schemeClr val="tx1"/>
                </a:solidFill>
              </a:rPr>
              <a:t>객체를 배치하는 형태입니다</a:t>
            </a:r>
            <a:r>
              <a:rPr lang="en-US" altLang="ko-KR" sz="1400" b="0" dirty="0">
                <a:solidFill>
                  <a:schemeClr val="tx1"/>
                </a:solidFill>
              </a:rPr>
              <a:t>.</a:t>
            </a:r>
            <a:endParaRPr lang="ko-KR" altLang="en-US" sz="1400" b="0" dirty="0">
              <a:solidFill>
                <a:schemeClr val="tx1"/>
              </a:solidFill>
            </a:endParaRP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id="{EA9F6C01-6948-4BB3-AF8B-610784B89A64}"/>
              </a:ext>
            </a:extLst>
          </p:cNvPr>
          <p:cNvSpPr txBox="1"/>
          <p:nvPr/>
        </p:nvSpPr>
        <p:spPr>
          <a:xfrm>
            <a:off x="6100873" y="12747"/>
            <a:ext cx="2886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 err="1">
                <a:solidFill>
                  <a:schemeClr val="bg1"/>
                </a:solidFill>
              </a:rPr>
              <a:t>i</a:t>
            </a:r>
            <a:r>
              <a:rPr lang="en-US" altLang="ko-KR" sz="1000" b="1" dirty="0">
                <a:solidFill>
                  <a:schemeClr val="bg1"/>
                </a:solidFill>
              </a:rPr>
              <a:t>-MATRIX (MX-SERVICE)</a:t>
            </a:r>
            <a:endParaRPr lang="ko-KR" altLang="en-US" sz="10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564962" y="4909801"/>
            <a:ext cx="810553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 err="1"/>
              <a:t>eg</a:t>
            </a:r>
            <a:r>
              <a:rPr lang="en-US" altLang="ko-KR" sz="1100" dirty="0"/>
              <a:t>. </a:t>
            </a:r>
            <a:r>
              <a:rPr lang="en-US" altLang="ko-KR" sz="1100" dirty="0" err="1"/>
              <a:t>i</a:t>
            </a:r>
            <a:r>
              <a:rPr lang="en-US" altLang="ko-KR" sz="1100" dirty="0"/>
              <a:t>-MATRIX 4.0 Viewer (matrix/</a:t>
            </a:r>
            <a:r>
              <a:rPr lang="en-US" altLang="ko-KR" sz="1100" dirty="0" err="1"/>
              <a:t>viewer.jsp</a:t>
            </a:r>
            <a:r>
              <a:rPr lang="en-US" altLang="ko-KR" sz="1100" dirty="0"/>
              <a:t>)</a:t>
            </a:r>
          </a:p>
          <a:p>
            <a:r>
              <a:rPr lang="ko-KR" altLang="en-US" sz="1100" dirty="0"/>
              <a:t>document.getElementById("MatrixViewer").xlApplication.ActiveWindow.FreezePanes 접근 가능하여 직접 </a:t>
            </a:r>
            <a:r>
              <a:rPr lang="en-US" altLang="ko-KR" sz="1100" dirty="0"/>
              <a:t>bool </a:t>
            </a:r>
            <a:r>
              <a:rPr lang="ko-KR" altLang="en-US" sz="1100" dirty="0"/>
              <a:t>값 처리 가능</a:t>
            </a:r>
            <a:endParaRPr lang="en-US" altLang="ko-KR" sz="1100" dirty="0"/>
          </a:p>
          <a:p>
            <a:endParaRPr lang="en-US" altLang="ko-KR" sz="1100" dirty="0"/>
          </a:p>
          <a:p>
            <a:endParaRPr lang="en-US" altLang="ko-KR" sz="1100" dirty="0"/>
          </a:p>
          <a:p>
            <a:r>
              <a:rPr lang="en-US" altLang="ko-KR" sz="1100" dirty="0" err="1"/>
              <a:t>eg</a:t>
            </a:r>
            <a:r>
              <a:rPr lang="en-US" altLang="ko-KR" sz="1100" dirty="0"/>
              <a:t>. </a:t>
            </a:r>
            <a:r>
              <a:rPr lang="en-US" altLang="ko-KR" sz="1100" dirty="0" err="1"/>
              <a:t>i</a:t>
            </a:r>
            <a:r>
              <a:rPr lang="en-US" altLang="ko-KR" sz="1100" dirty="0"/>
              <a:t>-MATRIX 6.0 Viewer (imatrix6/</a:t>
            </a:r>
            <a:r>
              <a:rPr lang="en-US" altLang="ko-KR" sz="1100" dirty="0" err="1"/>
              <a:t>reportservice</a:t>
            </a:r>
            <a:r>
              <a:rPr lang="en-US" altLang="ko-KR" sz="1100" dirty="0"/>
              <a:t>/</a:t>
            </a:r>
            <a:r>
              <a:rPr lang="en-US" altLang="ko-KR" sz="1100" dirty="0" err="1"/>
              <a:t>xview.jsp</a:t>
            </a:r>
            <a:r>
              <a:rPr lang="en-US" altLang="ko-KR" sz="1100" dirty="0"/>
              <a:t>)</a:t>
            </a:r>
          </a:p>
          <a:p>
            <a:r>
              <a:rPr lang="en-US" altLang="ko-KR" sz="1100" dirty="0" err="1"/>
              <a:t>fnFreezePanes</a:t>
            </a:r>
            <a:r>
              <a:rPr lang="en-US" altLang="ko-KR" sz="1100" dirty="0"/>
              <a:t>()  </a:t>
            </a:r>
            <a:r>
              <a:rPr lang="ko-KR" altLang="en-US" sz="1100" dirty="0" err="1"/>
              <a:t>메소드</a:t>
            </a:r>
            <a:r>
              <a:rPr lang="ko-KR" altLang="en-US" sz="1100" dirty="0"/>
              <a:t> 호출로 처리</a:t>
            </a:r>
            <a:endParaRPr lang="en-US" altLang="ko-KR" sz="1100" dirty="0"/>
          </a:p>
          <a:p>
            <a:r>
              <a:rPr lang="en-US" altLang="ko-KR" sz="1100" dirty="0"/>
              <a:t> </a:t>
            </a:r>
          </a:p>
          <a:p>
            <a:endParaRPr lang="ko-KR" altLang="en-US" sz="1100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71" y="1938047"/>
            <a:ext cx="8136069" cy="272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782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en-US" altLang="ko-KR" sz="2200" dirty="0" err="1">
                <a:solidFill>
                  <a:schemeClr val="bg2">
                    <a:lumMod val="50000"/>
                  </a:schemeClr>
                </a:solidFill>
              </a:rPr>
              <a:t>i</a:t>
            </a:r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-MATRIX Web Embedded </a:t>
            </a:r>
            <a:r>
              <a:rPr lang="ko-KR" altLang="en-US" sz="2200" dirty="0">
                <a:solidFill>
                  <a:schemeClr val="bg2">
                    <a:lumMod val="50000"/>
                  </a:schemeClr>
                </a:solidFill>
              </a:rPr>
              <a:t>방식</a:t>
            </a: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id="{EA9F6C01-6948-4BB3-AF8B-610784B89A64}"/>
              </a:ext>
            </a:extLst>
          </p:cNvPr>
          <p:cNvSpPr txBox="1"/>
          <p:nvPr/>
        </p:nvSpPr>
        <p:spPr>
          <a:xfrm>
            <a:off x="6100873" y="12747"/>
            <a:ext cx="2886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 err="1">
                <a:solidFill>
                  <a:schemeClr val="bg1"/>
                </a:solidFill>
              </a:rPr>
              <a:t>i</a:t>
            </a:r>
            <a:r>
              <a:rPr lang="en-US" altLang="ko-KR" sz="1000" b="1" dirty="0">
                <a:solidFill>
                  <a:schemeClr val="bg1"/>
                </a:solidFill>
              </a:rPr>
              <a:t>-MATRIX (MX-SERVICE)</a:t>
            </a:r>
            <a:endParaRPr lang="ko-KR" altLang="en-US" sz="10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0E8972F0-0DEB-4E5C-AEDF-789321CB7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03" y="1196752"/>
            <a:ext cx="7065940" cy="4367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72A8373A-D7B2-4B27-99ED-4D1F84C372CF}"/>
              </a:ext>
            </a:extLst>
          </p:cNvPr>
          <p:cNvSpPr/>
          <p:nvPr/>
        </p:nvSpPr>
        <p:spPr>
          <a:xfrm>
            <a:off x="2267744" y="2204864"/>
            <a:ext cx="5369399" cy="3359399"/>
          </a:xfrm>
          <a:prstGeom prst="rect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600">
                <a:solidFill>
                  <a:srgbClr val="FF0000"/>
                </a:solidFill>
              </a:rPr>
              <a:t>i-MATRIX</a:t>
            </a:r>
            <a:r>
              <a:rPr lang="ko-KR" altLang="en-US" sz="1600">
                <a:solidFill>
                  <a:srgbClr val="FF0000"/>
                </a:solidFill>
              </a:rPr>
              <a:t>가 배치될 영역</a:t>
            </a:r>
          </a:p>
        </p:txBody>
      </p:sp>
      <p:sp>
        <p:nvSpPr>
          <p:cNvPr id="24" name="텍스트 개체 틀 5">
            <a:extLst>
              <a:ext uri="{FF2B5EF4-FFF2-40B4-BE49-F238E27FC236}">
                <a16:creationId xmlns:a16="http://schemas.microsoft.com/office/drawing/2014/main" id="{3F91ACF0-1E7E-4846-8EDD-46CA93D7BF5A}"/>
              </a:ext>
            </a:extLst>
          </p:cNvPr>
          <p:cNvSpPr>
            <a:spLocks noGrp="1"/>
          </p:cNvSpPr>
          <p:nvPr/>
        </p:nvSpPr>
        <p:spPr>
          <a:xfrm>
            <a:off x="539552" y="757486"/>
            <a:ext cx="8354282" cy="5407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dirty="0"/>
              <a:t>▶ </a:t>
            </a:r>
            <a:r>
              <a:rPr lang="en-US" altLang="ko-KR" sz="1400" dirty="0"/>
              <a:t>Viewer Embedded</a:t>
            </a:r>
            <a:r>
              <a:rPr lang="ko-KR" altLang="en-US" sz="1400" dirty="0"/>
              <a:t> </a:t>
            </a:r>
            <a:r>
              <a:rPr lang="ko-KR" altLang="en-US" sz="1400" dirty="0">
                <a:effectLst/>
              </a:rPr>
              <a:t>구조</a:t>
            </a:r>
            <a:endParaRPr lang="en-US" altLang="ko-KR" sz="1400" dirty="0">
              <a:effectLst/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70ADEA27-AF07-4FFB-962F-9E71A59F2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81037"/>
            <a:ext cx="4998075" cy="319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화살표: 오른쪽으로 구부러짐 12">
            <a:extLst>
              <a:ext uri="{FF2B5EF4-FFF2-40B4-BE49-F238E27FC236}">
                <a16:creationId xmlns:a16="http://schemas.microsoft.com/office/drawing/2014/main" id="{5026E337-ECEC-4EBD-815D-06F6C5B5CA67}"/>
              </a:ext>
            </a:extLst>
          </p:cNvPr>
          <p:cNvSpPr/>
          <p:nvPr/>
        </p:nvSpPr>
        <p:spPr>
          <a:xfrm rot="6797757">
            <a:off x="5347297" y="2371495"/>
            <a:ext cx="457200" cy="165961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>
              <a:solidFill>
                <a:schemeClr val="tx1"/>
              </a:solidFill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BA305C31-A373-4D19-BDA9-703779E90403}"/>
              </a:ext>
            </a:extLst>
          </p:cNvPr>
          <p:cNvSpPr/>
          <p:nvPr/>
        </p:nvSpPr>
        <p:spPr>
          <a:xfrm>
            <a:off x="5534804" y="3492062"/>
            <a:ext cx="2695591" cy="342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200"/>
              <a:t>i-MATRIX</a:t>
            </a:r>
            <a:r>
              <a:rPr lang="en-US" altLang="ko-KR" sz="1200" baseline="0"/>
              <a:t> Viewer (Excel Application)</a:t>
            </a:r>
            <a:endParaRPr lang="ko-KR" altLang="en-US" sz="120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BA305C31-A373-4D19-BDA9-703779E90403}"/>
              </a:ext>
            </a:extLst>
          </p:cNvPr>
          <p:cNvSpPr/>
          <p:nvPr/>
        </p:nvSpPr>
        <p:spPr>
          <a:xfrm>
            <a:off x="571203" y="1208047"/>
            <a:ext cx="2695591" cy="342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dirty="0"/>
              <a:t>WEB-BROWSER  (</a:t>
            </a:r>
            <a:r>
              <a:rPr lang="en-US" altLang="ko-KR" sz="1600" dirty="0"/>
              <a:t>*HTML5 </a:t>
            </a:r>
            <a:r>
              <a:rPr lang="ko-KR" altLang="en-US" sz="1600" dirty="0"/>
              <a:t>지원</a:t>
            </a:r>
            <a:r>
              <a:rPr lang="en-US" altLang="ko-KR" sz="1200" dirty="0"/>
              <a:t>)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20509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en-US" altLang="ko-KR" sz="2200" dirty="0" err="1">
                <a:solidFill>
                  <a:schemeClr val="bg2">
                    <a:lumMod val="50000"/>
                  </a:schemeClr>
                </a:solidFill>
              </a:rPr>
              <a:t>i</a:t>
            </a:r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-MATRIX Web Embedded </a:t>
            </a:r>
            <a:r>
              <a:rPr lang="ko-KR" altLang="en-US" sz="2200" dirty="0">
                <a:solidFill>
                  <a:schemeClr val="bg2">
                    <a:lumMod val="50000"/>
                  </a:schemeClr>
                </a:solidFill>
              </a:rPr>
              <a:t>방식</a:t>
            </a: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id="{EA9F6C01-6948-4BB3-AF8B-610784B89A64}"/>
              </a:ext>
            </a:extLst>
          </p:cNvPr>
          <p:cNvSpPr txBox="1"/>
          <p:nvPr/>
        </p:nvSpPr>
        <p:spPr>
          <a:xfrm>
            <a:off x="6100873" y="12747"/>
            <a:ext cx="2886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 err="1">
                <a:solidFill>
                  <a:schemeClr val="bg1"/>
                </a:solidFill>
              </a:rPr>
              <a:t>i</a:t>
            </a:r>
            <a:r>
              <a:rPr lang="en-US" altLang="ko-KR" sz="1000" b="1" dirty="0">
                <a:solidFill>
                  <a:schemeClr val="bg1"/>
                </a:solidFill>
              </a:rPr>
              <a:t>-MATRIX (MX-SERVICE)</a:t>
            </a:r>
            <a:endParaRPr lang="ko-KR" altLang="en-US" sz="10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24" name="텍스트 개체 틀 5">
            <a:extLst>
              <a:ext uri="{FF2B5EF4-FFF2-40B4-BE49-F238E27FC236}">
                <a16:creationId xmlns:a16="http://schemas.microsoft.com/office/drawing/2014/main" id="{3F91ACF0-1E7E-4846-8EDD-46CA93D7BF5A}"/>
              </a:ext>
            </a:extLst>
          </p:cNvPr>
          <p:cNvSpPr>
            <a:spLocks noGrp="1"/>
          </p:cNvSpPr>
          <p:nvPr/>
        </p:nvSpPr>
        <p:spPr>
          <a:xfrm>
            <a:off x="539552" y="757486"/>
            <a:ext cx="8354282" cy="5407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dirty="0">
                <a:effectLst/>
              </a:rPr>
              <a:t>※ </a:t>
            </a:r>
            <a:r>
              <a:rPr lang="ko-KR" altLang="en-US" sz="1400" dirty="0">
                <a:effectLst/>
              </a:rPr>
              <a:t>주의 사항</a:t>
            </a:r>
            <a:endParaRPr lang="en-US" altLang="ko-KR" sz="1400" dirty="0">
              <a:effectLst/>
            </a:endParaRPr>
          </a:p>
          <a:p>
            <a:r>
              <a:rPr lang="en-US" altLang="ko-KR" sz="1400" dirty="0"/>
              <a:t>:</a:t>
            </a:r>
            <a:r>
              <a:rPr lang="ko-KR" altLang="en-US" sz="1400" dirty="0"/>
              <a:t> </a:t>
            </a:r>
            <a:r>
              <a:rPr lang="en-US" altLang="ko-KR" sz="1400" dirty="0"/>
              <a:t>PC</a:t>
            </a:r>
            <a:r>
              <a:rPr lang="ko-KR" altLang="en-US" sz="1400" dirty="0"/>
              <a:t>상에 브라우저와 </a:t>
            </a:r>
            <a:r>
              <a:rPr lang="en-US" altLang="ko-KR" sz="1400" dirty="0"/>
              <a:t>Excel</a:t>
            </a:r>
            <a:r>
              <a:rPr lang="ko-KR" altLang="en-US" sz="1400" dirty="0"/>
              <a:t>이 별도로 실행되어 위치 제어를 하는 구조로</a:t>
            </a:r>
            <a:r>
              <a:rPr lang="en-US" altLang="ko-KR" sz="1400" dirty="0"/>
              <a:t>, </a:t>
            </a:r>
            <a:r>
              <a:rPr lang="ko-KR" altLang="en-US" sz="1400" dirty="0"/>
              <a:t>웹 </a:t>
            </a:r>
            <a:r>
              <a:rPr lang="ko-KR" altLang="en-US" sz="1400" dirty="0" err="1"/>
              <a:t>포털에서</a:t>
            </a:r>
            <a:r>
              <a:rPr lang="ko-KR" altLang="en-US" sz="1400" dirty="0"/>
              <a:t> 엑셀이 표현되는 영역과 겹치는 </a:t>
            </a:r>
            <a:r>
              <a:rPr lang="en-US" altLang="ko-KR" sz="1400" dirty="0"/>
              <a:t>UI</a:t>
            </a:r>
            <a:r>
              <a:rPr lang="ko-KR" altLang="en-US" sz="1400" dirty="0"/>
              <a:t>를 구성할 경우 </a:t>
            </a:r>
            <a:r>
              <a:rPr lang="en-US" altLang="ko-KR" sz="1400" dirty="0"/>
              <a:t>Excel </a:t>
            </a:r>
            <a:r>
              <a:rPr lang="ko-KR" altLang="en-US" sz="1400" dirty="0"/>
              <a:t>영역을 표시</a:t>
            </a:r>
            <a:r>
              <a:rPr lang="en-US" altLang="ko-KR" sz="1400" dirty="0"/>
              <a:t>/</a:t>
            </a:r>
            <a:r>
              <a:rPr lang="ko-KR" altLang="en-US" sz="1400" dirty="0"/>
              <a:t>숨김 제어를 해야 합니다</a:t>
            </a:r>
            <a:r>
              <a:rPr lang="en-US" altLang="ko-KR" sz="1400" dirty="0"/>
              <a:t>.</a:t>
            </a:r>
            <a:endParaRPr lang="en-US" altLang="ko-KR" sz="1400" dirty="0">
              <a:effectLst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9D7B44FC-8E7D-4555-814C-22F78C7A1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90975"/>
            <a:ext cx="5057265" cy="3483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C43B7FDA-5D61-494F-9F6D-92D3CFA06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696" y="2292256"/>
            <a:ext cx="4285021" cy="2945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말풍선: 사각형 32">
            <a:extLst>
              <a:ext uri="{FF2B5EF4-FFF2-40B4-BE49-F238E27FC236}">
                <a16:creationId xmlns:a16="http://schemas.microsoft.com/office/drawing/2014/main" id="{1E1C5A58-2E75-449B-AE76-D6E749CDA177}"/>
              </a:ext>
            </a:extLst>
          </p:cNvPr>
          <p:cNvSpPr/>
          <p:nvPr/>
        </p:nvSpPr>
        <p:spPr>
          <a:xfrm>
            <a:off x="5446670" y="2858416"/>
            <a:ext cx="1800200" cy="908540"/>
          </a:xfrm>
          <a:prstGeom prst="wedgeRectCallout">
            <a:avLst>
              <a:gd name="adj1" fmla="val 80217"/>
              <a:gd name="adj2" fmla="val -199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1100" dirty="0"/>
              <a:t>보고서 영역위로 올라오는 </a:t>
            </a:r>
            <a:r>
              <a:rPr lang="ko-KR" altLang="en-US" sz="1100" dirty="0" err="1"/>
              <a:t>레이어</a:t>
            </a:r>
            <a:r>
              <a:rPr lang="ko-KR" altLang="en-US" sz="1100" dirty="0"/>
              <a:t> 형태의 </a:t>
            </a:r>
            <a:r>
              <a:rPr lang="en-US" altLang="ko-KR" sz="1100" dirty="0"/>
              <a:t>UI</a:t>
            </a:r>
            <a:r>
              <a:rPr lang="ko-KR" altLang="en-US" sz="1100" dirty="0"/>
              <a:t>를 출력하기 위해서는 엑셀을 숨겨줘야 메뉴가 가려지지 않습니다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00FB03E-65F9-4ACB-9EF1-8E82B71E84A2}"/>
              </a:ext>
            </a:extLst>
          </p:cNvPr>
          <p:cNvSpPr/>
          <p:nvPr/>
        </p:nvSpPr>
        <p:spPr>
          <a:xfrm>
            <a:off x="7792751" y="2686835"/>
            <a:ext cx="642796" cy="792088"/>
          </a:xfrm>
          <a:prstGeom prst="rect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600">
              <a:solidFill>
                <a:srgbClr val="FF0000"/>
              </a:solidFill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5D952BA3-D7FB-4A84-A6AA-8925A3CD3D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246" y="4083458"/>
            <a:ext cx="3923463" cy="2395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BC7F5A17-824D-470B-8B97-EE01F106FD72}"/>
              </a:ext>
            </a:extLst>
          </p:cNvPr>
          <p:cNvSpPr/>
          <p:nvPr/>
        </p:nvSpPr>
        <p:spPr>
          <a:xfrm>
            <a:off x="2489359" y="4878886"/>
            <a:ext cx="1650594" cy="1104730"/>
          </a:xfrm>
          <a:prstGeom prst="rect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600">
              <a:solidFill>
                <a:srgbClr val="FF0000"/>
              </a:solidFill>
            </a:endParaRPr>
          </a:p>
        </p:txBody>
      </p:sp>
      <p:sp>
        <p:nvSpPr>
          <p:cNvPr id="18" name="말풍선: 사각형 35">
            <a:extLst>
              <a:ext uri="{FF2B5EF4-FFF2-40B4-BE49-F238E27FC236}">
                <a16:creationId xmlns:a16="http://schemas.microsoft.com/office/drawing/2014/main" id="{280E21D9-F425-4639-AF18-046DD77963BB}"/>
              </a:ext>
            </a:extLst>
          </p:cNvPr>
          <p:cNvSpPr/>
          <p:nvPr/>
        </p:nvSpPr>
        <p:spPr>
          <a:xfrm>
            <a:off x="4608920" y="5300539"/>
            <a:ext cx="2000251" cy="942975"/>
          </a:xfrm>
          <a:prstGeom prst="wedgeRectCallout">
            <a:avLst>
              <a:gd name="adj1" fmla="val -71370"/>
              <a:gd name="adj2" fmla="val -287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1100"/>
              <a:t>포털 내 팝업</a:t>
            </a:r>
            <a:r>
              <a:rPr lang="ko-KR" altLang="en-US" sz="1100" baseline="0"/>
              <a:t> 또한 </a:t>
            </a:r>
            <a:r>
              <a:rPr lang="en-US" altLang="ko-KR" sz="1100" baseline="0"/>
              <a:t>i-MATRIX </a:t>
            </a:r>
            <a:r>
              <a:rPr lang="ko-KR" altLang="en-US" sz="1100" baseline="0"/>
              <a:t>영역와 겹치게 될 경우 엑셀을 숨겨주도록 처리해야 합니다</a:t>
            </a:r>
            <a:r>
              <a:rPr lang="en-US" altLang="ko-KR" sz="1100" baseline="0"/>
              <a:t>.</a:t>
            </a:r>
            <a:endParaRPr lang="ko-KR" altLang="en-US" sz="1100"/>
          </a:p>
        </p:txBody>
      </p:sp>
    </p:spTree>
    <p:extLst>
      <p:ext uri="{BB962C8B-B14F-4D97-AF65-F5344CB8AC3E}">
        <p14:creationId xmlns:p14="http://schemas.microsoft.com/office/powerpoint/2010/main" val="948416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1FBFEF9-9788-31A8-4A83-F93F2ECAE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453" y="1534102"/>
            <a:ext cx="5207298" cy="4726726"/>
          </a:xfrm>
          <a:prstGeom prst="rect">
            <a:avLst/>
          </a:prstGeom>
        </p:spPr>
      </p:pic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en-US" altLang="ko-KR" sz="220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US" altLang="ko-KR" sz="2200" dirty="0" err="1">
                <a:solidFill>
                  <a:schemeClr val="bg2">
                    <a:lumMod val="50000"/>
                  </a:schemeClr>
                </a:solidFill>
              </a:rPr>
              <a:t>i</a:t>
            </a:r>
            <a:r>
              <a:rPr lang="en-US" altLang="ko-KR" sz="2200" dirty="0">
                <a:solidFill>
                  <a:schemeClr val="bg2">
                    <a:lumMod val="50000"/>
                  </a:schemeClr>
                </a:solidFill>
              </a:rPr>
              <a:t>-MATRIX Web </a:t>
            </a:r>
            <a:r>
              <a:rPr lang="en-US" altLang="ko-KR" sz="2200">
                <a:solidFill>
                  <a:schemeClr val="bg2">
                    <a:lumMod val="50000"/>
                  </a:schemeClr>
                </a:solidFill>
              </a:rPr>
              <a:t>Embedded </a:t>
            </a:r>
            <a:r>
              <a:rPr lang="ko-KR" altLang="en-US" sz="2200">
                <a:solidFill>
                  <a:schemeClr val="bg2">
                    <a:lumMod val="50000"/>
                  </a:schemeClr>
                </a:solidFill>
              </a:rPr>
              <a:t>방식 </a:t>
            </a:r>
            <a:r>
              <a:rPr lang="en-US" altLang="ko-KR" sz="2200">
                <a:solidFill>
                  <a:schemeClr val="bg2">
                    <a:lumMod val="50000"/>
                  </a:schemeClr>
                </a:solidFill>
              </a:rPr>
              <a:t>– </a:t>
            </a:r>
            <a:r>
              <a:rPr lang="ko-KR" altLang="en-US" sz="2200">
                <a:solidFill>
                  <a:srgbClr val="0070C0"/>
                </a:solidFill>
              </a:rPr>
              <a:t>제약 사항</a:t>
            </a:r>
            <a:endParaRPr lang="ko-KR" altLang="en-US" sz="2200" dirty="0">
              <a:solidFill>
                <a:srgbClr val="0070C0"/>
              </a:solidFill>
            </a:endParaRP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id="{EA9F6C01-6948-4BB3-AF8B-610784B89A64}"/>
              </a:ext>
            </a:extLst>
          </p:cNvPr>
          <p:cNvSpPr txBox="1"/>
          <p:nvPr/>
        </p:nvSpPr>
        <p:spPr>
          <a:xfrm>
            <a:off x="6100873" y="12747"/>
            <a:ext cx="2886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 err="1">
                <a:solidFill>
                  <a:schemeClr val="bg1"/>
                </a:solidFill>
              </a:rPr>
              <a:t>i</a:t>
            </a:r>
            <a:r>
              <a:rPr lang="en-US" altLang="ko-KR" sz="1000" b="1" dirty="0">
                <a:solidFill>
                  <a:schemeClr val="bg1"/>
                </a:solidFill>
              </a:rPr>
              <a:t>-MATRIX (MX-SERVICE)</a:t>
            </a:r>
            <a:endParaRPr lang="ko-KR" altLang="en-US" sz="10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24" name="텍스트 개체 틀 5">
            <a:extLst>
              <a:ext uri="{FF2B5EF4-FFF2-40B4-BE49-F238E27FC236}">
                <a16:creationId xmlns:a16="http://schemas.microsoft.com/office/drawing/2014/main" id="{3F91ACF0-1E7E-4846-8EDD-46CA93D7BF5A}"/>
              </a:ext>
            </a:extLst>
          </p:cNvPr>
          <p:cNvSpPr>
            <a:spLocks noGrp="1"/>
          </p:cNvSpPr>
          <p:nvPr/>
        </p:nvSpPr>
        <p:spPr>
          <a:xfrm>
            <a:off x="539552" y="757486"/>
            <a:ext cx="8354282" cy="5407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>
                <a:solidFill>
                  <a:srgbClr val="0070C0"/>
                </a:solidFill>
                <a:effectLst/>
              </a:rPr>
              <a:t>※ </a:t>
            </a:r>
            <a:r>
              <a:rPr lang="ko-KR" altLang="en-US" sz="1400">
                <a:solidFill>
                  <a:srgbClr val="0070C0"/>
                </a:solidFill>
                <a:effectLst/>
              </a:rPr>
              <a:t>다중 사용자 </a:t>
            </a:r>
            <a:r>
              <a:rPr lang="en-US" altLang="ko-KR" sz="1400">
                <a:solidFill>
                  <a:srgbClr val="0070C0"/>
                </a:solidFill>
                <a:effectLst/>
              </a:rPr>
              <a:t>VDI </a:t>
            </a:r>
            <a:r>
              <a:rPr lang="ko-KR" altLang="en-US" sz="1400">
                <a:solidFill>
                  <a:srgbClr val="0070C0"/>
                </a:solidFill>
                <a:effectLst/>
              </a:rPr>
              <a:t>환경 제약 </a:t>
            </a:r>
            <a:r>
              <a:rPr lang="ko-KR" altLang="en-US" sz="1400" dirty="0">
                <a:solidFill>
                  <a:srgbClr val="0070C0"/>
                </a:solidFill>
                <a:effectLst/>
              </a:rPr>
              <a:t>사항</a:t>
            </a:r>
            <a:endParaRPr lang="en-US" altLang="ko-KR" sz="1400" dirty="0">
              <a:solidFill>
                <a:srgbClr val="0070C0"/>
              </a:solidFill>
              <a:effectLst/>
            </a:endParaRPr>
          </a:p>
          <a:p>
            <a:r>
              <a:rPr lang="en-US" altLang="ko-KR" sz="1400"/>
              <a:t>:</a:t>
            </a:r>
            <a:r>
              <a:rPr lang="ko-KR" altLang="en-US" sz="1400"/>
              <a:t> 다중 사용자 환경의 </a:t>
            </a:r>
            <a:r>
              <a:rPr lang="en-US" altLang="ko-KR" sz="1400"/>
              <a:t>VDI</a:t>
            </a:r>
            <a:r>
              <a:rPr lang="ko-KR" altLang="en-US" sz="1400"/>
              <a:t>의 경우 </a:t>
            </a:r>
            <a:r>
              <a:rPr lang="en-US" altLang="ko-KR" sz="1400"/>
              <a:t>MX-Service </a:t>
            </a:r>
            <a:r>
              <a:rPr lang="ko-KR" altLang="en-US" sz="1400"/>
              <a:t>통신 포트 제한으로 인해 사용이 불가 합니다</a:t>
            </a:r>
            <a:r>
              <a:rPr lang="en-US" altLang="ko-KR" sz="1400"/>
              <a:t>.</a:t>
            </a:r>
            <a:endParaRPr lang="en-US" altLang="ko-KR" sz="1400" dirty="0">
              <a:effectLst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00FB03E-65F9-4ACB-9EF1-8E82B71E84A2}"/>
              </a:ext>
            </a:extLst>
          </p:cNvPr>
          <p:cNvSpPr/>
          <p:nvPr/>
        </p:nvSpPr>
        <p:spPr>
          <a:xfrm>
            <a:off x="708452" y="2204864"/>
            <a:ext cx="1199251" cy="648072"/>
          </a:xfrm>
          <a:prstGeom prst="rect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6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791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568</Words>
  <Application>Microsoft Office PowerPoint</Application>
  <PresentationFormat>화면 슬라이드 쇼(4:3)</PresentationFormat>
  <Paragraphs>70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맑은 고딕</vt:lpstr>
      <vt:lpstr>Arial</vt:lpstr>
      <vt:lpstr>Lucida Sans</vt:lpstr>
      <vt:lpstr>Office 테마</vt:lpstr>
      <vt:lpstr>i-MATRIX (MX-SERVICE) 구조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 개발</dc:title>
  <dc:creator>user</dc:creator>
  <cp:lastModifiedBy>L</cp:lastModifiedBy>
  <cp:revision>72</cp:revision>
  <dcterms:created xsi:type="dcterms:W3CDTF">2022-02-21T05:45:47Z</dcterms:created>
  <dcterms:modified xsi:type="dcterms:W3CDTF">2023-08-29T06:47:52Z</dcterms:modified>
</cp:coreProperties>
</file>