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89" r:id="rId3"/>
    <p:sldId id="290" r:id="rId4"/>
    <p:sldId id="351" r:id="rId5"/>
    <p:sldId id="349" r:id="rId6"/>
    <p:sldId id="346" r:id="rId7"/>
    <p:sldId id="347" r:id="rId8"/>
    <p:sldId id="348" r:id="rId9"/>
    <p:sldId id="350" r:id="rId10"/>
  </p:sldIdLst>
  <p:sldSz cx="9906000" cy="6858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ungSang Park" initials="YP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2337F9"/>
    <a:srgbClr val="999999"/>
    <a:srgbClr val="A91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28" autoAdjust="0"/>
    <p:restoredTop sz="95438" autoAdjust="0"/>
  </p:normalViewPr>
  <p:slideViewPr>
    <p:cSldViewPr showGuides="1">
      <p:cViewPr varScale="1">
        <p:scale>
          <a:sx n="109" d="100"/>
          <a:sy n="109" d="100"/>
        </p:scale>
        <p:origin x="486" y="96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36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FFCC8-0D94-425C-95DB-0828CE82EF7A}" type="datetimeFigureOut">
              <a:rPr lang="ko-KR" altLang="en-US" smtClean="0"/>
              <a:t>2023-08-24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E3C5E-A428-4A27-A147-BE7E9B82FB54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직선 연결선 8"/>
          <p:cNvCxnSpPr/>
          <p:nvPr/>
        </p:nvCxnSpPr>
        <p:spPr>
          <a:xfrm>
            <a:off x="3470845" y="1362919"/>
            <a:ext cx="0" cy="288032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381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217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"/>
          <a:stretch/>
        </p:blipFill>
        <p:spPr>
          <a:xfrm>
            <a:off x="0" y="23055"/>
            <a:ext cx="9906000" cy="681188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098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5652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759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/>
          <p:cNvCxnSpPr/>
          <p:nvPr userDrawn="1"/>
        </p:nvCxnSpPr>
        <p:spPr>
          <a:xfrm>
            <a:off x="4664968" y="980728"/>
            <a:ext cx="0" cy="5544616"/>
          </a:xfrm>
          <a:prstGeom prst="line">
            <a:avLst/>
          </a:prstGeom>
          <a:ln>
            <a:solidFill>
              <a:schemeClr val="tx2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5637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763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93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3" r:id="rId6"/>
    <p:sldLayoutId id="2147483654" r:id="rId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8647" y="2248437"/>
            <a:ext cx="69188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-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META</a:t>
            </a:r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병합뷰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작성 가이드</a:t>
            </a:r>
            <a:endParaRPr lang="en-US" altLang="ko-KR" sz="4000" dirty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416496" y="2219963"/>
            <a:ext cx="0" cy="1296144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B220D7FE-4981-DC1F-18FB-2A4162C47EFB}"/>
              </a:ext>
            </a:extLst>
          </p:cNvPr>
          <p:cNvSpPr txBox="1"/>
          <p:nvPr/>
        </p:nvSpPr>
        <p:spPr>
          <a:xfrm>
            <a:off x="8378280" y="6309320"/>
            <a:ext cx="1527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/>
              <a:t>수정 일자</a:t>
            </a:r>
            <a:r>
              <a:rPr lang="en-US" altLang="ko-KR" sz="1000" dirty="0"/>
              <a:t>: </a:t>
            </a:r>
            <a:r>
              <a:rPr lang="en-US" altLang="ko-KR" sz="1000" dirty="0" smtClean="0"/>
              <a:t>2023-08-24</a:t>
            </a:r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678787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8584" y="839609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sz="2400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2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병합뷰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생성</a:t>
            </a:r>
            <a:endParaRPr lang="en-US" altLang="ko-KR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endParaRPr lang="en-US" altLang="ko-KR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r>
              <a:rPr lang="ko-KR" altLang="en-US" sz="2400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2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병합뷰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관련 </a:t>
            </a:r>
            <a:r>
              <a:rPr lang="en-US" altLang="ko-KR" sz="2400" dirty="0" err="1" smtClean="0">
                <a:latin typeface="HY견고딕" panose="02030600000101010101" pitchFamily="18" charset="-127"/>
                <a:ea typeface="HY견고딕" panose="02030600000101010101" pitchFamily="18" charset="-127"/>
              </a:rPr>
              <a:t>iMgt</a:t>
            </a:r>
            <a:r>
              <a:rPr lang="en-US" altLang="ko-KR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2400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제품별 옵션</a:t>
            </a:r>
            <a:endParaRPr lang="en-US" altLang="ko-KR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342900" indent="-342900">
              <a:buAutoNum type="arabicPeriod"/>
            </a:pPr>
            <a:endParaRPr lang="en-US" altLang="ko-KR" sz="2400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649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925" y="50803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병합 뷰 생성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843" y="1603920"/>
            <a:ext cx="6016440" cy="369728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472843" y="1063188"/>
            <a:ext cx="89017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ko-KR" sz="1400" b="1" dirty="0" smtClean="0"/>
              <a:t>Single</a:t>
            </a:r>
            <a:r>
              <a:rPr lang="ko-KR" altLang="en-US" sz="1400" b="1" dirty="0" smtClean="0"/>
              <a:t> 뷰를 오픈 한 상태에서 병합할 메타 보고서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또는 </a:t>
            </a:r>
            <a:r>
              <a:rPr lang="en-US" altLang="ko-KR" sz="1400" b="1" dirty="0" smtClean="0"/>
              <a:t>single </a:t>
            </a:r>
            <a:r>
              <a:rPr lang="ko-KR" altLang="en-US" sz="1400" b="1" dirty="0" err="1" smtClean="0"/>
              <a:t>메타뷰</a:t>
            </a:r>
            <a:r>
              <a:rPr lang="ko-KR" altLang="en-US" sz="1400" b="1" dirty="0" smtClean="0"/>
              <a:t> 보고서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의 마우스 </a:t>
            </a:r>
            <a:r>
              <a:rPr lang="ko-KR" altLang="en-US" sz="1400" b="1" dirty="0" err="1" smtClean="0"/>
              <a:t>우클릭</a:t>
            </a:r>
            <a:r>
              <a:rPr lang="ko-KR" altLang="en-US" sz="1400" b="1" dirty="0" smtClean="0"/>
              <a:t> 메뉴에서</a:t>
            </a:r>
            <a:endParaRPr lang="en-US" altLang="ko-KR" sz="1400" b="1" dirty="0" smtClean="0"/>
          </a:p>
          <a:p>
            <a:r>
              <a:rPr lang="en-US" altLang="ko-KR" sz="1400" b="1" dirty="0" err="1" smtClean="0"/>
              <a:t>i</a:t>
            </a:r>
            <a:r>
              <a:rPr lang="en-US" altLang="ko-KR" sz="1400" b="1" dirty="0" smtClean="0"/>
              <a:t>-META </a:t>
            </a:r>
            <a:r>
              <a:rPr lang="ko-KR" altLang="en-US" sz="1400" b="1" dirty="0" smtClean="0"/>
              <a:t>병합 클릭</a:t>
            </a:r>
            <a:endParaRPr lang="en-US" altLang="ko-KR" sz="1400" b="1" dirty="0" smtClean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6856" y="2636912"/>
            <a:ext cx="5967663" cy="367240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직사각형 6"/>
          <p:cNvSpPr/>
          <p:nvPr/>
        </p:nvSpPr>
        <p:spPr>
          <a:xfrm>
            <a:off x="1352600" y="4077072"/>
            <a:ext cx="936104" cy="1800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꺾인 연결선 23"/>
          <p:cNvCxnSpPr>
            <a:stCxn id="7" idx="2"/>
          </p:cNvCxnSpPr>
          <p:nvPr/>
        </p:nvCxnSpPr>
        <p:spPr>
          <a:xfrm rot="16200000" flipH="1">
            <a:off x="2469046" y="3608698"/>
            <a:ext cx="576064" cy="1872852"/>
          </a:xfrm>
          <a:prstGeom prst="bentConnector2">
            <a:avLst/>
          </a:prstGeom>
          <a:noFill/>
          <a:ln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630004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b="30055"/>
          <a:stretch/>
        </p:blipFill>
        <p:spPr>
          <a:xfrm>
            <a:off x="333362" y="1393223"/>
            <a:ext cx="4851589" cy="2107785"/>
          </a:xfrm>
          <a:prstGeom prst="rect">
            <a:avLst/>
          </a:prstGeom>
          <a:ln w="12700">
            <a:solidFill>
              <a:srgbClr val="333333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323925" y="50803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1. </a:t>
            </a:r>
            <a:r>
              <a:rPr lang="ko-KR" altLang="en-US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병합 뷰 생성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2843" y="1063188"/>
            <a:ext cx="5967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1400" b="1" dirty="0" smtClean="0"/>
              <a:t>병합 뷰의 </a:t>
            </a:r>
            <a:r>
              <a:rPr lang="en-US" altLang="ko-KR" sz="1400" b="1" dirty="0" err="1" smtClean="0"/>
              <a:t>i</a:t>
            </a:r>
            <a:r>
              <a:rPr lang="en-US" altLang="ko-KR" sz="1400" b="1" dirty="0" smtClean="0"/>
              <a:t>-META </a:t>
            </a:r>
            <a:r>
              <a:rPr lang="ko-KR" altLang="en-US" sz="1400" b="1" dirty="0" smtClean="0"/>
              <a:t>항목은 각 </a:t>
            </a:r>
            <a:r>
              <a:rPr lang="en-US" altLang="ko-KR" sz="1400" b="1" dirty="0" smtClean="0"/>
              <a:t>single </a:t>
            </a:r>
            <a:r>
              <a:rPr lang="ko-KR" altLang="en-US" sz="1400" b="1" dirty="0" smtClean="0"/>
              <a:t>뷰에 배치한 항목이 </a:t>
            </a:r>
            <a:r>
              <a:rPr lang="ko-KR" altLang="en-US" sz="1400" b="1" dirty="0" err="1" smtClean="0"/>
              <a:t>리스트된다</a:t>
            </a:r>
            <a:r>
              <a:rPr lang="en-US" altLang="ko-KR" sz="1400" b="1" dirty="0" smtClean="0"/>
              <a:t>.</a:t>
            </a:r>
            <a:endParaRPr lang="en-US" altLang="ko-KR" sz="1400" b="1" dirty="0" smtClean="0"/>
          </a:p>
        </p:txBody>
      </p:sp>
      <p:sp>
        <p:nvSpPr>
          <p:cNvPr id="7" name="직사각형 6"/>
          <p:cNvSpPr/>
          <p:nvPr/>
        </p:nvSpPr>
        <p:spPr>
          <a:xfrm>
            <a:off x="1568623" y="1628800"/>
            <a:ext cx="3616327" cy="18722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/>
          <a:srcRect b="28840"/>
          <a:stretch/>
        </p:blipFill>
        <p:spPr>
          <a:xfrm>
            <a:off x="342811" y="3861048"/>
            <a:ext cx="4842139" cy="2160240"/>
          </a:xfrm>
          <a:prstGeom prst="rect">
            <a:avLst/>
          </a:prstGeom>
          <a:ln w="12700">
            <a:solidFill>
              <a:srgbClr val="333333"/>
            </a:solidFill>
          </a:ln>
        </p:spPr>
      </p:pic>
      <p:sp>
        <p:nvSpPr>
          <p:cNvPr id="10" name="직사각형 9"/>
          <p:cNvSpPr/>
          <p:nvPr/>
        </p:nvSpPr>
        <p:spPr>
          <a:xfrm>
            <a:off x="1568622" y="4127712"/>
            <a:ext cx="3616327" cy="18722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4"/>
          <a:srcRect r="16884"/>
          <a:stretch/>
        </p:blipFill>
        <p:spPr>
          <a:xfrm>
            <a:off x="5601072" y="2204864"/>
            <a:ext cx="4032448" cy="3026736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5601071" y="2447115"/>
            <a:ext cx="1224138" cy="14859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꺾인 연결선 12"/>
          <p:cNvCxnSpPr>
            <a:stCxn id="3" idx="3"/>
            <a:endCxn id="12" idx="1"/>
          </p:cNvCxnSpPr>
          <p:nvPr/>
        </p:nvCxnSpPr>
        <p:spPr>
          <a:xfrm>
            <a:off x="5184951" y="2447116"/>
            <a:ext cx="416120" cy="742970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꺾인 연결선 15"/>
          <p:cNvCxnSpPr>
            <a:stCxn id="4" idx="3"/>
            <a:endCxn id="12" idx="1"/>
          </p:cNvCxnSpPr>
          <p:nvPr/>
        </p:nvCxnSpPr>
        <p:spPr>
          <a:xfrm flipV="1">
            <a:off x="5184950" y="3190086"/>
            <a:ext cx="416121" cy="1751082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52938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925" y="508030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병합뷰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 관련 </a:t>
            </a:r>
            <a:r>
              <a:rPr lang="en-US" altLang="ko-KR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iMgt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제품별 옵션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2843" y="1063188"/>
            <a:ext cx="942745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ko-KR" sz="1400" b="1" dirty="0" err="1" smtClean="0"/>
              <a:t>MergeViewTreeSortLevel</a:t>
            </a:r>
            <a:r>
              <a:rPr lang="en-US" altLang="ko-KR" sz="1400" b="1" dirty="0" smtClean="0"/>
              <a:t>: </a:t>
            </a:r>
            <a:r>
              <a:rPr lang="ko-KR" altLang="en-US" sz="1400" b="1" dirty="0" err="1"/>
              <a:t>병합뷰</a:t>
            </a:r>
            <a:r>
              <a:rPr lang="ko-KR" altLang="en-US" sz="1400" b="1" dirty="0"/>
              <a:t> 트리 정렬 레벨 설정 </a:t>
            </a:r>
            <a:r>
              <a:rPr lang="en-US" altLang="ko-KR" sz="1400" b="1" dirty="0"/>
              <a:t>(</a:t>
            </a:r>
            <a:r>
              <a:rPr lang="ko-KR" altLang="en-US" sz="1400" b="1" dirty="0" err="1"/>
              <a:t>사용안함</a:t>
            </a:r>
            <a:r>
              <a:rPr lang="en-US" altLang="ko-KR" sz="1400" b="1" dirty="0"/>
              <a:t>:0, </a:t>
            </a:r>
            <a:r>
              <a:rPr lang="ko-KR" altLang="en-US" sz="1400" b="1" dirty="0"/>
              <a:t>사용자버튼처리</a:t>
            </a:r>
            <a:r>
              <a:rPr lang="en-US" altLang="ko-KR" sz="1400" b="1" dirty="0"/>
              <a:t>:1, </a:t>
            </a:r>
            <a:r>
              <a:rPr lang="ko-KR" altLang="en-US" sz="1400" b="1" dirty="0"/>
              <a:t>자동</a:t>
            </a:r>
            <a:r>
              <a:rPr lang="en-US" altLang="ko-KR" sz="1400" b="1" dirty="0"/>
              <a:t>:2</a:t>
            </a:r>
            <a:r>
              <a:rPr lang="en-US" altLang="ko-KR" sz="1400" b="1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ko-KR" altLang="en-US" sz="1400" b="1" dirty="0" err="1" smtClean="0"/>
              <a:t>병합뷰</a:t>
            </a:r>
            <a:r>
              <a:rPr lang="ko-KR" altLang="en-US" sz="1400" b="1" dirty="0" smtClean="0"/>
              <a:t> </a:t>
            </a:r>
            <a:r>
              <a:rPr lang="en-US" altLang="ko-KR" sz="1400" b="1" dirty="0" err="1" smtClean="0"/>
              <a:t>i</a:t>
            </a:r>
            <a:r>
              <a:rPr lang="en-US" altLang="ko-KR" sz="1400" b="1" dirty="0" smtClean="0"/>
              <a:t>-META </a:t>
            </a:r>
            <a:r>
              <a:rPr lang="ko-KR" altLang="en-US" sz="1400" b="1" dirty="0" smtClean="0"/>
              <a:t>항목에서 각 </a:t>
            </a:r>
            <a:r>
              <a:rPr lang="en-US" altLang="ko-KR" sz="1400" b="1" dirty="0" smtClean="0"/>
              <a:t>single </a:t>
            </a:r>
            <a:r>
              <a:rPr lang="ko-KR" altLang="en-US" sz="1400" b="1" dirty="0" err="1" smtClean="0"/>
              <a:t>뷰안에</a:t>
            </a:r>
            <a:r>
              <a:rPr lang="ko-KR" altLang="en-US" sz="1400" b="1" dirty="0" smtClean="0"/>
              <a:t> 항목의 정렬이 선택한 순서가 아닌 </a:t>
            </a:r>
            <a:r>
              <a:rPr lang="en-US" altLang="ko-KR" sz="1400" b="1" dirty="0" smtClean="0"/>
              <a:t>filter, column, row, Data </a:t>
            </a:r>
            <a:r>
              <a:rPr lang="ko-KR" altLang="en-US" sz="1400" b="1" dirty="0" smtClean="0"/>
              <a:t>순서로</a:t>
            </a:r>
            <a:endParaRPr lang="en-US" altLang="ko-KR" sz="1400" b="1" dirty="0" smtClean="0"/>
          </a:p>
          <a:p>
            <a:r>
              <a:rPr lang="ko-KR" altLang="en-US" sz="1400" b="1" dirty="0" smtClean="0"/>
              <a:t>정렬하는 기능 </a:t>
            </a:r>
            <a:endParaRPr lang="en-US" altLang="ko-KR" sz="1400" b="1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/>
          <a:srcRect r="16884"/>
          <a:stretch/>
        </p:blipFill>
        <p:spPr>
          <a:xfrm>
            <a:off x="472843" y="1801852"/>
            <a:ext cx="5976664" cy="448605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직사각형 6"/>
          <p:cNvSpPr/>
          <p:nvPr/>
        </p:nvSpPr>
        <p:spPr>
          <a:xfrm>
            <a:off x="1568624" y="2204865"/>
            <a:ext cx="72008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632520" y="2976372"/>
            <a:ext cx="1512168" cy="6686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2365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/>
          <a:srcRect r="16884"/>
          <a:stretch/>
        </p:blipFill>
        <p:spPr>
          <a:xfrm>
            <a:off x="472843" y="1801852"/>
            <a:ext cx="5976664" cy="448605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784" y="2852936"/>
            <a:ext cx="2676899" cy="176237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23925" y="508030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병합뷰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 관련 </a:t>
            </a:r>
            <a:r>
              <a:rPr lang="en-US" altLang="ko-KR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iMgt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제품별 옵션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843" y="1063188"/>
            <a:ext cx="8912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1400" b="1" dirty="0" err="1"/>
              <a:t>UseNormalMergeExtendMode</a:t>
            </a:r>
            <a:r>
              <a:rPr lang="en-US" altLang="ko-KR" sz="1400" b="1" dirty="0"/>
              <a:t>: </a:t>
            </a:r>
            <a:r>
              <a:rPr lang="ko-KR" altLang="en-US" sz="1400" b="1" dirty="0"/>
              <a:t>메타 뷰어 일반 병합 모드 확장 기능 사용 유무 옵션(</a:t>
            </a:r>
            <a:r>
              <a:rPr lang="ko-KR" altLang="en-US" sz="1400" b="1" dirty="0" err="1"/>
              <a:t>JoinType</a:t>
            </a:r>
            <a:r>
              <a:rPr lang="ko-KR" altLang="en-US" sz="1400" b="1" dirty="0"/>
              <a:t>)</a:t>
            </a:r>
            <a:r>
              <a:rPr lang="ko-KR" altLang="en-US" sz="1400" b="1" dirty="0" err="1" smtClean="0"/>
              <a:t>병합모드</a:t>
            </a:r>
            <a:endParaRPr lang="en-US" altLang="ko-KR" sz="1400" b="1" dirty="0" smtClean="0"/>
          </a:p>
          <a:p>
            <a:r>
              <a:rPr lang="ko-KR" altLang="en-US" sz="1400" b="1" dirty="0" smtClean="0"/>
              <a:t>선택창에 </a:t>
            </a:r>
            <a:r>
              <a:rPr lang="ko-KR" altLang="en-US" sz="1400" b="1" dirty="0" err="1"/>
              <a:t>Outer</a:t>
            </a:r>
            <a:r>
              <a:rPr lang="ko-KR" altLang="en-US" sz="1400" b="1" dirty="0"/>
              <a:t>/</a:t>
            </a:r>
            <a:r>
              <a:rPr lang="ko-KR" altLang="en-US" sz="1400" b="1" dirty="0" err="1"/>
              <a:t>Inner</a:t>
            </a:r>
            <a:r>
              <a:rPr lang="ko-KR" altLang="en-US" sz="1400" b="1" dirty="0"/>
              <a:t> </a:t>
            </a:r>
            <a:r>
              <a:rPr lang="ko-KR" altLang="en-US" sz="1400" b="1" dirty="0" err="1"/>
              <a:t>Join</a:t>
            </a:r>
            <a:r>
              <a:rPr lang="ko-KR" altLang="en-US" sz="1400" b="1" dirty="0"/>
              <a:t> </a:t>
            </a:r>
            <a:r>
              <a:rPr lang="ko-KR" altLang="en-US" sz="1400" b="1" dirty="0" err="1"/>
              <a:t>선택옵션이</a:t>
            </a:r>
            <a:r>
              <a:rPr lang="ko-KR" altLang="en-US" sz="1400" b="1" dirty="0"/>
              <a:t> </a:t>
            </a:r>
            <a:r>
              <a:rPr lang="ko-KR" altLang="en-US" sz="1400" b="1" dirty="0" smtClean="0"/>
              <a:t>추가됨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491906" y="4797153"/>
            <a:ext cx="1796797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꺾인 연결선 8"/>
          <p:cNvCxnSpPr>
            <a:stCxn id="8" idx="3"/>
            <a:endCxn id="4" idx="1"/>
          </p:cNvCxnSpPr>
          <p:nvPr/>
        </p:nvCxnSpPr>
        <p:spPr>
          <a:xfrm flipV="1">
            <a:off x="2288703" y="3734122"/>
            <a:ext cx="720081" cy="1171043"/>
          </a:xfrm>
          <a:prstGeom prst="bentConnector3">
            <a:avLst>
              <a:gd name="adj1" fmla="val 50000"/>
            </a:avLst>
          </a:prstGeom>
          <a:noFill/>
          <a:ln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직사각형 11"/>
          <p:cNvSpPr/>
          <p:nvPr/>
        </p:nvSpPr>
        <p:spPr>
          <a:xfrm>
            <a:off x="4232919" y="3487826"/>
            <a:ext cx="1368153" cy="7332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7201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843" y="1803924"/>
            <a:ext cx="2657846" cy="3353268"/>
          </a:xfrm>
          <a:prstGeom prst="rect">
            <a:avLst/>
          </a:prstGeom>
          <a:ln w="12700">
            <a:solidFill>
              <a:srgbClr val="333333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23925" y="508030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병합뷰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 관련 </a:t>
            </a:r>
            <a:r>
              <a:rPr lang="en-US" altLang="ko-KR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iMgt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제품별 옵션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843" y="1063188"/>
            <a:ext cx="8440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1400" b="1" dirty="0" err="1" smtClean="0"/>
              <a:t>UseMetaViewOrderSetting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: </a:t>
            </a:r>
            <a:r>
              <a:rPr lang="ko-KR" altLang="en-US" sz="1400" b="1" dirty="0"/>
              <a:t>메타 뷰어 뷰 병합 순서 설정 기능 </a:t>
            </a:r>
            <a:r>
              <a:rPr lang="ko-KR" altLang="en-US" sz="1400" b="1" dirty="0" smtClean="0"/>
              <a:t>옵션</a:t>
            </a:r>
            <a:endParaRPr lang="en-US" altLang="ko-KR" sz="1400" b="1" dirty="0" smtClean="0"/>
          </a:p>
          <a:p>
            <a:pPr marL="285750" indent="-285750">
              <a:buFontTx/>
              <a:buChar char="-"/>
            </a:pPr>
            <a:r>
              <a:rPr lang="ko-KR" altLang="en-US" sz="1400" b="1" dirty="0" smtClean="0"/>
              <a:t>메타 보고서</a:t>
            </a:r>
            <a:r>
              <a:rPr lang="en-US" altLang="ko-KR" sz="1400" b="1" dirty="0" smtClean="0"/>
              <a:t>1(V1), </a:t>
            </a:r>
            <a:r>
              <a:rPr lang="ko-KR" altLang="en-US" sz="1400" b="1" dirty="0" smtClean="0"/>
              <a:t>메타 보고서</a:t>
            </a:r>
            <a:r>
              <a:rPr lang="en-US" altLang="ko-KR" sz="1400" b="1" dirty="0" smtClean="0"/>
              <a:t>2(V3) </a:t>
            </a:r>
            <a:r>
              <a:rPr lang="ko-KR" altLang="en-US" sz="1400" b="1" dirty="0" smtClean="0"/>
              <a:t>순서가 아닌 임의의 순서로 설정할 수 있는 </a:t>
            </a:r>
            <a:r>
              <a:rPr lang="en-US" altLang="ko-KR" sz="1400" b="1" dirty="0" smtClean="0"/>
              <a:t>UI </a:t>
            </a:r>
            <a:r>
              <a:rPr lang="ko-KR" altLang="en-US" sz="1400" b="1" dirty="0" smtClean="0"/>
              <a:t>제공</a:t>
            </a:r>
            <a:endParaRPr lang="ko-KR" altLang="en-US" sz="1400" b="1" dirty="0"/>
          </a:p>
        </p:txBody>
      </p:sp>
      <p:sp>
        <p:nvSpPr>
          <p:cNvPr id="7" name="직사각형 6"/>
          <p:cNvSpPr/>
          <p:nvPr/>
        </p:nvSpPr>
        <p:spPr>
          <a:xfrm>
            <a:off x="560512" y="3463754"/>
            <a:ext cx="2448272" cy="9591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1479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369" y="1807817"/>
            <a:ext cx="2648320" cy="3543795"/>
          </a:xfrm>
          <a:prstGeom prst="rect">
            <a:avLst/>
          </a:prstGeom>
          <a:ln w="12700">
            <a:solidFill>
              <a:srgbClr val="333333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72843" y="1063188"/>
            <a:ext cx="8440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1400" b="1" dirty="0" err="1" smtClean="0"/>
              <a:t>IsAbleOuterJoin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: </a:t>
            </a:r>
            <a:r>
              <a:rPr lang="ko-KR" altLang="en-US" sz="1400" b="1" dirty="0" smtClean="0"/>
              <a:t>메타 </a:t>
            </a:r>
            <a:r>
              <a:rPr lang="ko-KR" altLang="en-US" sz="1400" b="1" dirty="0"/>
              <a:t>뷰어 </a:t>
            </a:r>
            <a:r>
              <a:rPr lang="ko-KR" altLang="en-US" sz="1400" b="1" dirty="0" err="1"/>
              <a:t>FullOuterJoin</a:t>
            </a:r>
            <a:r>
              <a:rPr lang="ko-KR" altLang="en-US" sz="1400" b="1" dirty="0"/>
              <a:t> 사용 </a:t>
            </a:r>
            <a:r>
              <a:rPr lang="ko-KR" altLang="en-US" sz="1400" b="1" dirty="0" smtClean="0"/>
              <a:t>유무</a:t>
            </a:r>
            <a:endParaRPr lang="en-US" altLang="ko-KR" sz="1400" b="1" dirty="0" smtClean="0"/>
          </a:p>
          <a:p>
            <a:pPr marL="285750" indent="-285750">
              <a:buFontTx/>
              <a:buChar char="-"/>
            </a:pPr>
            <a:r>
              <a:rPr lang="en-US" altLang="ko-KR" sz="1400" b="1" dirty="0" smtClean="0"/>
              <a:t>Left Outer join</a:t>
            </a:r>
            <a:r>
              <a:rPr lang="ko-KR" altLang="en-US" sz="1400" b="1" dirty="0" smtClean="0"/>
              <a:t>뿐 아니라 </a:t>
            </a:r>
            <a:r>
              <a:rPr lang="en-US" altLang="ko-KR" sz="1400" b="1" dirty="0" smtClean="0"/>
              <a:t>Full Outer join</a:t>
            </a:r>
            <a:r>
              <a:rPr lang="ko-KR" altLang="en-US" sz="1400" b="1" dirty="0" smtClean="0"/>
              <a:t>를 사용할 수 있는</a:t>
            </a:r>
            <a:r>
              <a:rPr lang="en-US" altLang="ko-KR" sz="1400" b="1" dirty="0" smtClean="0"/>
              <a:t> radio button </a:t>
            </a:r>
            <a:r>
              <a:rPr lang="ko-KR" altLang="en-US" sz="1400" b="1" dirty="0" smtClean="0"/>
              <a:t>추가</a:t>
            </a:r>
            <a:endParaRPr lang="en-US" altLang="ko-KR" sz="14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23925" y="508030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병합뷰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 관련 </a:t>
            </a:r>
            <a:r>
              <a:rPr lang="en-US" altLang="ko-KR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iMgt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제품별 옵션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82393" y="2620580"/>
            <a:ext cx="2448272" cy="3043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1046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r="49106" b="36997"/>
          <a:stretch/>
        </p:blipFill>
        <p:spPr>
          <a:xfrm>
            <a:off x="496806" y="1807817"/>
            <a:ext cx="4098858" cy="3277820"/>
          </a:xfrm>
          <a:prstGeom prst="rect">
            <a:avLst/>
          </a:prstGeom>
          <a:ln w="12700">
            <a:solidFill>
              <a:srgbClr val="333333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23925" y="508030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2. </a:t>
            </a:r>
            <a:r>
              <a:rPr lang="ko-KR" altLang="en-US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병합뷰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 관련 </a:t>
            </a:r>
            <a:r>
              <a:rPr lang="en-US" altLang="ko-KR" dirty="0" err="1">
                <a:latin typeface="HY견고딕" panose="02030600000101010101" pitchFamily="18" charset="-127"/>
                <a:ea typeface="HY견고딕" panose="02030600000101010101" pitchFamily="18" charset="-127"/>
              </a:rPr>
              <a:t>iMgt</a:t>
            </a:r>
            <a:r>
              <a:rPr lang="en-US" altLang="ko-KR" dirty="0"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제품별 옵션</a:t>
            </a:r>
            <a:endParaRPr lang="ko-KR" altLang="en-US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2843" y="1063188"/>
            <a:ext cx="8440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1400" b="1" dirty="0" err="1"/>
              <a:t>UseMergeViewCondition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: </a:t>
            </a:r>
            <a:r>
              <a:rPr lang="ko-KR" altLang="en-US" sz="1400" b="1" dirty="0" err="1"/>
              <a:t>병합뷰</a:t>
            </a:r>
            <a:r>
              <a:rPr lang="ko-KR" altLang="en-US" sz="1400" b="1" dirty="0"/>
              <a:t> </a:t>
            </a:r>
            <a:r>
              <a:rPr lang="ko-KR" altLang="en-US" sz="1400" b="1" dirty="0" err="1"/>
              <a:t>조회조건</a:t>
            </a:r>
            <a:r>
              <a:rPr lang="ko-KR" altLang="en-US" sz="1400" b="1" dirty="0"/>
              <a:t> 사용 </a:t>
            </a:r>
            <a:r>
              <a:rPr lang="ko-KR" altLang="en-US" sz="1400" b="1" dirty="0" smtClean="0"/>
              <a:t>여부</a:t>
            </a:r>
            <a:endParaRPr lang="en-US" altLang="ko-KR" sz="1400" b="1" dirty="0" smtClean="0"/>
          </a:p>
          <a:p>
            <a:pPr marL="285750" indent="-285750">
              <a:buFontTx/>
              <a:buChar char="-"/>
            </a:pPr>
            <a:r>
              <a:rPr lang="ko-KR" altLang="en-US" sz="1400" b="1" dirty="0" smtClean="0"/>
              <a:t>각 </a:t>
            </a:r>
            <a:r>
              <a:rPr lang="en-US" altLang="ko-KR" sz="1400" b="1" dirty="0" smtClean="0"/>
              <a:t>Single View</a:t>
            </a:r>
            <a:r>
              <a:rPr lang="ko-KR" altLang="en-US" sz="1400" b="1" dirty="0" smtClean="0"/>
              <a:t>는 </a:t>
            </a:r>
            <a:r>
              <a:rPr lang="en-US" altLang="ko-KR" sz="1400" b="1" dirty="0" smtClean="0"/>
              <a:t>inline view</a:t>
            </a:r>
            <a:r>
              <a:rPr lang="ko-KR" altLang="en-US" sz="1400" b="1" dirty="0" smtClean="0"/>
              <a:t>로 생성이 되고 그 밖에서 </a:t>
            </a:r>
            <a:r>
              <a:rPr lang="en-US" altLang="ko-KR" sz="1400" b="1" dirty="0" smtClean="0"/>
              <a:t>where </a:t>
            </a:r>
            <a:r>
              <a:rPr lang="ko-KR" altLang="en-US" sz="1400" b="1" dirty="0" smtClean="0"/>
              <a:t>조건을 추가할 수 있는 </a:t>
            </a:r>
            <a:r>
              <a:rPr lang="en-US" altLang="ko-KR" sz="1400" b="1" dirty="0" smtClean="0"/>
              <a:t>UI </a:t>
            </a:r>
            <a:r>
              <a:rPr lang="ko-KR" altLang="en-US" sz="1400" b="1" dirty="0" smtClean="0"/>
              <a:t>제공</a:t>
            </a:r>
            <a:endParaRPr lang="en-US" altLang="ko-KR" sz="1400" b="1" dirty="0" smtClean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/>
          <a:srcRect t="62673" r="49106"/>
          <a:stretch/>
        </p:blipFill>
        <p:spPr>
          <a:xfrm>
            <a:off x="4693141" y="2132856"/>
            <a:ext cx="4858778" cy="2302024"/>
          </a:xfrm>
          <a:prstGeom prst="rect">
            <a:avLst/>
          </a:prstGeom>
          <a:ln w="12700">
            <a:solidFill>
              <a:srgbClr val="333333"/>
            </a:solidFill>
          </a:ln>
        </p:spPr>
      </p:pic>
      <p:sp>
        <p:nvSpPr>
          <p:cNvPr id="8" name="직사각형 7"/>
          <p:cNvSpPr/>
          <p:nvPr/>
        </p:nvSpPr>
        <p:spPr>
          <a:xfrm>
            <a:off x="1856656" y="3861048"/>
            <a:ext cx="2664296" cy="11521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0958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noFill/>
        <a:ln>
          <a:solidFill>
            <a:srgbClr val="FF0000"/>
          </a:solidFill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15086</TotalTime>
  <Words>229</Words>
  <Application>Microsoft Office PowerPoint</Application>
  <PresentationFormat>A4 용지(210x297mm)</PresentationFormat>
  <Paragraphs>26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HY견고딕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이원희</dc:creator>
  <cp:lastModifiedBy>mkkim</cp:lastModifiedBy>
  <cp:revision>815</cp:revision>
  <dcterms:created xsi:type="dcterms:W3CDTF">2015-11-30T06:50:17Z</dcterms:created>
  <dcterms:modified xsi:type="dcterms:W3CDTF">2023-08-24T05:43:08Z</dcterms:modified>
</cp:coreProperties>
</file>