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5"/>
  </p:notesMasterIdLst>
  <p:sldIdLst>
    <p:sldId id="257" r:id="rId2"/>
    <p:sldId id="273" r:id="rId3"/>
    <p:sldId id="279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67" r:id="rId14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79A100"/>
    <a:srgbClr val="00A4A9"/>
    <a:srgbClr val="AD1F25"/>
    <a:srgbClr val="A91E24"/>
    <a:srgbClr val="005CA6"/>
    <a:srgbClr val="152C4F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36" y="10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2023-07-17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299C893-ED45-404D-98CE-99465CDD20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652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1038" y="3856037"/>
            <a:ext cx="8543925" cy="746890"/>
          </a:xfrm>
        </p:spPr>
        <p:txBody>
          <a:bodyPr/>
          <a:lstStyle>
            <a:lvl1pPr>
              <a:lnSpc>
                <a:spcPct val="100000"/>
              </a:lnSpc>
              <a:defRPr b="1" spc="-122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5247751"/>
            <a:ext cx="8543925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63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92264"/>
            <a:ext cx="3076737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975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407" y="4579253"/>
            <a:ext cx="8543925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50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93BCB38-3452-4770-9C95-93EACA234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D0AE884-0AD7-4549-B5FF-8789395AD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48" y="-1"/>
            <a:ext cx="5174652" cy="189779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319882" y="351445"/>
            <a:ext cx="9073157" cy="48992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319881" y="898518"/>
            <a:ext cx="916305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7301705" y="470201"/>
            <a:ext cx="2181226" cy="252413"/>
          </a:xfrm>
          <a:solidFill>
            <a:srgbClr val="000000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+mn-ea"/>
                <a:ea typeface="+mn-ea"/>
              </a:defRPr>
            </a:lvl1pPr>
            <a:lvl2pPr marL="37147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2pPr>
            <a:lvl3pPr marL="74295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3pPr>
            <a:lvl4pPr marL="111442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4pPr>
            <a:lvl5pPr marL="148590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err="1"/>
              <a:t>비아이매트릭스</a:t>
            </a:r>
            <a:r>
              <a:rPr lang="ko-KR" altLang="en-US" dirty="0"/>
              <a:t> </a:t>
            </a:r>
            <a:r>
              <a:rPr lang="en-US" altLang="ko-KR" dirty="0"/>
              <a:t>PPT </a:t>
            </a:r>
            <a:r>
              <a:rPr lang="ko-KR" altLang="en-US" dirty="0" err="1"/>
              <a:t>공통양식</a:t>
            </a:r>
            <a:r>
              <a:rPr lang="ko-KR" altLang="en-US" dirty="0"/>
              <a:t> 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654909" y="6546197"/>
            <a:ext cx="403102" cy="24938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>
              <a:latin typeface="+mn-ea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7E48665C-3AEC-4994-95DF-38201CBD82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546197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D4A87AB-1C78-44CB-912D-B1C108088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" y="0"/>
            <a:ext cx="9895483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B4B936F-3239-4E87-92ED-F4436526D5F7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61B669D-5E4A-4DD1-BDB2-F6B0629BF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83" y="367521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3565087" y="2920546"/>
            <a:ext cx="277582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4400" b="1" spc="-122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179381" y="6351980"/>
            <a:ext cx="7547235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261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69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5" r:id="rId2"/>
    <p:sldLayoutId id="2147483716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개인정보 조회 사유 입력 가이드</a:t>
            </a: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681038" y="5247751"/>
            <a:ext cx="8543925" cy="348659"/>
          </a:xfrm>
        </p:spPr>
        <p:txBody>
          <a:bodyPr/>
          <a:lstStyle/>
          <a:p>
            <a:r>
              <a:rPr lang="en-US" altLang="ko-KR" dirty="0"/>
              <a:t>| 2023</a:t>
            </a:r>
            <a:r>
              <a:rPr lang="ko-KR" altLang="en-US" dirty="0"/>
              <a:t>년 </a:t>
            </a:r>
            <a:r>
              <a:rPr lang="en-US" altLang="ko-KR" dirty="0"/>
              <a:t>07</a:t>
            </a:r>
            <a:r>
              <a:rPr lang="ko-KR" altLang="en-US" dirty="0"/>
              <a:t>월 배포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980" dirty="0"/>
              <a:t>비아이매트릭스 기술연구소 연구 </a:t>
            </a:r>
            <a:r>
              <a:rPr lang="en-US" altLang="ko-KR" sz="980" dirty="0"/>
              <a:t>2</a:t>
            </a:r>
            <a:r>
              <a:rPr lang="ko-KR" altLang="en-US" sz="980" dirty="0"/>
              <a:t>팀</a:t>
            </a:r>
            <a:endParaRPr lang="en-US" altLang="ko-KR" sz="980" dirty="0"/>
          </a:p>
          <a:p>
            <a:r>
              <a:rPr lang="ko-KR" altLang="en-US" sz="980" dirty="0" err="1"/>
              <a:t>박영상</a:t>
            </a:r>
            <a:r>
              <a:rPr lang="ko-KR" altLang="en-US" sz="980" dirty="0"/>
              <a:t> 책임</a:t>
            </a:r>
            <a:endParaRPr lang="en-US" altLang="ko-KR" sz="98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개인정보 </a:t>
            </a:r>
            <a:r>
              <a:rPr lang="en-US" altLang="ko-KR" dirty="0"/>
              <a:t>POPUP </a:t>
            </a:r>
            <a:r>
              <a:rPr lang="ko-KR" altLang="en-US" dirty="0"/>
              <a:t>보고서 설명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8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9E1655-8CBA-2082-4A81-981DC5DC2C40}"/>
              </a:ext>
            </a:extLst>
          </p:cNvPr>
          <p:cNvSpPr txBox="1"/>
          <p:nvPr/>
        </p:nvSpPr>
        <p:spPr>
          <a:xfrm>
            <a:off x="423949" y="1126346"/>
            <a:ext cx="69076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PRIVACY_POPUP.mtsd</a:t>
            </a:r>
            <a:br>
              <a:rPr lang="en-US" altLang="ko-KR" sz="1200" b="1" dirty="0"/>
            </a:br>
            <a:r>
              <a:rPr lang="ko-KR" altLang="en-US" sz="900" dirty="0"/>
              <a:t>제공된 보고서를 </a:t>
            </a:r>
            <a:r>
              <a:rPr lang="en-US" altLang="ko-KR" sz="900" dirty="0"/>
              <a:t>AUD Designer</a:t>
            </a:r>
            <a:r>
              <a:rPr lang="ko-KR" altLang="en-US" sz="900" dirty="0"/>
              <a:t>로 열어서 수정 후 업로드하며</a:t>
            </a:r>
            <a:r>
              <a:rPr lang="en-US" altLang="ko-KR" sz="900" dirty="0"/>
              <a:t>, </a:t>
            </a:r>
            <a:r>
              <a:rPr lang="ko-KR" altLang="en-US" sz="900" dirty="0"/>
              <a:t>다른 </a:t>
            </a:r>
            <a:r>
              <a:rPr lang="en-US" altLang="ko-KR" sz="900" dirty="0"/>
              <a:t>DB</a:t>
            </a:r>
            <a:r>
              <a:rPr lang="ko-KR" altLang="en-US" sz="900" dirty="0"/>
              <a:t>에 적재할 경우 </a:t>
            </a:r>
            <a:r>
              <a:rPr lang="en-US" altLang="ko-KR" sz="900" dirty="0"/>
              <a:t>Connection </a:t>
            </a:r>
            <a:r>
              <a:rPr lang="ko-KR" altLang="en-US" sz="900" dirty="0"/>
              <a:t>코드를 변경하여야 합니다</a:t>
            </a:r>
            <a:r>
              <a:rPr lang="en-US" altLang="ko-KR" sz="900" dirty="0"/>
              <a:t>.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08E10CC6-C6AD-8429-0EC7-DA497A74DBE3}"/>
              </a:ext>
            </a:extLst>
          </p:cNvPr>
          <p:cNvGrpSpPr/>
          <p:nvPr/>
        </p:nvGrpSpPr>
        <p:grpSpPr>
          <a:xfrm>
            <a:off x="894173" y="1795065"/>
            <a:ext cx="2344934" cy="3306742"/>
            <a:chOff x="894173" y="1795065"/>
            <a:chExt cx="2344934" cy="3306742"/>
          </a:xfrm>
        </p:grpSpPr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CC8F490E-6F74-5420-BB70-F3E9366EC1CC}"/>
                </a:ext>
              </a:extLst>
            </p:cNvPr>
            <p:cNvGrpSpPr/>
            <p:nvPr/>
          </p:nvGrpSpPr>
          <p:grpSpPr>
            <a:xfrm>
              <a:off x="894173" y="1795065"/>
              <a:ext cx="2344934" cy="3306742"/>
              <a:chOff x="423949" y="1826819"/>
              <a:chExt cx="2344934" cy="3306742"/>
            </a:xfrm>
          </p:grpSpPr>
          <p:pic>
            <p:nvPicPr>
              <p:cNvPr id="9" name="그림 8">
                <a:extLst>
                  <a:ext uri="{FF2B5EF4-FFF2-40B4-BE49-F238E27FC236}">
                    <a16:creationId xmlns:a16="http://schemas.microsoft.com/office/drawing/2014/main" id="{8D084347-D14B-4DD4-4777-7C3FB2A1AB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23949" y="1826819"/>
                <a:ext cx="2344934" cy="302176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AB974C-6355-9271-0CB8-E10349769387}"/>
                  </a:ext>
                </a:extLst>
              </p:cNvPr>
              <p:cNvSpPr txBox="1"/>
              <p:nvPr/>
            </p:nvSpPr>
            <p:spPr>
              <a:xfrm>
                <a:off x="983908" y="4902729"/>
                <a:ext cx="122501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b="1" dirty="0"/>
                  <a:t>&lt;</a:t>
                </a:r>
                <a:r>
                  <a:rPr lang="ko-KR" altLang="en-US" sz="900" b="1" dirty="0"/>
                  <a:t>사유 조회 </a:t>
                </a:r>
                <a:r>
                  <a:rPr lang="en-US" altLang="ko-KR" sz="900" b="1" dirty="0"/>
                  <a:t>Query&gt;</a:t>
                </a:r>
                <a:endParaRPr lang="ko-KR" altLang="en-US" sz="900" b="1" dirty="0"/>
              </a:p>
            </p:txBody>
          </p:sp>
        </p:grp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895984A2-29C8-992D-8817-35BE92B77B67}"/>
                </a:ext>
              </a:extLst>
            </p:cNvPr>
            <p:cNvSpPr/>
            <p:nvPr/>
          </p:nvSpPr>
          <p:spPr>
            <a:xfrm>
              <a:off x="1182848" y="2168368"/>
              <a:ext cx="1248561" cy="4194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79800052-050E-59D2-144D-E6E99519C355}"/>
              </a:ext>
            </a:extLst>
          </p:cNvPr>
          <p:cNvGrpSpPr/>
          <p:nvPr/>
        </p:nvGrpSpPr>
        <p:grpSpPr>
          <a:xfrm>
            <a:off x="3724712" y="1778287"/>
            <a:ext cx="5368955" cy="4607645"/>
            <a:chOff x="3724712" y="1778287"/>
            <a:chExt cx="5368955" cy="4607645"/>
          </a:xfrm>
        </p:grpSpPr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C637C60B-4A1F-F849-CC9F-120FE5B05EA7}"/>
                </a:ext>
              </a:extLst>
            </p:cNvPr>
            <p:cNvGrpSpPr/>
            <p:nvPr/>
          </p:nvGrpSpPr>
          <p:grpSpPr>
            <a:xfrm>
              <a:off x="3724712" y="1778287"/>
              <a:ext cx="5368955" cy="4607645"/>
              <a:chOff x="3036814" y="1878955"/>
              <a:chExt cx="5368955" cy="4607645"/>
            </a:xfrm>
          </p:grpSpPr>
          <p:pic>
            <p:nvPicPr>
              <p:cNvPr id="13" name="그림 12">
                <a:extLst>
                  <a:ext uri="{FF2B5EF4-FFF2-40B4-BE49-F238E27FC236}">
                    <a16:creationId xmlns:a16="http://schemas.microsoft.com/office/drawing/2014/main" id="{00DD199D-A9DD-36E3-7FC4-17D1252A65C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238" t="3889" r="6484" b="1613"/>
              <a:stretch/>
            </p:blipFill>
            <p:spPr>
              <a:xfrm>
                <a:off x="3036814" y="1878955"/>
                <a:ext cx="5368955" cy="4329078"/>
              </a:xfrm>
              <a:prstGeom prst="rect">
                <a:avLst/>
              </a:prstGeom>
              <a:ln>
                <a:solidFill>
                  <a:schemeClr val="accent1">
                    <a:shade val="15000"/>
                  </a:schemeClr>
                </a:solidFill>
              </a:ln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4033280-1CDA-C25C-C163-409060CC843B}"/>
                  </a:ext>
                </a:extLst>
              </p:cNvPr>
              <p:cNvSpPr txBox="1"/>
              <p:nvPr/>
            </p:nvSpPr>
            <p:spPr>
              <a:xfrm>
                <a:off x="5093555" y="6255768"/>
                <a:ext cx="125547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b="1" dirty="0"/>
                  <a:t>&lt; </a:t>
                </a:r>
                <a:r>
                  <a:rPr lang="ko-KR" altLang="en-US" sz="900" b="1" dirty="0"/>
                  <a:t>이력 </a:t>
                </a:r>
                <a:r>
                  <a:rPr lang="en-US" altLang="ko-KR" sz="900" b="1" dirty="0"/>
                  <a:t>INSERT </a:t>
                </a:r>
                <a:r>
                  <a:rPr lang="ko-KR" altLang="en-US" sz="900" b="1" dirty="0"/>
                  <a:t>문</a:t>
                </a:r>
                <a:r>
                  <a:rPr lang="en-US" altLang="ko-KR" sz="900" b="1" dirty="0"/>
                  <a:t> &gt;</a:t>
                </a:r>
                <a:endParaRPr lang="ko-KR" altLang="en-US" sz="900" b="1" dirty="0"/>
              </a:p>
            </p:txBody>
          </p:sp>
        </p:grp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09DA32A0-D449-B024-B08E-581001A70872}"/>
                </a:ext>
              </a:extLst>
            </p:cNvPr>
            <p:cNvSpPr/>
            <p:nvPr/>
          </p:nvSpPr>
          <p:spPr>
            <a:xfrm>
              <a:off x="4281768" y="2776807"/>
              <a:ext cx="4741409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6C0F24B3-CDBF-ECB4-E862-0D9CAB661B41}"/>
                </a:ext>
              </a:extLst>
            </p:cNvPr>
            <p:cNvSpPr/>
            <p:nvPr/>
          </p:nvSpPr>
          <p:spPr>
            <a:xfrm>
              <a:off x="4536998" y="4472883"/>
              <a:ext cx="2676402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1463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실행 화면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8</a:t>
            </a:r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4FAF56-3D4E-E434-07F2-60D20BEDD0F6}"/>
              </a:ext>
            </a:extLst>
          </p:cNvPr>
          <p:cNvSpPr txBox="1"/>
          <p:nvPr/>
        </p:nvSpPr>
        <p:spPr>
          <a:xfrm>
            <a:off x="423949" y="1126346"/>
            <a:ext cx="376737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</a:t>
            </a:r>
            <a:r>
              <a:rPr lang="en-US" altLang="ko-KR" sz="1200" b="1" dirty="0" err="1"/>
              <a:t>extention</a:t>
            </a:r>
            <a:r>
              <a:rPr lang="en-US" altLang="ko-KR" sz="1200" b="1" dirty="0"/>
              <a:t>/portal/</a:t>
            </a:r>
            <a:r>
              <a:rPr lang="en-US" altLang="ko-KR" sz="1200" b="1" dirty="0" err="1"/>
              <a:t>customscript.jsp</a:t>
            </a:r>
            <a:br>
              <a:rPr lang="en-US" altLang="ko-KR" sz="1200" b="1" dirty="0"/>
            </a:br>
            <a:r>
              <a:rPr lang="ko-KR" altLang="en-US" sz="900" b="1" dirty="0"/>
              <a:t>아래 설정된 버튼을 눌렀을 때</a:t>
            </a:r>
            <a:r>
              <a:rPr lang="en-US" altLang="ko-KR" sz="900" b="1" dirty="0"/>
              <a:t>, </a:t>
            </a:r>
            <a:r>
              <a:rPr lang="ko-KR" altLang="en-US" sz="900" b="1" dirty="0"/>
              <a:t>이미지처럼 실행이 되어야 합니다</a:t>
            </a:r>
            <a:r>
              <a:rPr lang="en-US" altLang="ko-KR" sz="900" b="1" dirty="0"/>
              <a:t>.</a:t>
            </a:r>
            <a:endParaRPr lang="en-US" altLang="ko-KR" sz="900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5869FBB1-8DC5-63DB-30A2-A9E059E79C36}"/>
              </a:ext>
            </a:extLst>
          </p:cNvPr>
          <p:cNvGrpSpPr/>
          <p:nvPr/>
        </p:nvGrpSpPr>
        <p:grpSpPr>
          <a:xfrm>
            <a:off x="492284" y="1731581"/>
            <a:ext cx="8802718" cy="2202656"/>
            <a:chOff x="492284" y="1731581"/>
            <a:chExt cx="8802718" cy="2202656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F9E5DA5D-4755-E7D0-1857-E79F48F30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2284" y="1731581"/>
              <a:ext cx="5650801" cy="2201061"/>
            </a:xfrm>
            <a:prstGeom prst="rect">
              <a:avLst/>
            </a:prstGeom>
          </p:spPr>
        </p:pic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FDA79B18-5565-41C6-BCAB-E92268EAA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6554" y="1731581"/>
              <a:ext cx="2368448" cy="2202656"/>
            </a:xfrm>
            <a:prstGeom prst="rect">
              <a:avLst/>
            </a:prstGeom>
          </p:spPr>
        </p:pic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3E28856A-69DA-B83A-4850-CF423C02DFFE}"/>
                </a:ext>
              </a:extLst>
            </p:cNvPr>
            <p:cNvSpPr/>
            <p:nvPr/>
          </p:nvSpPr>
          <p:spPr>
            <a:xfrm>
              <a:off x="1040847" y="2149133"/>
              <a:ext cx="704780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6285F632-2E9A-2368-C594-CE647F552EB6}"/>
                </a:ext>
              </a:extLst>
            </p:cNvPr>
            <p:cNvSpPr/>
            <p:nvPr/>
          </p:nvSpPr>
          <p:spPr>
            <a:xfrm>
              <a:off x="7013195" y="1913537"/>
              <a:ext cx="371231" cy="196248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4439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실행 화면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8</a:t>
            </a:r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4FAF56-3D4E-E434-07F2-60D20BEDD0F6}"/>
              </a:ext>
            </a:extLst>
          </p:cNvPr>
          <p:cNvSpPr txBox="1"/>
          <p:nvPr/>
        </p:nvSpPr>
        <p:spPr>
          <a:xfrm>
            <a:off x="423949" y="1126346"/>
            <a:ext cx="5585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 b="1" dirty="0"/>
              <a:t>조회 사유는 </a:t>
            </a:r>
            <a:r>
              <a:rPr lang="en-US" altLang="ko-KR" sz="1200" b="1" dirty="0"/>
              <a:t>MTX_PRIVACY_REASON </a:t>
            </a:r>
            <a:r>
              <a:rPr lang="ko-KR" altLang="en-US" sz="1200" b="1" dirty="0"/>
              <a:t>테이블에 적재된 </a:t>
            </a:r>
            <a:r>
              <a:rPr lang="en-US" altLang="ko-KR" sz="1200" b="1" dirty="0"/>
              <a:t>Data</a:t>
            </a:r>
            <a:r>
              <a:rPr lang="ko-KR" altLang="en-US" sz="1200" b="1" dirty="0"/>
              <a:t>를 가져옵니다</a:t>
            </a:r>
            <a:r>
              <a:rPr lang="en-US" altLang="ko-KR" sz="1200" b="1" dirty="0"/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270A802-4DCF-3635-BA7A-FF465C2CF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49" y="1826819"/>
            <a:ext cx="6073944" cy="3798509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D36B3F7C-32A0-8ABB-ABD8-150F128C3D22}"/>
              </a:ext>
            </a:extLst>
          </p:cNvPr>
          <p:cNvSpPr/>
          <p:nvPr/>
        </p:nvSpPr>
        <p:spPr>
          <a:xfrm>
            <a:off x="1946246" y="3993160"/>
            <a:ext cx="2155971" cy="176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2333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패치 파일 목록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3949" y="1155469"/>
            <a:ext cx="6969665" cy="5216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</a:t>
            </a:r>
            <a:r>
              <a:rPr lang="en-US" altLang="ko-KR" sz="1200" b="1" dirty="0" err="1"/>
              <a:t>extention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extention</a:t>
            </a:r>
            <a:r>
              <a:rPr lang="en-US" altLang="ko-KR" sz="1200" dirty="0"/>
              <a:t>/portal/</a:t>
            </a:r>
            <a:r>
              <a:rPr lang="en-US" altLang="ko-KR" sz="1200" dirty="0" err="1"/>
              <a:t>customscript.jsp</a:t>
            </a:r>
            <a:br>
              <a:rPr lang="en-US" altLang="ko-KR" sz="1200" dirty="0"/>
            </a:br>
            <a:r>
              <a:rPr lang="en-US" altLang="ko-KR" sz="1200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&gt; 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해당 소스는 사이트 커스터마이징이 있을 수 있어 가이드를 참고하여 직접 수정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패치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X)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extention</a:t>
            </a:r>
            <a:r>
              <a:rPr lang="en-US" altLang="ko-KR" sz="1200" dirty="0"/>
              <a:t>/portal/</a:t>
            </a:r>
            <a:r>
              <a:rPr lang="en-US" altLang="ko-KR" sz="1200" dirty="0" err="1"/>
              <a:t>privacyCheck.jsp</a:t>
            </a:r>
            <a:br>
              <a:rPr lang="en-US" altLang="ko-KR" sz="1200" dirty="0"/>
            </a:b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</a:t>
            </a:r>
            <a:r>
              <a:rPr lang="en-US" altLang="ko-KR" sz="1200" b="1" dirty="0" err="1"/>
              <a:t>imatrix</a:t>
            </a:r>
            <a:br>
              <a:rPr lang="en-US" altLang="ko-KR" sz="1200" b="1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imatrix</a:t>
            </a:r>
            <a:r>
              <a:rPr lang="en-US" altLang="ko-KR" sz="1200" dirty="0"/>
              <a:t>/</a:t>
            </a:r>
            <a:r>
              <a:rPr lang="en-US" altLang="ko-KR" sz="1200" dirty="0" err="1"/>
              <a:t>reportservice</a:t>
            </a:r>
            <a:r>
              <a:rPr lang="en-US" altLang="ko-KR" sz="1200" dirty="0"/>
              <a:t>/</a:t>
            </a:r>
            <a:r>
              <a:rPr lang="en-US" altLang="ko-KR" sz="1200" dirty="0" err="1"/>
              <a:t>xview.jsp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imatrix</a:t>
            </a:r>
            <a:r>
              <a:rPr lang="en-US" altLang="ko-KR" sz="1200" dirty="0"/>
              <a:t>/</a:t>
            </a:r>
            <a:r>
              <a:rPr lang="en-US" altLang="ko-KR" sz="1200" dirty="0" err="1"/>
              <a:t>reportservice</a:t>
            </a:r>
            <a:r>
              <a:rPr lang="en-US" altLang="ko-KR" sz="1200" dirty="0"/>
              <a:t>/</a:t>
            </a:r>
            <a:r>
              <a:rPr lang="en-US" altLang="ko-KR" sz="1200" dirty="0" err="1"/>
              <a:t>js</a:t>
            </a:r>
            <a:r>
              <a:rPr lang="en-US" altLang="ko-KR" sz="1200" dirty="0"/>
              <a:t>/matrixservice.dev.js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imatrix</a:t>
            </a:r>
            <a:r>
              <a:rPr lang="en-US" altLang="ko-KR" sz="1200" dirty="0"/>
              <a:t>/</a:t>
            </a:r>
            <a:r>
              <a:rPr lang="en-US" altLang="ko-KR" sz="1200" dirty="0" err="1"/>
              <a:t>reportservice</a:t>
            </a:r>
            <a:r>
              <a:rPr lang="en-US" altLang="ko-KR" sz="1200" dirty="0"/>
              <a:t>/</a:t>
            </a:r>
            <a:r>
              <a:rPr lang="en-US" altLang="ko-KR" sz="1200" dirty="0" err="1"/>
              <a:t>js</a:t>
            </a:r>
            <a:r>
              <a:rPr lang="en-US" altLang="ko-KR" sz="1200" dirty="0"/>
              <a:t>/matrixservice.min.js</a:t>
            </a:r>
            <a:br>
              <a:rPr lang="en-US" altLang="ko-KR" sz="1200" dirty="0"/>
            </a:b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/portal</a:t>
            </a:r>
            <a:br>
              <a:rPr lang="en-US" altLang="ko-KR" sz="1200" dirty="0"/>
            </a:br>
            <a:r>
              <a:rPr lang="en-US" altLang="ko-KR" sz="1200" dirty="0"/>
              <a:t> - /portal/</a:t>
            </a:r>
            <a:r>
              <a:rPr lang="en-US" altLang="ko-KR" sz="1200" dirty="0" err="1"/>
              <a:t>js</a:t>
            </a:r>
            <a:r>
              <a:rPr lang="en-US" altLang="ko-KR" sz="1200" dirty="0"/>
              <a:t>/</a:t>
            </a:r>
            <a:r>
              <a:rPr lang="en-US" altLang="ko-KR" sz="1200" dirty="0" err="1"/>
              <a:t>portal.option.data.jsp</a:t>
            </a:r>
            <a:br>
              <a:rPr lang="en-US" altLang="ko-KR" sz="1200" dirty="0"/>
            </a:br>
            <a:r>
              <a:rPr lang="en-US" altLang="ko-KR" sz="1200" dirty="0"/>
              <a:t> - /portal/</a:t>
            </a:r>
            <a:r>
              <a:rPr lang="en-US" altLang="ko-KR" sz="1200" dirty="0" err="1"/>
              <a:t>mnu</a:t>
            </a:r>
            <a:r>
              <a:rPr lang="en-US" altLang="ko-KR" sz="1200" dirty="0"/>
              <a:t>/content_btn001.jsp</a:t>
            </a:r>
            <a:br>
              <a:rPr lang="en-US" altLang="ko-KR" sz="1200" dirty="0"/>
            </a:br>
            <a:r>
              <a:rPr lang="en-US" altLang="ko-KR" sz="1200" dirty="0"/>
              <a:t> - /portal/</a:t>
            </a:r>
            <a:r>
              <a:rPr lang="en-US" altLang="ko-KR" sz="1200" dirty="0" err="1"/>
              <a:t>mnu</a:t>
            </a:r>
            <a:r>
              <a:rPr lang="en-US" altLang="ko-KR" sz="1200" dirty="0"/>
              <a:t>/content_btn002.jsp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/reports</a:t>
            </a:r>
            <a:br>
              <a:rPr lang="en-US" altLang="ko-KR" sz="1200" dirty="0"/>
            </a:br>
            <a:r>
              <a:rPr lang="en-US" altLang="ko-KR" sz="900" b="1" dirty="0"/>
              <a:t>  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 &gt; report 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경로는 기본 경로와 다를 수 있으므로 확인 후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적용</a:t>
            </a:r>
            <a:br>
              <a:rPr lang="en-US" altLang="ko-KR" sz="1200" dirty="0"/>
            </a:br>
            <a:r>
              <a:rPr lang="en-US" altLang="ko-KR" sz="1200" dirty="0"/>
              <a:t> - /reports/ADM_REPORTS/</a:t>
            </a:r>
            <a:r>
              <a:rPr lang="en-US" altLang="ko-KR" sz="1200" dirty="0" err="1"/>
              <a:t>PRIVACY_POPUP.mtsd</a:t>
            </a:r>
            <a:br>
              <a:rPr lang="en-US" altLang="ko-KR" sz="1200" dirty="0"/>
            </a:br>
            <a:r>
              <a:rPr lang="en-US" altLang="ko-KR" sz="1200" dirty="0"/>
              <a:t> - /reports/SERVER_SCRIPT/PRIVACY_POPUP/BIZ5B79847D7C25434A8BF571C2443E4EC2.jsx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/WEB-INF</a:t>
            </a:r>
            <a:br>
              <a:rPr lang="en-US" altLang="ko-KR" sz="1200" dirty="0"/>
            </a:br>
            <a:r>
              <a:rPr lang="en-US" altLang="ko-KR" sz="1200" dirty="0"/>
              <a:t> - /WEB-INF/lib/matrix-portal.jar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r>
              <a:rPr lang="ko-KR" altLang="en-US" sz="1200" dirty="0"/>
              <a:t>추후 해당 패치 내용은 </a:t>
            </a:r>
            <a:r>
              <a:rPr lang="en-US" altLang="ko-KR" sz="1200" dirty="0"/>
              <a:t>Package</a:t>
            </a:r>
            <a:r>
              <a:rPr lang="ko-KR" altLang="en-US" sz="1200" dirty="0"/>
              <a:t>에 기본 포함 될 내용이며</a:t>
            </a:r>
            <a:r>
              <a:rPr lang="en-US" altLang="ko-KR" sz="1200" dirty="0"/>
              <a:t>, </a:t>
            </a:r>
            <a:r>
              <a:rPr lang="ko-KR" altLang="en-US" sz="1200" dirty="0"/>
              <a:t>해당 패치 </a:t>
            </a:r>
            <a:r>
              <a:rPr lang="ko-KR" altLang="en-US" sz="1200" b="1" dirty="0"/>
              <a:t>적용 후 재기동</a:t>
            </a:r>
            <a:r>
              <a:rPr lang="ko-KR" altLang="en-US" sz="1200" dirty="0"/>
              <a:t>이 필요합니다</a:t>
            </a:r>
            <a:r>
              <a:rPr lang="en-US" altLang="ko-KR" sz="1200" dirty="0"/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val="363826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DataBase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7DDDBE-ADC2-9F61-AA69-735313FCC9A1}"/>
              </a:ext>
            </a:extLst>
          </p:cNvPr>
          <p:cNvSpPr txBox="1"/>
          <p:nvPr/>
        </p:nvSpPr>
        <p:spPr>
          <a:xfrm>
            <a:off x="423949" y="1155469"/>
            <a:ext cx="689015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해당 내용은 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기본 제공되는 </a:t>
            </a:r>
            <a:r>
              <a:rPr lang="en-US" altLang="ko-KR" sz="1200" b="1" dirty="0">
                <a:solidFill>
                  <a:schemeClr val="accent1">
                    <a:lumMod val="75000"/>
                  </a:schemeClr>
                </a:solidFill>
              </a:rPr>
              <a:t>Template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이므로 사이트에 맞게 수정이 필요</a:t>
            </a:r>
            <a:r>
              <a:rPr lang="ko-KR" altLang="en-US" sz="1200" dirty="0"/>
              <a:t>합니다</a:t>
            </a:r>
            <a:r>
              <a:rPr lang="en-US" altLang="ko-KR" sz="1200" dirty="0"/>
              <a:t>. </a:t>
            </a:r>
            <a:r>
              <a:rPr lang="en-US" altLang="ko-KR" sz="900" b="1" dirty="0"/>
              <a:t>(Oracle </a:t>
            </a:r>
            <a:r>
              <a:rPr lang="ko-KR" altLang="en-US" sz="900" b="1" dirty="0"/>
              <a:t>기준으로 작성</a:t>
            </a:r>
            <a:r>
              <a:rPr lang="en-US" altLang="ko-KR" sz="900" b="1" dirty="0"/>
              <a:t>)</a:t>
            </a:r>
            <a:br>
              <a:rPr lang="en-US" altLang="ko-KR" sz="900" b="1" dirty="0"/>
            </a:br>
            <a:r>
              <a:rPr lang="en-US" altLang="ko-KR" sz="900" b="1" dirty="0"/>
              <a:t> - </a:t>
            </a:r>
            <a:r>
              <a:rPr lang="ko-KR" altLang="en-US" sz="900" b="1" dirty="0"/>
              <a:t>제공 된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문은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Sample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이므로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data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는 변경해서 사용</a:t>
            </a:r>
            <a:r>
              <a:rPr lang="ko-KR" altLang="en-US" sz="900" b="1" dirty="0"/>
              <a:t>하시길 바랍니다</a:t>
            </a:r>
            <a:r>
              <a:rPr lang="en-US" altLang="ko-KR" sz="900" b="1" dirty="0"/>
              <a:t>. (</a:t>
            </a:r>
            <a:r>
              <a:rPr lang="ko-KR" altLang="en-US" sz="900" b="1" dirty="0"/>
              <a:t>기본은 </a:t>
            </a:r>
            <a:r>
              <a:rPr lang="en-US" altLang="ko-KR" sz="900" b="1" dirty="0" err="1"/>
              <a:t>RepositoryDB</a:t>
            </a:r>
            <a:r>
              <a:rPr lang="ko-KR" altLang="en-US" sz="900" b="1" dirty="0"/>
              <a:t>에 실행하여 생성</a:t>
            </a:r>
            <a:r>
              <a:rPr lang="en-US" altLang="ko-KR" sz="900" b="1" dirty="0"/>
              <a:t>)</a:t>
            </a:r>
            <a:b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altLang="ko-KR" sz="900" b="1" dirty="0"/>
              <a:t> - </a:t>
            </a:r>
            <a:r>
              <a:rPr lang="ko-KR" altLang="en-US" sz="900" b="1" dirty="0"/>
              <a:t>해당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쿼리가 수정 될 시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, POPUP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보고서 내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SELECT,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도 같이 수정</a:t>
            </a:r>
            <a:r>
              <a:rPr lang="ko-KR" altLang="en-US" sz="900" b="1" dirty="0"/>
              <a:t>이 되어야 합니다</a:t>
            </a:r>
            <a:r>
              <a:rPr lang="en-US" altLang="ko-KR" sz="900" b="1" dirty="0"/>
              <a:t>. (Connection </a:t>
            </a:r>
            <a:r>
              <a:rPr lang="ko-KR" altLang="en-US" sz="900" b="1" dirty="0"/>
              <a:t>등</a:t>
            </a:r>
            <a:r>
              <a:rPr lang="en-US" altLang="ko-KR" sz="900" b="1" dirty="0"/>
              <a:t>)</a:t>
            </a:r>
          </a:p>
          <a:p>
            <a:r>
              <a:rPr lang="en-US" altLang="ko-KR" sz="900" b="1" dirty="0"/>
              <a:t> - </a:t>
            </a:r>
            <a:r>
              <a:rPr lang="ko-KR" altLang="en-US" sz="900" b="1" dirty="0"/>
              <a:t>쿼리는 별도로 첨부 된 </a:t>
            </a:r>
            <a:r>
              <a:rPr lang="en-US" altLang="ko-KR" sz="900" b="1" dirty="0" err="1"/>
              <a:t>PrivacySQL.sql</a:t>
            </a:r>
            <a:r>
              <a:rPr lang="en-US" altLang="ko-KR" sz="900" b="1" dirty="0"/>
              <a:t> </a:t>
            </a:r>
            <a:r>
              <a:rPr lang="ko-KR" altLang="en-US" sz="900" b="1" dirty="0"/>
              <a:t>참고</a:t>
            </a:r>
            <a:endParaRPr lang="en-US" altLang="ko-KR" sz="1200" b="1" dirty="0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7A26E231-81AE-73E3-3351-673DFBA1236A}"/>
              </a:ext>
            </a:extLst>
          </p:cNvPr>
          <p:cNvGrpSpPr/>
          <p:nvPr/>
        </p:nvGrpSpPr>
        <p:grpSpPr>
          <a:xfrm>
            <a:off x="423949" y="1982024"/>
            <a:ext cx="5213539" cy="4659423"/>
            <a:chOff x="423949" y="1982024"/>
            <a:chExt cx="5213539" cy="4659423"/>
          </a:xfrm>
        </p:grpSpPr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32BD0933-849D-6E8F-8A01-43E4B16D68C2}"/>
                </a:ext>
              </a:extLst>
            </p:cNvPr>
            <p:cNvGrpSpPr/>
            <p:nvPr/>
          </p:nvGrpSpPr>
          <p:grpSpPr>
            <a:xfrm>
              <a:off x="423949" y="1982024"/>
              <a:ext cx="3327326" cy="4659423"/>
              <a:chOff x="423949" y="1982024"/>
              <a:chExt cx="3327326" cy="4659423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8AAC09F-9A3E-B61A-FB45-641AE34EF724}"/>
                  </a:ext>
                </a:extLst>
              </p:cNvPr>
              <p:cNvSpPr txBox="1"/>
              <p:nvPr/>
            </p:nvSpPr>
            <p:spPr>
              <a:xfrm>
                <a:off x="423949" y="1982024"/>
                <a:ext cx="2707729" cy="42011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28600" indent="-228600">
                  <a:buFont typeface="Arial" panose="020B0604020202020204" pitchFamily="34" charset="0"/>
                  <a:buChar char="•"/>
                </a:pPr>
                <a:r>
                  <a:rPr lang="ko-KR" altLang="en-US" sz="1200" b="1" dirty="0"/>
                  <a:t>개인정보 예외 보고서 관리 </a:t>
                </a:r>
                <a:r>
                  <a:rPr lang="en-US" altLang="ko-KR" sz="1200" b="1" dirty="0"/>
                  <a:t>Table</a:t>
                </a:r>
                <a:br>
                  <a:rPr lang="en-US" altLang="ko-KR" sz="1200" b="1" dirty="0"/>
                </a:b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r>
                  <a:rPr lang="ko-KR" altLang="en-US" sz="1200" b="1" dirty="0"/>
                  <a:t>개인정보 사유 관리 </a:t>
                </a:r>
                <a:r>
                  <a:rPr lang="en-US" altLang="ko-KR" sz="1200" b="1" dirty="0"/>
                  <a:t>Table</a:t>
                </a:r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br>
                  <a:rPr lang="en-US" altLang="ko-KR" sz="1200" b="1" dirty="0"/>
                </a:br>
                <a:endParaRPr lang="en-US" altLang="ko-KR" sz="9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r>
                  <a:rPr lang="ko-KR" altLang="en-US" sz="1200" b="1" dirty="0"/>
                  <a:t>보고서 </a:t>
                </a:r>
                <a:r>
                  <a:rPr lang="en-US" altLang="ko-KR" sz="1200" b="1" dirty="0"/>
                  <a:t>SQL </a:t>
                </a:r>
                <a:r>
                  <a:rPr lang="ko-KR" altLang="en-US" sz="1200" b="1" dirty="0"/>
                  <a:t>적재 관리 </a:t>
                </a:r>
                <a:r>
                  <a:rPr lang="en-US" altLang="ko-KR" sz="1200" b="1" dirty="0"/>
                  <a:t>Table</a:t>
                </a:r>
                <a:br>
                  <a:rPr lang="en-US" altLang="ko-KR" sz="1200" b="1" dirty="0"/>
                </a:br>
                <a:br>
                  <a:rPr lang="en-US" altLang="ko-KR" sz="1200" b="1" dirty="0"/>
                </a:br>
                <a:br>
                  <a:rPr lang="en-US" altLang="ko-KR" sz="900" dirty="0"/>
                </a:br>
                <a:endParaRPr lang="en-US" altLang="ko-KR" sz="900" dirty="0"/>
              </a:p>
            </p:txBody>
          </p:sp>
          <p:pic>
            <p:nvPicPr>
              <p:cNvPr id="8" name="그림 7">
                <a:extLst>
                  <a:ext uri="{FF2B5EF4-FFF2-40B4-BE49-F238E27FC236}">
                    <a16:creationId xmlns:a16="http://schemas.microsoft.com/office/drawing/2014/main" id="{0185E949-4F0E-C407-2B23-A9DF3796A9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6165" y="5698340"/>
                <a:ext cx="3115110" cy="943107"/>
              </a:xfrm>
              <a:prstGeom prst="rect">
                <a:avLst/>
              </a:prstGeom>
            </p:spPr>
          </p:pic>
        </p:grpSp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907FEBCB-FC20-610D-5DBA-1B48B0738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6165" y="3902686"/>
              <a:ext cx="5001323" cy="1448002"/>
            </a:xfrm>
            <a:prstGeom prst="rect">
              <a:avLst/>
            </a:prstGeom>
          </p:spPr>
        </p:pic>
      </p:grpSp>
      <p:pic>
        <p:nvPicPr>
          <p:cNvPr id="18" name="그림 17">
            <a:extLst>
              <a:ext uri="{FF2B5EF4-FFF2-40B4-BE49-F238E27FC236}">
                <a16:creationId xmlns:a16="http://schemas.microsoft.com/office/drawing/2014/main" id="{C706570C-8137-C61B-3F23-4DA9FA3E2A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119" y="2304638"/>
            <a:ext cx="5220429" cy="1238423"/>
          </a:xfrm>
          <a:prstGeom prst="rect">
            <a:avLst/>
          </a:prstGeom>
        </p:spPr>
      </p:pic>
      <p:grpSp>
        <p:nvGrpSpPr>
          <p:cNvPr id="20" name="그룹 19">
            <a:extLst>
              <a:ext uri="{FF2B5EF4-FFF2-40B4-BE49-F238E27FC236}">
                <a16:creationId xmlns:a16="http://schemas.microsoft.com/office/drawing/2014/main" id="{2D8E5D0D-E5F3-B421-05D6-9A35A3D4F19A}"/>
              </a:ext>
            </a:extLst>
          </p:cNvPr>
          <p:cNvGrpSpPr/>
          <p:nvPr/>
        </p:nvGrpSpPr>
        <p:grpSpPr>
          <a:xfrm>
            <a:off x="6112553" y="3452048"/>
            <a:ext cx="1463862" cy="835670"/>
            <a:chOff x="6112553" y="3452048"/>
            <a:chExt cx="1463862" cy="83567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D06573A-278E-6C59-7170-D6CCF1C225D3}"/>
                </a:ext>
              </a:extLst>
            </p:cNvPr>
            <p:cNvSpPr txBox="1"/>
            <p:nvPr/>
          </p:nvSpPr>
          <p:spPr>
            <a:xfrm>
              <a:off x="6112553" y="4056886"/>
              <a:ext cx="146386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/>
                <a:t>&lt;</a:t>
              </a:r>
              <a:r>
                <a:rPr lang="ko-KR" altLang="en-US" sz="900" dirty="0"/>
                <a:t>더블클릭 시 다운로드</a:t>
              </a:r>
              <a:r>
                <a:rPr lang="en-US" altLang="ko-KR" sz="900" dirty="0"/>
                <a:t>&gt;</a:t>
              </a:r>
              <a:endParaRPr lang="ko-KR" altLang="en-US" sz="900" dirty="0"/>
            </a:p>
          </p:txBody>
        </p:sp>
        <p:graphicFrame>
          <p:nvGraphicFramePr>
            <p:cNvPr id="19" name="개체 18">
              <a:extLst>
                <a:ext uri="{FF2B5EF4-FFF2-40B4-BE49-F238E27FC236}">
                  <a16:creationId xmlns:a16="http://schemas.microsoft.com/office/drawing/2014/main" id="{AAA84824-1B11-3BFB-3BB6-6DD3600EF92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30605480"/>
                </p:ext>
              </p:extLst>
            </p:nvPr>
          </p:nvGraphicFramePr>
          <p:xfrm>
            <a:off x="6295209" y="3452048"/>
            <a:ext cx="1098550" cy="604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포장기 셸 개체" showAsIcon="1" r:id="rId5" imgW="1098720" imgH="604800" progId="Package">
                    <p:embed/>
                  </p:oleObj>
                </mc:Choice>
                <mc:Fallback>
                  <p:oleObj name="포장기 셸 개체" showAsIcon="1" r:id="rId5" imgW="1098720" imgH="604800" progId="Packag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295209" y="3452048"/>
                          <a:ext cx="1098550" cy="6048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01177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DataBase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7DDDBE-ADC2-9F61-AA69-735313FCC9A1}"/>
              </a:ext>
            </a:extLst>
          </p:cNvPr>
          <p:cNvSpPr txBox="1"/>
          <p:nvPr/>
        </p:nvSpPr>
        <p:spPr>
          <a:xfrm>
            <a:off x="423949" y="1155469"/>
            <a:ext cx="68901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해당 내용은 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기본 제공되는 </a:t>
            </a:r>
            <a:r>
              <a:rPr lang="en-US" altLang="ko-KR" sz="1200" b="1" dirty="0">
                <a:solidFill>
                  <a:schemeClr val="accent1">
                    <a:lumMod val="75000"/>
                  </a:schemeClr>
                </a:solidFill>
              </a:rPr>
              <a:t>Template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이므로 사이트에 맞게 수정이 필요</a:t>
            </a:r>
            <a:r>
              <a:rPr lang="ko-KR" altLang="en-US" sz="1200" dirty="0"/>
              <a:t>합니다</a:t>
            </a:r>
            <a:r>
              <a:rPr lang="en-US" altLang="ko-KR" sz="1200" dirty="0"/>
              <a:t>. </a:t>
            </a:r>
            <a:r>
              <a:rPr lang="en-US" altLang="ko-KR" sz="900" b="1" dirty="0"/>
              <a:t>(Oracle </a:t>
            </a:r>
            <a:r>
              <a:rPr lang="ko-KR" altLang="en-US" sz="900" b="1" dirty="0"/>
              <a:t>기준으로 작성</a:t>
            </a:r>
            <a:r>
              <a:rPr lang="en-US" altLang="ko-KR" sz="900" b="1" dirty="0"/>
              <a:t>)</a:t>
            </a:r>
            <a:br>
              <a:rPr lang="en-US" altLang="ko-KR" sz="900" b="1" dirty="0"/>
            </a:br>
            <a:r>
              <a:rPr lang="en-US" altLang="ko-KR" sz="900" b="1" dirty="0"/>
              <a:t> - </a:t>
            </a:r>
            <a:r>
              <a:rPr lang="ko-KR" altLang="en-US" sz="900" b="1" dirty="0"/>
              <a:t>제공 된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문은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Sample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이므로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data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는 변경해서 사용</a:t>
            </a:r>
            <a:r>
              <a:rPr lang="ko-KR" altLang="en-US" sz="900" b="1" dirty="0"/>
              <a:t>하시길 바랍니다</a:t>
            </a:r>
            <a:r>
              <a:rPr lang="en-US" altLang="ko-KR" sz="900" b="1" dirty="0"/>
              <a:t>.</a:t>
            </a:r>
            <a:b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altLang="ko-KR" sz="900" b="1" dirty="0"/>
              <a:t> - </a:t>
            </a:r>
            <a:r>
              <a:rPr lang="ko-KR" altLang="en-US" sz="900" b="1" dirty="0"/>
              <a:t>해당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쿼리가 수정 될 시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, POPUP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보고서 내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SELECT,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도 같이 수정</a:t>
            </a:r>
            <a:r>
              <a:rPr lang="ko-KR" altLang="en-US" sz="900" b="1" dirty="0"/>
              <a:t>이 되어야 합니다</a:t>
            </a:r>
            <a:r>
              <a:rPr lang="en-US" altLang="ko-KR" sz="900" b="1" dirty="0"/>
              <a:t>.</a:t>
            </a:r>
            <a:endParaRPr lang="en-US" altLang="ko-KR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572508DD-D048-9793-A2FE-F68FA4B835DF}"/>
              </a:ext>
            </a:extLst>
          </p:cNvPr>
          <p:cNvGrpSpPr/>
          <p:nvPr/>
        </p:nvGrpSpPr>
        <p:grpSpPr>
          <a:xfrm>
            <a:off x="423949" y="1772299"/>
            <a:ext cx="5248540" cy="2971334"/>
            <a:chOff x="423949" y="1772299"/>
            <a:chExt cx="5248540" cy="297133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8AAC09F-9A3E-B61A-FB45-641AE34EF724}"/>
                </a:ext>
              </a:extLst>
            </p:cNvPr>
            <p:cNvSpPr txBox="1"/>
            <p:nvPr/>
          </p:nvSpPr>
          <p:spPr>
            <a:xfrm>
              <a:off x="423949" y="1772299"/>
              <a:ext cx="255384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Arial" panose="020B0604020202020204" pitchFamily="34" charset="0"/>
                <a:buChar char="•"/>
              </a:pPr>
              <a:r>
                <a:rPr lang="ko-KR" altLang="en-US" sz="1200" b="1" dirty="0"/>
                <a:t>개인정보 조회 이력 관리 </a:t>
              </a:r>
              <a:r>
                <a:rPr lang="en-US" altLang="ko-KR" sz="1200" b="1" dirty="0"/>
                <a:t>Table</a:t>
              </a:r>
              <a:br>
                <a:rPr lang="en-US" altLang="ko-KR" sz="1200" b="1" dirty="0"/>
              </a:br>
              <a:br>
                <a:rPr lang="en-US" altLang="ko-KR" sz="900" dirty="0"/>
              </a:br>
              <a:endParaRPr lang="en-US" altLang="ko-KR" sz="900" dirty="0"/>
            </a:p>
          </p:txBody>
        </p: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91668D99-2940-C9BB-3E8B-55B71D796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061" y="2114366"/>
              <a:ext cx="5039428" cy="26292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9434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customscript.jsp</a:t>
            </a:r>
            <a:r>
              <a:rPr lang="en-US" altLang="ko-KR" dirty="0"/>
              <a:t> </a:t>
            </a:r>
            <a:r>
              <a:rPr lang="ko-KR" altLang="en-US" dirty="0"/>
              <a:t>적용 관련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C09F-9A3E-B61A-FB45-641AE34EF724}"/>
              </a:ext>
            </a:extLst>
          </p:cNvPr>
          <p:cNvSpPr txBox="1"/>
          <p:nvPr/>
        </p:nvSpPr>
        <p:spPr>
          <a:xfrm>
            <a:off x="423949" y="1126346"/>
            <a:ext cx="51619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customscript.jsp</a:t>
            </a:r>
            <a:br>
              <a:rPr lang="en-US" altLang="ko-KR" sz="1200" b="1" dirty="0"/>
            </a:br>
            <a:r>
              <a:rPr lang="en-US" altLang="ko-KR" sz="900" dirty="0" err="1"/>
              <a:t>customscript.jsp</a:t>
            </a:r>
            <a:r>
              <a:rPr lang="ko-KR" altLang="en-US" sz="900" dirty="0"/>
              <a:t>는 사이트에서 직접 수정하는 경우가 많아 패치하지 않고 직접 수정합니다</a:t>
            </a:r>
            <a:r>
              <a:rPr lang="en-US" altLang="ko-KR" sz="900" dirty="0"/>
              <a:t>.</a:t>
            </a:r>
            <a:br>
              <a:rPr lang="en-US" altLang="ko-KR" sz="1200" b="1" dirty="0"/>
            </a:br>
            <a:r>
              <a:rPr lang="ko-KR" altLang="en-US" sz="900" dirty="0"/>
              <a:t>제공된 소스에서 해당 함수를 복사하여 사이트에 있는 </a:t>
            </a:r>
            <a:r>
              <a:rPr lang="en-US" altLang="ko-KR" sz="900" dirty="0" err="1"/>
              <a:t>customscript.jsp</a:t>
            </a:r>
            <a:r>
              <a:rPr lang="ko-KR" altLang="en-US" sz="900" dirty="0"/>
              <a:t>에 </a:t>
            </a:r>
            <a:r>
              <a:rPr lang="ko-KR" altLang="en-US" sz="900" dirty="0" err="1"/>
              <a:t>붙여넣기합니다</a:t>
            </a:r>
            <a:r>
              <a:rPr lang="en-US" altLang="ko-KR" sz="900" dirty="0"/>
              <a:t>.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D0F4FF1C-D13D-B681-FAAF-D77AB0001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55" y="1961043"/>
            <a:ext cx="4432845" cy="341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28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customscript.jsp</a:t>
            </a:r>
            <a:r>
              <a:rPr lang="en-US" altLang="ko-KR" dirty="0"/>
              <a:t> </a:t>
            </a:r>
            <a:r>
              <a:rPr lang="ko-KR" altLang="en-US" dirty="0"/>
              <a:t>적용 관련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C09F-9A3E-B61A-FB45-641AE34EF724}"/>
              </a:ext>
            </a:extLst>
          </p:cNvPr>
          <p:cNvSpPr txBox="1"/>
          <p:nvPr/>
        </p:nvSpPr>
        <p:spPr>
          <a:xfrm>
            <a:off x="423949" y="1126346"/>
            <a:ext cx="510107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customscript.jsp</a:t>
            </a:r>
            <a:br>
              <a:rPr lang="en-US" altLang="ko-KR" sz="1200" b="1" dirty="0"/>
            </a:br>
            <a:r>
              <a:rPr lang="en-US" altLang="ko-KR" sz="900" dirty="0" err="1"/>
              <a:t>customscript.jsp</a:t>
            </a:r>
            <a:r>
              <a:rPr lang="ko-KR" altLang="en-US" sz="900" dirty="0"/>
              <a:t>는 사이트에서 직접 수정하는 경우가 많아 패치하지 않고 직접 수정합니다</a:t>
            </a:r>
            <a:r>
              <a:rPr lang="en-US" altLang="ko-KR" sz="900" dirty="0"/>
              <a:t>.</a:t>
            </a:r>
            <a:br>
              <a:rPr lang="en-US" altLang="ko-KR" sz="1200" b="1" dirty="0"/>
            </a:br>
            <a:r>
              <a:rPr lang="ko-KR" altLang="en-US" sz="900" dirty="0"/>
              <a:t>제공된 소스에서 해당 함수를 복사하여 사이트에 있는 </a:t>
            </a:r>
            <a:r>
              <a:rPr lang="en-US" altLang="ko-KR" sz="900" dirty="0" err="1"/>
              <a:t>customscript.jsp</a:t>
            </a:r>
            <a:r>
              <a:rPr lang="ko-KR" altLang="en-US" sz="900" dirty="0"/>
              <a:t>에 </a:t>
            </a:r>
            <a:r>
              <a:rPr lang="ko-KR" altLang="en-US" sz="900" dirty="0" err="1"/>
              <a:t>붙여넣기합니다</a:t>
            </a:r>
            <a:r>
              <a:rPr lang="en-US" altLang="ko-KR" sz="900" dirty="0"/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64C57CB-85ED-7A58-BA17-C0DCE3E7E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10" y="1790726"/>
            <a:ext cx="5951780" cy="4626029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9AC5DC64-D81F-7124-F8BB-4D030414DB02}"/>
              </a:ext>
            </a:extLst>
          </p:cNvPr>
          <p:cNvSpPr/>
          <p:nvPr/>
        </p:nvSpPr>
        <p:spPr>
          <a:xfrm>
            <a:off x="5780015" y="3481432"/>
            <a:ext cx="3347207" cy="99829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iMgt</a:t>
            </a:r>
            <a:r>
              <a:rPr lang="ko-KR" altLang="en-US" dirty="0"/>
              <a:t>도 최신 패치</a:t>
            </a:r>
            <a:r>
              <a:rPr lang="en-US" altLang="ko-KR" dirty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8701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customscript.jsp</a:t>
            </a:r>
            <a:r>
              <a:rPr lang="en-US" altLang="ko-KR" dirty="0"/>
              <a:t> </a:t>
            </a:r>
            <a:r>
              <a:rPr lang="ko-KR" altLang="en-US" dirty="0"/>
              <a:t>적용 관련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6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C09F-9A3E-B61A-FB45-641AE34EF724}"/>
              </a:ext>
            </a:extLst>
          </p:cNvPr>
          <p:cNvSpPr txBox="1"/>
          <p:nvPr/>
        </p:nvSpPr>
        <p:spPr>
          <a:xfrm>
            <a:off x="423949" y="1126346"/>
            <a:ext cx="5801588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customscript.jsp</a:t>
            </a:r>
            <a:br>
              <a:rPr lang="en-US" altLang="ko-KR" sz="1200" b="1" dirty="0"/>
            </a:br>
            <a:r>
              <a:rPr lang="en-US" altLang="ko-KR" sz="900" dirty="0" err="1"/>
              <a:t>customscript.jsp</a:t>
            </a:r>
            <a:r>
              <a:rPr lang="ko-KR" altLang="en-US" sz="900" dirty="0"/>
              <a:t>는 사이트에서 직접 수정하는 경우가 많아 패치하지 않고 직접 수정합니다</a:t>
            </a:r>
            <a:r>
              <a:rPr lang="en-US" altLang="ko-KR" sz="900" dirty="0"/>
              <a:t>.</a:t>
            </a:r>
            <a:br>
              <a:rPr lang="en-US" altLang="ko-KR" sz="1200" b="1" dirty="0"/>
            </a:br>
            <a:r>
              <a:rPr lang="ko-KR" altLang="en-US" sz="900" dirty="0"/>
              <a:t>제공된 소스에서 해당 함수를 복사하여 사이트에 있는 </a:t>
            </a:r>
            <a:r>
              <a:rPr lang="en-US" altLang="ko-KR" sz="900" dirty="0" err="1"/>
              <a:t>customscript.jsp</a:t>
            </a:r>
            <a:r>
              <a:rPr lang="ko-KR" altLang="en-US" sz="900" dirty="0"/>
              <a:t>에 </a:t>
            </a:r>
            <a:r>
              <a:rPr lang="ko-KR" altLang="en-US" sz="900" dirty="0" err="1"/>
              <a:t>붙여넣기합니다</a:t>
            </a:r>
            <a:r>
              <a:rPr lang="en-US" altLang="ko-KR" sz="900" dirty="0"/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r>
              <a:rPr lang="en-US" altLang="ko-KR" sz="900" dirty="0"/>
              <a:t>      </a:t>
            </a:r>
            <a:r>
              <a:rPr lang="ko-KR" altLang="en-US" sz="900" dirty="0"/>
              <a:t>하위 소스에서 옆 주석 </a:t>
            </a:r>
            <a:r>
              <a:rPr lang="en-US" altLang="ko-KR" sz="900" dirty="0" err="1"/>
              <a:t>btnCode</a:t>
            </a:r>
            <a:r>
              <a:rPr lang="en-US" altLang="ko-KR" sz="900" dirty="0"/>
              <a:t> </a:t>
            </a:r>
            <a:r>
              <a:rPr lang="ko-KR" altLang="en-US" sz="900" dirty="0"/>
              <a:t>정의를 참고하여 해당 기능이 적용 될 버튼의 </a:t>
            </a:r>
            <a:r>
              <a:rPr lang="en-US" altLang="ko-KR" sz="900" dirty="0"/>
              <a:t>case</a:t>
            </a:r>
            <a:r>
              <a:rPr lang="ko-KR" altLang="en-US" sz="900" dirty="0"/>
              <a:t>를 추가 해야 합니다</a:t>
            </a:r>
            <a:r>
              <a:rPr lang="en-US" altLang="ko-KR" sz="900" dirty="0"/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E2AFED8-DED0-F623-0F13-664BF3142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36" y="1826819"/>
            <a:ext cx="2764872" cy="103682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4A0D539-CC04-9A7A-4EF5-6DC003227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284" y="3837220"/>
            <a:ext cx="5650801" cy="2201061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F387BAD0-4A78-CCE6-9848-38773BF94DF8}"/>
              </a:ext>
            </a:extLst>
          </p:cNvPr>
          <p:cNvSpPr/>
          <p:nvPr/>
        </p:nvSpPr>
        <p:spPr>
          <a:xfrm>
            <a:off x="1048624" y="4278385"/>
            <a:ext cx="2885813" cy="419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789264A9-F04F-E4C5-41ED-3F5DA63B5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554" y="3837220"/>
            <a:ext cx="2368448" cy="220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749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개인정보 이력 저장 옵션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7</a:t>
            </a:r>
            <a:endParaRPr lang="ko-KR" altLang="en-US" dirty="0"/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2D193D06-2C00-89FF-085A-133FA4311A8B}"/>
              </a:ext>
            </a:extLst>
          </p:cNvPr>
          <p:cNvGrpSpPr/>
          <p:nvPr/>
        </p:nvGrpSpPr>
        <p:grpSpPr>
          <a:xfrm>
            <a:off x="517211" y="2057068"/>
            <a:ext cx="8871578" cy="4278956"/>
            <a:chOff x="517211" y="1385949"/>
            <a:chExt cx="8871578" cy="4278956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19DBFC47-D71E-C4C8-4ADB-E3B466353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211" y="1385949"/>
              <a:ext cx="8871578" cy="4278956"/>
            </a:xfrm>
            <a:prstGeom prst="rect">
              <a:avLst/>
            </a:prstGeom>
            <a:ln>
              <a:solidFill>
                <a:schemeClr val="accent1">
                  <a:shade val="15000"/>
                </a:schemeClr>
              </a:solidFill>
            </a:ln>
          </p:spPr>
        </p:pic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6149AB09-114B-AC0F-553A-2AFBF0852D8F}"/>
                </a:ext>
              </a:extLst>
            </p:cNvPr>
            <p:cNvSpPr/>
            <p:nvPr/>
          </p:nvSpPr>
          <p:spPr>
            <a:xfrm>
              <a:off x="573762" y="4370715"/>
              <a:ext cx="938062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B7127260-0C61-0FE6-25F5-2842C78CFAA8}"/>
                </a:ext>
              </a:extLst>
            </p:cNvPr>
            <p:cNvSpPr/>
            <p:nvPr/>
          </p:nvSpPr>
          <p:spPr>
            <a:xfrm>
              <a:off x="8349889" y="1628913"/>
              <a:ext cx="361665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B42E265F-4247-CD76-ABD3-BE2145579255}"/>
                </a:ext>
              </a:extLst>
            </p:cNvPr>
            <p:cNvSpPr/>
            <p:nvPr/>
          </p:nvSpPr>
          <p:spPr>
            <a:xfrm>
              <a:off x="3653452" y="4759406"/>
              <a:ext cx="3905029" cy="1565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2423443-8ACB-F394-2C6B-B0B5FAAFB3A9}"/>
              </a:ext>
            </a:extLst>
          </p:cNvPr>
          <p:cNvSpPr txBox="1"/>
          <p:nvPr/>
        </p:nvSpPr>
        <p:spPr>
          <a:xfrm>
            <a:off x="423949" y="1126346"/>
            <a:ext cx="40895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 b="1" dirty="0"/>
              <a:t>관리자 화면에서 옵션 변경</a:t>
            </a:r>
            <a:br>
              <a:rPr lang="en-US" altLang="ko-KR" sz="1200" b="1" dirty="0"/>
            </a:br>
            <a:r>
              <a:rPr lang="en-US" altLang="ko-KR" sz="900" dirty="0" err="1"/>
              <a:t>iMgt</a:t>
            </a:r>
            <a:r>
              <a:rPr lang="en-US" altLang="ko-KR" sz="900" dirty="0"/>
              <a:t> &gt; PORTAL </a:t>
            </a:r>
            <a:r>
              <a:rPr lang="ko-KR" altLang="en-US" sz="900" dirty="0"/>
              <a:t>설정 </a:t>
            </a:r>
            <a:r>
              <a:rPr lang="en-US" altLang="ko-KR" sz="900" dirty="0"/>
              <a:t>&gt; [</a:t>
            </a:r>
            <a:r>
              <a:rPr lang="ko-KR" altLang="en-US" sz="900" dirty="0"/>
              <a:t>더 보기</a:t>
            </a:r>
            <a:r>
              <a:rPr lang="en-US" altLang="ko-KR" sz="900" dirty="0"/>
              <a:t>] &gt; USE_PRIVACY </a:t>
            </a:r>
            <a:r>
              <a:rPr lang="ko-KR" altLang="en-US" sz="900" dirty="0"/>
              <a:t>설정을 </a:t>
            </a:r>
            <a:r>
              <a:rPr lang="en-US" altLang="ko-KR" sz="900" dirty="0"/>
              <a:t>“Y”</a:t>
            </a:r>
            <a:r>
              <a:rPr lang="ko-KR" altLang="en-US" sz="900" dirty="0"/>
              <a:t>로 변경</a:t>
            </a:r>
            <a:endParaRPr lang="en-US" altLang="ko-KR" sz="900" dirty="0"/>
          </a:p>
        </p:txBody>
      </p:sp>
    </p:spTree>
    <p:extLst>
      <p:ext uri="{BB962C8B-B14F-4D97-AF65-F5344CB8AC3E}">
        <p14:creationId xmlns:p14="http://schemas.microsoft.com/office/powerpoint/2010/main" val="3347859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개인정보 </a:t>
            </a:r>
            <a:r>
              <a:rPr lang="en-US" altLang="ko-KR" dirty="0"/>
              <a:t>POPUP </a:t>
            </a:r>
            <a:r>
              <a:rPr lang="ko-KR" altLang="en-US" dirty="0"/>
              <a:t>보고서 설명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8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9E1655-8CBA-2082-4A81-981DC5DC2C40}"/>
              </a:ext>
            </a:extLst>
          </p:cNvPr>
          <p:cNvSpPr txBox="1"/>
          <p:nvPr/>
        </p:nvSpPr>
        <p:spPr>
          <a:xfrm>
            <a:off x="423949" y="1126346"/>
            <a:ext cx="339868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PRIVACY_POPUP.mtsd</a:t>
            </a:r>
            <a:br>
              <a:rPr lang="en-US" altLang="ko-KR" sz="1200" b="1" dirty="0"/>
            </a:br>
            <a:r>
              <a:rPr lang="ko-KR" altLang="en-US" sz="900" dirty="0"/>
              <a:t>제공된 보고서를 </a:t>
            </a:r>
            <a:r>
              <a:rPr lang="en-US" altLang="ko-KR" sz="900" dirty="0"/>
              <a:t>AUD Designer</a:t>
            </a:r>
            <a:r>
              <a:rPr lang="ko-KR" altLang="en-US" sz="900" dirty="0"/>
              <a:t>로 열어서 수정 후 업로드</a:t>
            </a:r>
            <a:endParaRPr lang="en-US" altLang="ko-KR" sz="900" dirty="0"/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40A8E16A-AE18-891A-1463-422E686C32B2}"/>
              </a:ext>
            </a:extLst>
          </p:cNvPr>
          <p:cNvGrpSpPr/>
          <p:nvPr/>
        </p:nvGrpSpPr>
        <p:grpSpPr>
          <a:xfrm>
            <a:off x="776287" y="1808108"/>
            <a:ext cx="3951722" cy="2231325"/>
            <a:chOff x="423949" y="2269503"/>
            <a:chExt cx="3951722" cy="2231325"/>
          </a:xfrm>
        </p:grpSpPr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11EF4A84-9288-6090-655E-F27456232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3949" y="2269503"/>
              <a:ext cx="3951722" cy="200440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25A7BB5-8194-F6A2-A11C-3362B609D2B1}"/>
                </a:ext>
              </a:extLst>
            </p:cNvPr>
            <p:cNvSpPr txBox="1"/>
            <p:nvPr/>
          </p:nvSpPr>
          <p:spPr>
            <a:xfrm>
              <a:off x="1787302" y="4269996"/>
              <a:ext cx="93807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/>
                <a:t>&lt; </a:t>
              </a:r>
              <a:r>
                <a:rPr lang="ko-KR" altLang="en-US" sz="900" b="1" dirty="0"/>
                <a:t>보고서 </a:t>
              </a:r>
              <a:r>
                <a:rPr lang="en-US" altLang="ko-KR" sz="900" b="1" dirty="0"/>
                <a:t>UI &gt;</a:t>
              </a:r>
              <a:endParaRPr lang="ko-KR" altLang="en-US" sz="9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9850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4112</TotalTime>
  <Words>662</Words>
  <Application>Microsoft Office PowerPoint</Application>
  <PresentationFormat>A4 용지(210x297mm)</PresentationFormat>
  <Paragraphs>87</Paragraphs>
  <Slides>13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</vt:lpstr>
      <vt:lpstr>나눔스퀘어 ExtraBold</vt:lpstr>
      <vt:lpstr>맑은 고딕</vt:lpstr>
      <vt:lpstr>Arial</vt:lpstr>
      <vt:lpstr>Office 테마</vt:lpstr>
      <vt:lpstr>패키지</vt:lpstr>
      <vt:lpstr>개인정보 조회 사유 입력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youngsang</cp:lastModifiedBy>
  <cp:revision>194</cp:revision>
  <dcterms:created xsi:type="dcterms:W3CDTF">2018-04-10T05:56:39Z</dcterms:created>
  <dcterms:modified xsi:type="dcterms:W3CDTF">2023-07-17T07:13:05Z</dcterms:modified>
</cp:coreProperties>
</file>