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5"/>
  </p:notesMasterIdLst>
  <p:sldIdLst>
    <p:sldId id="257" r:id="rId2"/>
    <p:sldId id="273" r:id="rId3"/>
    <p:sldId id="27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67" r:id="rId14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79A100"/>
    <a:srgbClr val="00A4A9"/>
    <a:srgbClr val="AD1F25"/>
    <a:srgbClr val="A91E24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2023-08-01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9.png"/><Relationship Id="rId7" Type="http://schemas.openxmlformats.org/officeDocument/2006/relationships/image" Target="../media/image11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개인정보 조회 사유 입력 가이드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2023</a:t>
            </a:r>
            <a:r>
              <a:rPr lang="ko-KR" altLang="en-US" dirty="0"/>
              <a:t>년 </a:t>
            </a:r>
            <a:r>
              <a:rPr lang="en-US" altLang="ko-KR" dirty="0"/>
              <a:t>07</a:t>
            </a:r>
            <a:r>
              <a:rPr lang="ko-KR" altLang="en-US" dirty="0"/>
              <a:t>월 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  <a:p>
            <a:r>
              <a:rPr lang="ko-KR" altLang="en-US" sz="980" dirty="0" err="1"/>
              <a:t>박영상</a:t>
            </a:r>
            <a:r>
              <a:rPr lang="ko-KR" altLang="en-US" sz="980" dirty="0"/>
              <a:t> 책임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>
            <a:extLst>
              <a:ext uri="{FF2B5EF4-FFF2-40B4-BE49-F238E27FC236}">
                <a16:creationId xmlns:a16="http://schemas.microsoft.com/office/drawing/2014/main" id="{E7CDA228-04CE-B5B7-A4F4-3D4D9D854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460" y="1541844"/>
            <a:ext cx="4203870" cy="47321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</a:t>
            </a:r>
            <a:r>
              <a:rPr lang="en-US" altLang="ko-KR" dirty="0"/>
              <a:t>POPUP </a:t>
            </a:r>
            <a:r>
              <a:rPr lang="ko-KR" altLang="en-US" dirty="0"/>
              <a:t>보고서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E1655-8CBA-2082-4A81-981DC5DC2C40}"/>
              </a:ext>
            </a:extLst>
          </p:cNvPr>
          <p:cNvSpPr txBox="1"/>
          <p:nvPr/>
        </p:nvSpPr>
        <p:spPr>
          <a:xfrm>
            <a:off x="423949" y="1126346"/>
            <a:ext cx="69076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PRIVACY_POPUP.mtsd</a:t>
            </a:r>
            <a:br>
              <a:rPr lang="en-US" altLang="ko-KR" sz="1200" b="1" dirty="0"/>
            </a:br>
            <a:r>
              <a:rPr lang="ko-KR" altLang="en-US" sz="900" dirty="0"/>
              <a:t>제공된 보고서를 </a:t>
            </a:r>
            <a:r>
              <a:rPr lang="en-US" altLang="ko-KR" sz="900" dirty="0"/>
              <a:t>AUD Designer</a:t>
            </a:r>
            <a:r>
              <a:rPr lang="ko-KR" altLang="en-US" sz="900" dirty="0"/>
              <a:t>로 열어서 수정 후 업로드하며</a:t>
            </a:r>
            <a:r>
              <a:rPr lang="en-US" altLang="ko-KR" sz="900" dirty="0"/>
              <a:t>, </a:t>
            </a:r>
            <a:r>
              <a:rPr lang="ko-KR" altLang="en-US" sz="900" dirty="0"/>
              <a:t>다른 </a:t>
            </a:r>
            <a:r>
              <a:rPr lang="en-US" altLang="ko-KR" sz="900" dirty="0"/>
              <a:t>DB</a:t>
            </a:r>
            <a:r>
              <a:rPr lang="ko-KR" altLang="en-US" sz="900" dirty="0"/>
              <a:t>에 적재할 경우 </a:t>
            </a:r>
            <a:r>
              <a:rPr lang="en-US" altLang="ko-KR" sz="900" dirty="0"/>
              <a:t>Connection </a:t>
            </a:r>
            <a:r>
              <a:rPr lang="ko-KR" altLang="en-US" sz="900" dirty="0"/>
              <a:t>코드를 변경하여야 합니다</a:t>
            </a:r>
            <a:r>
              <a:rPr lang="en-US" altLang="ko-KR" sz="900" dirty="0"/>
              <a:t>.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8E10CC6-C6AD-8429-0EC7-DA497A74DBE3}"/>
              </a:ext>
            </a:extLst>
          </p:cNvPr>
          <p:cNvGrpSpPr/>
          <p:nvPr/>
        </p:nvGrpSpPr>
        <p:grpSpPr>
          <a:xfrm>
            <a:off x="894173" y="1795065"/>
            <a:ext cx="2344934" cy="3306742"/>
            <a:chOff x="894173" y="1795065"/>
            <a:chExt cx="2344934" cy="3306742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CC8F490E-6F74-5420-BB70-F3E9366EC1CC}"/>
                </a:ext>
              </a:extLst>
            </p:cNvPr>
            <p:cNvGrpSpPr/>
            <p:nvPr/>
          </p:nvGrpSpPr>
          <p:grpSpPr>
            <a:xfrm>
              <a:off x="894173" y="1795065"/>
              <a:ext cx="2344934" cy="3306742"/>
              <a:chOff x="423949" y="1826819"/>
              <a:chExt cx="2344934" cy="3306742"/>
            </a:xfrm>
          </p:grpSpPr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8D084347-D14B-4DD4-4777-7C3FB2A1A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3949" y="1826819"/>
                <a:ext cx="2344934" cy="302176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AB974C-6355-9271-0CB8-E10349769387}"/>
                  </a:ext>
                </a:extLst>
              </p:cNvPr>
              <p:cNvSpPr txBox="1"/>
              <p:nvPr/>
            </p:nvSpPr>
            <p:spPr>
              <a:xfrm>
                <a:off x="983908" y="4902729"/>
                <a:ext cx="12250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/>
                  <a:t>&lt;</a:t>
                </a:r>
                <a:r>
                  <a:rPr lang="ko-KR" altLang="en-US" sz="900" b="1" dirty="0"/>
                  <a:t>사유 조회 </a:t>
                </a:r>
                <a:r>
                  <a:rPr lang="en-US" altLang="ko-KR" sz="900" b="1" dirty="0"/>
                  <a:t>Query&gt;</a:t>
                </a:r>
                <a:endParaRPr lang="ko-KR" altLang="en-US" sz="900" b="1" dirty="0"/>
              </a:p>
            </p:txBody>
          </p:sp>
        </p:grp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895984A2-29C8-992D-8817-35BE92B77B67}"/>
                </a:ext>
              </a:extLst>
            </p:cNvPr>
            <p:cNvSpPr/>
            <p:nvPr/>
          </p:nvSpPr>
          <p:spPr>
            <a:xfrm>
              <a:off x="1182848" y="2168368"/>
              <a:ext cx="1248561" cy="4194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4033280-1CDA-C25C-C163-409060CC843B}"/>
              </a:ext>
            </a:extLst>
          </p:cNvPr>
          <p:cNvSpPr txBox="1"/>
          <p:nvPr/>
        </p:nvSpPr>
        <p:spPr>
          <a:xfrm>
            <a:off x="6326737" y="6275723"/>
            <a:ext cx="1255472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900" b="1" dirty="0"/>
              <a:t>&lt; </a:t>
            </a:r>
            <a:r>
              <a:rPr lang="ko-KR" altLang="en-US" sz="900" b="1" dirty="0"/>
              <a:t>이력 </a:t>
            </a:r>
            <a:r>
              <a:rPr lang="en-US" altLang="ko-KR" sz="900" b="1" dirty="0"/>
              <a:t>INSERT </a:t>
            </a:r>
            <a:r>
              <a:rPr lang="ko-KR" altLang="en-US" sz="900" b="1" dirty="0"/>
              <a:t>문</a:t>
            </a:r>
            <a:r>
              <a:rPr lang="en-US" altLang="ko-KR" sz="900" b="1" dirty="0"/>
              <a:t> &gt;</a:t>
            </a:r>
            <a:endParaRPr lang="ko-KR" altLang="en-US" sz="900" b="1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9DA32A0-D449-B024-B08E-581001A70872}"/>
              </a:ext>
            </a:extLst>
          </p:cNvPr>
          <p:cNvSpPr/>
          <p:nvPr/>
        </p:nvSpPr>
        <p:spPr>
          <a:xfrm>
            <a:off x="5465110" y="2869086"/>
            <a:ext cx="2710280" cy="161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C0F24B3-CDBF-ECB4-E862-0D9CAB661B41}"/>
              </a:ext>
            </a:extLst>
          </p:cNvPr>
          <p:cNvSpPr/>
          <p:nvPr/>
        </p:nvSpPr>
        <p:spPr>
          <a:xfrm>
            <a:off x="5364605" y="4267189"/>
            <a:ext cx="3007608" cy="161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46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실행 화면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4FAF56-3D4E-E434-07F2-60D20BEDD0F6}"/>
              </a:ext>
            </a:extLst>
          </p:cNvPr>
          <p:cNvSpPr txBox="1"/>
          <p:nvPr/>
        </p:nvSpPr>
        <p:spPr>
          <a:xfrm>
            <a:off x="423949" y="1126346"/>
            <a:ext cx="37673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extention</a:t>
            </a:r>
            <a:r>
              <a:rPr lang="en-US" altLang="ko-KR" sz="1200" b="1" dirty="0"/>
              <a:t>/portal/</a:t>
            </a: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ko-KR" altLang="en-US" sz="900" b="1" dirty="0"/>
              <a:t>아래 설정된 버튼을 눌렀을 때</a:t>
            </a:r>
            <a:r>
              <a:rPr lang="en-US" altLang="ko-KR" sz="900" b="1" dirty="0"/>
              <a:t>, </a:t>
            </a:r>
            <a:r>
              <a:rPr lang="ko-KR" altLang="en-US" sz="900" b="1" dirty="0"/>
              <a:t>이미지처럼 실행이 되어야 합니다</a:t>
            </a:r>
            <a:r>
              <a:rPr lang="en-US" altLang="ko-KR" sz="900" b="1" dirty="0"/>
              <a:t>.</a:t>
            </a:r>
            <a:endParaRPr lang="en-US" altLang="ko-KR" sz="900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5869FBB1-8DC5-63DB-30A2-A9E059E79C36}"/>
              </a:ext>
            </a:extLst>
          </p:cNvPr>
          <p:cNvGrpSpPr/>
          <p:nvPr/>
        </p:nvGrpSpPr>
        <p:grpSpPr>
          <a:xfrm>
            <a:off x="492284" y="1731581"/>
            <a:ext cx="8802718" cy="2202656"/>
            <a:chOff x="492284" y="1731581"/>
            <a:chExt cx="8802718" cy="2202656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F9E5DA5D-4755-E7D0-1857-E79F48F30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2284" y="1731581"/>
              <a:ext cx="5650801" cy="220106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FDA79B18-5565-41C6-BCAB-E92268EAA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6554" y="1731581"/>
              <a:ext cx="2368448" cy="2202656"/>
            </a:xfrm>
            <a:prstGeom prst="rect">
              <a:avLst/>
            </a:prstGeom>
          </p:spPr>
        </p:pic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3E28856A-69DA-B83A-4850-CF423C02DFFE}"/>
                </a:ext>
              </a:extLst>
            </p:cNvPr>
            <p:cNvSpPr/>
            <p:nvPr/>
          </p:nvSpPr>
          <p:spPr>
            <a:xfrm>
              <a:off x="1040847" y="2149133"/>
              <a:ext cx="704780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6285F632-2E9A-2368-C594-CE647F552EB6}"/>
                </a:ext>
              </a:extLst>
            </p:cNvPr>
            <p:cNvSpPr/>
            <p:nvPr/>
          </p:nvSpPr>
          <p:spPr>
            <a:xfrm>
              <a:off x="7013195" y="1913537"/>
              <a:ext cx="371231" cy="196248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4439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실행 화면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4FAF56-3D4E-E434-07F2-60D20BEDD0F6}"/>
              </a:ext>
            </a:extLst>
          </p:cNvPr>
          <p:cNvSpPr txBox="1"/>
          <p:nvPr/>
        </p:nvSpPr>
        <p:spPr>
          <a:xfrm>
            <a:off x="423949" y="1126346"/>
            <a:ext cx="5585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조회 사유는 </a:t>
            </a:r>
            <a:r>
              <a:rPr lang="en-US" altLang="ko-KR" sz="1200" b="1" dirty="0"/>
              <a:t>MTX_PRIVACY_REASON </a:t>
            </a:r>
            <a:r>
              <a:rPr lang="ko-KR" altLang="en-US" sz="1200" b="1" dirty="0"/>
              <a:t>테이블에 적재된 </a:t>
            </a:r>
            <a:r>
              <a:rPr lang="en-US" altLang="ko-KR" sz="1200" b="1" dirty="0"/>
              <a:t>Data</a:t>
            </a:r>
            <a:r>
              <a:rPr lang="ko-KR" altLang="en-US" sz="1200" b="1" dirty="0"/>
              <a:t>를 가져옵니다</a:t>
            </a:r>
            <a:r>
              <a:rPr lang="en-US" altLang="ko-KR" sz="1200" b="1" dirty="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270A802-4DCF-3635-BA7A-FF465C2CF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49" y="1826819"/>
            <a:ext cx="6073944" cy="3798509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D36B3F7C-32A0-8ABB-ABD8-150F128C3D22}"/>
              </a:ext>
            </a:extLst>
          </p:cNvPr>
          <p:cNvSpPr/>
          <p:nvPr/>
        </p:nvSpPr>
        <p:spPr>
          <a:xfrm>
            <a:off x="1946246" y="3993160"/>
            <a:ext cx="2155971" cy="176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2333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패치 파일 목록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9" y="1155469"/>
            <a:ext cx="6969665" cy="5216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extention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extention</a:t>
            </a:r>
            <a:r>
              <a:rPr lang="en-US" altLang="ko-KR" sz="1200" dirty="0"/>
              <a:t>/portal/</a:t>
            </a:r>
            <a:r>
              <a:rPr lang="en-US" altLang="ko-KR" sz="1200" dirty="0" err="1"/>
              <a:t>customscript.jsp</a:t>
            </a:r>
            <a:br>
              <a:rPr lang="en-US" altLang="ko-KR" sz="1200" dirty="0"/>
            </a:b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&gt;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해당 소스는 사이트 커스터마이징이 있을 수 있어 가이드를 참고하여 직접 수정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패치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X)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extention</a:t>
            </a:r>
            <a:r>
              <a:rPr lang="en-US" altLang="ko-KR" sz="1200" dirty="0"/>
              <a:t>/portal/</a:t>
            </a:r>
            <a:r>
              <a:rPr lang="en-US" altLang="ko-KR" sz="1200" dirty="0" err="1"/>
              <a:t>privacyCheck.jsp</a:t>
            </a:r>
            <a:br>
              <a:rPr lang="en-US" altLang="ko-KR" sz="1200" dirty="0"/>
            </a:b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imatrix</a:t>
            </a:r>
            <a:br>
              <a:rPr lang="en-US" altLang="ko-KR" sz="1200" b="1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xview.jsp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/matrixservice.dev.js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/matrixservice.min.js</a:t>
            </a:r>
            <a:br>
              <a:rPr lang="en-US" altLang="ko-KR" sz="1200" dirty="0"/>
            </a:b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/portal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</a:t>
            </a:r>
            <a:r>
              <a:rPr lang="en-US" altLang="ko-KR" sz="1200" dirty="0" err="1"/>
              <a:t>portal.option.data.jsp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mnu</a:t>
            </a:r>
            <a:r>
              <a:rPr lang="en-US" altLang="ko-KR" sz="1200" dirty="0"/>
              <a:t>/content_btn001.jsp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mnu</a:t>
            </a:r>
            <a:r>
              <a:rPr lang="en-US" altLang="ko-KR" sz="1200" dirty="0"/>
              <a:t>/content_btn002.jsp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/reports</a:t>
            </a:r>
            <a:br>
              <a:rPr lang="en-US" altLang="ko-KR" sz="1200" dirty="0"/>
            </a:br>
            <a:r>
              <a:rPr lang="en-US" altLang="ko-KR" sz="900" b="1" dirty="0"/>
              <a:t>  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 &gt; report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경로는 기본 경로와 다를 수 있으므로 확인 후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적용</a:t>
            </a:r>
            <a:br>
              <a:rPr lang="en-US" altLang="ko-KR" sz="1200" dirty="0"/>
            </a:br>
            <a:r>
              <a:rPr lang="en-US" altLang="ko-KR" sz="1200" dirty="0"/>
              <a:t> - /reports/ADM_REPORTS/</a:t>
            </a:r>
            <a:r>
              <a:rPr lang="en-US" altLang="ko-KR" sz="1200" dirty="0" err="1"/>
              <a:t>PRIVACY_POPUP.mtsd</a:t>
            </a:r>
            <a:br>
              <a:rPr lang="en-US" altLang="ko-KR" sz="1200" dirty="0"/>
            </a:br>
            <a:r>
              <a:rPr lang="en-US" altLang="ko-KR" sz="1200" dirty="0"/>
              <a:t> - /reports/SERVER_SCRIPT/PRIVACY_POPUP/BIZ5B79847D7C25434A8BF571C2443E4EC2.jsx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/WEB-INF</a:t>
            </a:r>
            <a:br>
              <a:rPr lang="en-US" altLang="ko-KR" sz="1200" dirty="0"/>
            </a:br>
            <a:r>
              <a:rPr lang="en-US" altLang="ko-KR" sz="1200" dirty="0"/>
              <a:t> - /WEB-INF/lib/matrix-portal.jar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r>
              <a:rPr lang="ko-KR" altLang="en-US" sz="1200" dirty="0"/>
              <a:t>추후 해당 패치 내용은 </a:t>
            </a:r>
            <a:r>
              <a:rPr lang="en-US" altLang="ko-KR" sz="1200" dirty="0"/>
              <a:t>Package</a:t>
            </a:r>
            <a:r>
              <a:rPr lang="ko-KR" altLang="en-US" sz="1200" dirty="0"/>
              <a:t>에 기본 포함 될 내용이며</a:t>
            </a:r>
            <a:r>
              <a:rPr lang="en-US" altLang="ko-KR" sz="1200" dirty="0"/>
              <a:t>, </a:t>
            </a:r>
            <a:r>
              <a:rPr lang="ko-KR" altLang="en-US" sz="1200" dirty="0"/>
              <a:t>해당 패치 </a:t>
            </a:r>
            <a:r>
              <a:rPr lang="ko-KR" altLang="en-US" sz="1200" b="1" dirty="0"/>
              <a:t>적용 후 재기동</a:t>
            </a:r>
            <a:r>
              <a:rPr lang="ko-KR" altLang="en-US" sz="1200" dirty="0"/>
              <a:t>이 필요합니다</a:t>
            </a:r>
            <a:r>
              <a:rPr lang="en-US" altLang="ko-KR" sz="12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363826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DataBase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DDDBE-ADC2-9F61-AA69-735313FCC9A1}"/>
              </a:ext>
            </a:extLst>
          </p:cNvPr>
          <p:cNvSpPr txBox="1"/>
          <p:nvPr/>
        </p:nvSpPr>
        <p:spPr>
          <a:xfrm>
            <a:off x="423949" y="1155469"/>
            <a:ext cx="689015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내용은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기본 제공되는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Template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이므로 사이트에 맞게 수정이 필요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 </a:t>
            </a:r>
            <a:r>
              <a:rPr lang="en-US" altLang="ko-KR" sz="900" b="1" dirty="0"/>
              <a:t>(Oracle </a:t>
            </a:r>
            <a:r>
              <a:rPr lang="ko-KR" altLang="en-US" sz="900" b="1" dirty="0"/>
              <a:t>기준으로 작성</a:t>
            </a:r>
            <a:r>
              <a:rPr lang="en-US" altLang="ko-KR" sz="900" b="1" dirty="0"/>
              <a:t>)</a:t>
            </a:r>
            <a:br>
              <a:rPr lang="en-US" altLang="ko-KR" sz="900" b="1" dirty="0"/>
            </a:br>
            <a:r>
              <a:rPr lang="en-US" altLang="ko-KR" sz="900" b="1" dirty="0"/>
              <a:t> - </a:t>
            </a:r>
            <a:r>
              <a:rPr lang="ko-KR" altLang="en-US" sz="900" b="1" dirty="0"/>
              <a:t>제공 된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문은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Sample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이므로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data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는 변경해서 사용</a:t>
            </a:r>
            <a:r>
              <a:rPr lang="ko-KR" altLang="en-US" sz="900" b="1" dirty="0"/>
              <a:t>하시길 바랍니다</a:t>
            </a:r>
            <a:r>
              <a:rPr lang="en-US" altLang="ko-KR" sz="900" b="1" dirty="0"/>
              <a:t>. (</a:t>
            </a:r>
            <a:r>
              <a:rPr lang="ko-KR" altLang="en-US" sz="900" b="1" dirty="0"/>
              <a:t>기본은 </a:t>
            </a:r>
            <a:r>
              <a:rPr lang="en-US" altLang="ko-KR" sz="900" b="1" dirty="0" err="1"/>
              <a:t>RepositoryDB</a:t>
            </a:r>
            <a:r>
              <a:rPr lang="ko-KR" altLang="en-US" sz="900" b="1" dirty="0"/>
              <a:t>에 실행하여 생성</a:t>
            </a:r>
            <a:r>
              <a:rPr lang="en-US" altLang="ko-KR" sz="900" b="1" dirty="0"/>
              <a:t>)</a:t>
            </a:r>
            <a:b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ko-KR" sz="900" b="1" dirty="0"/>
              <a:t> - </a:t>
            </a:r>
            <a:r>
              <a:rPr lang="ko-KR" altLang="en-US" sz="900" b="1" dirty="0"/>
              <a:t>해당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쿼리가 수정 될 시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, POPUP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보고서 내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SELECT,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도 같이 수정</a:t>
            </a:r>
            <a:r>
              <a:rPr lang="ko-KR" altLang="en-US" sz="900" b="1" dirty="0"/>
              <a:t>이 되어야 합니다</a:t>
            </a:r>
            <a:r>
              <a:rPr lang="en-US" altLang="ko-KR" sz="900" b="1" dirty="0"/>
              <a:t>. (Connection </a:t>
            </a:r>
            <a:r>
              <a:rPr lang="ko-KR" altLang="en-US" sz="900" b="1" dirty="0"/>
              <a:t>등</a:t>
            </a:r>
            <a:r>
              <a:rPr lang="en-US" altLang="ko-KR" sz="900" b="1" dirty="0"/>
              <a:t>)</a:t>
            </a:r>
          </a:p>
          <a:p>
            <a:r>
              <a:rPr lang="en-US" altLang="ko-KR" sz="900" b="1" dirty="0"/>
              <a:t> - </a:t>
            </a:r>
            <a:r>
              <a:rPr lang="ko-KR" altLang="en-US" sz="900" b="1" dirty="0"/>
              <a:t>쿼리는 별도로 첨부 된 </a:t>
            </a:r>
            <a:r>
              <a:rPr lang="en-US" altLang="ko-KR" sz="900" b="1" dirty="0" err="1"/>
              <a:t>PrivacySQL.sql</a:t>
            </a:r>
            <a:r>
              <a:rPr lang="en-US" altLang="ko-KR" sz="900" b="1" dirty="0"/>
              <a:t> </a:t>
            </a:r>
            <a:r>
              <a:rPr lang="ko-KR" altLang="en-US" sz="900" b="1" dirty="0"/>
              <a:t>참고</a:t>
            </a:r>
            <a:endParaRPr lang="en-US" altLang="ko-KR" sz="1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982024"/>
            <a:ext cx="2707729" cy="4385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개인정보 예외 보고서 관리 </a:t>
            </a:r>
            <a:r>
              <a:rPr lang="en-US" altLang="ko-KR" sz="1200" b="1" dirty="0"/>
              <a:t>Table</a:t>
            </a:r>
            <a:br>
              <a:rPr lang="en-US" altLang="ko-KR" sz="1200" b="1" dirty="0"/>
            </a:b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개인정보 사유 관리 </a:t>
            </a:r>
            <a:r>
              <a:rPr lang="en-US" altLang="ko-KR" sz="1200" b="1" dirty="0"/>
              <a:t>Table</a:t>
            </a:r>
          </a:p>
          <a:p>
            <a:br>
              <a:rPr lang="en-US" altLang="ko-KR" sz="1200" b="1" dirty="0"/>
            </a:br>
            <a:endParaRPr lang="en-US" altLang="ko-KR" sz="9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br>
              <a:rPr lang="en-US" altLang="ko-KR" sz="1200" b="1" dirty="0"/>
            </a:br>
            <a:br>
              <a:rPr lang="en-US" altLang="ko-KR" sz="1200" b="1" dirty="0"/>
            </a:br>
            <a:br>
              <a:rPr lang="en-US" altLang="ko-KR" sz="900" dirty="0"/>
            </a:br>
            <a:endParaRPr lang="en-US" altLang="ko-KR" sz="9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D81F1D5-30EB-9E64-FC9A-35A443FBC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83" y="2308888"/>
            <a:ext cx="5210902" cy="114316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161D457C-429E-2E7F-3566-DB4BDB45E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83" y="4214974"/>
            <a:ext cx="3886742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7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DataBase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DDDBE-ADC2-9F61-AA69-735313FCC9A1}"/>
              </a:ext>
            </a:extLst>
          </p:cNvPr>
          <p:cNvSpPr txBox="1"/>
          <p:nvPr/>
        </p:nvSpPr>
        <p:spPr>
          <a:xfrm>
            <a:off x="423949" y="1155469"/>
            <a:ext cx="68901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내용은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기본 제공되는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Template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이므로 사이트에 맞게 수정이 필요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 </a:t>
            </a:r>
            <a:r>
              <a:rPr lang="en-US" altLang="ko-KR" sz="900" b="1" dirty="0"/>
              <a:t>(Oracle </a:t>
            </a:r>
            <a:r>
              <a:rPr lang="ko-KR" altLang="en-US" sz="900" b="1" dirty="0"/>
              <a:t>기준으로 작성</a:t>
            </a:r>
            <a:r>
              <a:rPr lang="en-US" altLang="ko-KR" sz="900" b="1" dirty="0"/>
              <a:t>)</a:t>
            </a:r>
            <a:br>
              <a:rPr lang="en-US" altLang="ko-KR" sz="900" b="1" dirty="0"/>
            </a:br>
            <a:r>
              <a:rPr lang="en-US" altLang="ko-KR" sz="900" b="1" dirty="0"/>
              <a:t> - </a:t>
            </a:r>
            <a:r>
              <a:rPr lang="ko-KR" altLang="en-US" sz="900" b="1" dirty="0"/>
              <a:t>제공 된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문은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Sample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이므로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data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는 변경해서 사용</a:t>
            </a:r>
            <a:r>
              <a:rPr lang="ko-KR" altLang="en-US" sz="900" b="1" dirty="0"/>
              <a:t>하시길 바랍니다</a:t>
            </a:r>
            <a:r>
              <a:rPr lang="en-US" altLang="ko-KR" sz="900" b="1" dirty="0"/>
              <a:t>.</a:t>
            </a:r>
            <a:b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ko-KR" sz="900" b="1" dirty="0"/>
              <a:t> - </a:t>
            </a:r>
            <a:r>
              <a:rPr lang="ko-KR" altLang="en-US" sz="900" b="1" dirty="0"/>
              <a:t>해당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쿼리가 수정 될 시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, POPUP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보고서 내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SELECT,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도 같이 수정</a:t>
            </a:r>
            <a:r>
              <a:rPr lang="ko-KR" altLang="en-US" sz="900" b="1" dirty="0"/>
              <a:t>이 되어야 합니다</a:t>
            </a:r>
            <a:r>
              <a:rPr lang="en-US" altLang="ko-KR" sz="900" b="1" dirty="0"/>
              <a:t>.</a:t>
            </a:r>
            <a:endParaRPr lang="en-US" altLang="ko-K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772299"/>
            <a:ext cx="25538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SQL </a:t>
            </a:r>
            <a:r>
              <a:rPr lang="ko-KR" altLang="en-US" sz="1200" b="1" dirty="0"/>
              <a:t>적재 관리 </a:t>
            </a:r>
            <a:r>
              <a:rPr lang="en-US" altLang="ko-KR" sz="1200" b="1" dirty="0"/>
              <a:t>Table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개인정보 조회 이력 관리 </a:t>
            </a:r>
            <a:r>
              <a:rPr lang="en-US" altLang="ko-KR" sz="1200" b="1" dirty="0"/>
              <a:t>Table</a:t>
            </a:r>
            <a:br>
              <a:rPr lang="en-US" altLang="ko-KR" sz="1200" b="1" dirty="0"/>
            </a:br>
            <a:br>
              <a:rPr lang="en-US" altLang="ko-KR" sz="900" dirty="0"/>
            </a:br>
            <a:endParaRPr lang="en-US" altLang="ko-KR" sz="9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856DA18-EAC9-7269-444B-A624FC680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17" y="2098723"/>
            <a:ext cx="2867425" cy="135273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0D5032B-A0E1-E950-DCB6-E2AF23FCC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17" y="4120396"/>
            <a:ext cx="2943636" cy="18385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3A2933-02EB-AE11-CBBA-C82A5B3756A4}"/>
              </a:ext>
            </a:extLst>
          </p:cNvPr>
          <p:cNvSpPr txBox="1"/>
          <p:nvPr/>
        </p:nvSpPr>
        <p:spPr>
          <a:xfrm>
            <a:off x="6229014" y="4536105"/>
            <a:ext cx="1463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/>
              <a:t>&lt;</a:t>
            </a:r>
            <a:r>
              <a:rPr lang="ko-KR" altLang="en-US" sz="900" dirty="0"/>
              <a:t>더블클릭 시 다운로드</a:t>
            </a:r>
            <a:r>
              <a:rPr lang="en-US" altLang="ko-KR" sz="900" dirty="0"/>
              <a:t>&gt;</a:t>
            </a:r>
            <a:endParaRPr lang="ko-KR" altLang="en-US" sz="900" dirty="0"/>
          </a:p>
        </p:txBody>
      </p:sp>
      <p:graphicFrame>
        <p:nvGraphicFramePr>
          <p:cNvPr id="12" name="개체 11">
            <a:extLst>
              <a:ext uri="{FF2B5EF4-FFF2-40B4-BE49-F238E27FC236}">
                <a16:creationId xmlns:a16="http://schemas.microsoft.com/office/drawing/2014/main" id="{5ED1833C-A83A-C31D-C0FF-AF4C029997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312065"/>
              </p:ext>
            </p:extLst>
          </p:nvPr>
        </p:nvGraphicFramePr>
        <p:xfrm>
          <a:off x="6064010" y="2493712"/>
          <a:ext cx="179387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포장기 셸 개체" showAsIcon="1" r:id="rId4" imgW="1793880" imgH="604800" progId="Package">
                  <p:embed/>
                </p:oleObj>
              </mc:Choice>
              <mc:Fallback>
                <p:oleObj name="포장기 셸 개체" showAsIcon="1" r:id="rId4" imgW="1793880" imgH="604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64010" y="2493712"/>
                        <a:ext cx="1793875" cy="60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개체 12">
            <a:extLst>
              <a:ext uri="{FF2B5EF4-FFF2-40B4-BE49-F238E27FC236}">
                <a16:creationId xmlns:a16="http://schemas.microsoft.com/office/drawing/2014/main" id="{1C869D2B-7660-DC0C-DDBF-683E802AF9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283430"/>
              </p:ext>
            </p:extLst>
          </p:nvPr>
        </p:nvGraphicFramePr>
        <p:xfrm>
          <a:off x="6091790" y="3108122"/>
          <a:ext cx="1738313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포장기 셸 개체" showAsIcon="1" r:id="rId6" imgW="1738080" imgH="604800" progId="Package">
                  <p:embed/>
                </p:oleObj>
              </mc:Choice>
              <mc:Fallback>
                <p:oleObj name="포장기 셸 개체" showAsIcon="1" r:id="rId6" imgW="1738080" imgH="604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91790" y="3108122"/>
                        <a:ext cx="1738313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개체 13">
            <a:extLst>
              <a:ext uri="{FF2B5EF4-FFF2-40B4-BE49-F238E27FC236}">
                <a16:creationId xmlns:a16="http://schemas.microsoft.com/office/drawing/2014/main" id="{8EC1078F-4158-CF25-18EE-FCEE23D38F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318628"/>
              </p:ext>
            </p:extLst>
          </p:nvPr>
        </p:nvGraphicFramePr>
        <p:xfrm>
          <a:off x="5867952" y="3783425"/>
          <a:ext cx="21859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포장기 셸 개체" showAsIcon="1" r:id="rId8" imgW="2186280" imgH="604800" progId="Package">
                  <p:embed/>
                </p:oleObj>
              </mc:Choice>
              <mc:Fallback>
                <p:oleObj name="포장기 셸 개체" showAsIcon="1" r:id="rId8" imgW="2186280" imgH="604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67952" y="3783425"/>
                        <a:ext cx="2185987" cy="60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43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1619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0F4FF1C-D13D-B681-FAAF-D77AB0001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55" y="1961043"/>
            <a:ext cx="4432845" cy="341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2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10107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64C57CB-85ED-7A58-BA17-C0DCE3E7E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10" y="1790726"/>
            <a:ext cx="5951780" cy="462602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AC5DC64-D81F-7124-F8BB-4D030414DB02}"/>
              </a:ext>
            </a:extLst>
          </p:cNvPr>
          <p:cNvSpPr/>
          <p:nvPr/>
        </p:nvSpPr>
        <p:spPr>
          <a:xfrm>
            <a:off x="5780015" y="3481432"/>
            <a:ext cx="3347207" cy="9982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iMgt</a:t>
            </a:r>
            <a:r>
              <a:rPr lang="ko-KR" altLang="en-US" dirty="0"/>
              <a:t>도 최신 패치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870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801588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r>
              <a:rPr lang="en-US" altLang="ko-KR" sz="900" dirty="0"/>
              <a:t>      </a:t>
            </a:r>
            <a:r>
              <a:rPr lang="ko-KR" altLang="en-US" sz="900" dirty="0"/>
              <a:t>하위 소스에서 옆 주석 </a:t>
            </a:r>
            <a:r>
              <a:rPr lang="en-US" altLang="ko-KR" sz="900" dirty="0" err="1"/>
              <a:t>btnCode</a:t>
            </a:r>
            <a:r>
              <a:rPr lang="en-US" altLang="ko-KR" sz="900" dirty="0"/>
              <a:t> </a:t>
            </a:r>
            <a:r>
              <a:rPr lang="ko-KR" altLang="en-US" sz="900" dirty="0"/>
              <a:t>정의를 참고하여 해당 기능이 적용 될 버튼의 </a:t>
            </a:r>
            <a:r>
              <a:rPr lang="en-US" altLang="ko-KR" sz="900" dirty="0"/>
              <a:t>case</a:t>
            </a:r>
            <a:r>
              <a:rPr lang="ko-KR" altLang="en-US" sz="900" dirty="0"/>
              <a:t>를 추가 해야 합니다</a:t>
            </a:r>
            <a:r>
              <a:rPr lang="en-US" altLang="ko-KR" sz="900" dirty="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E2AFED8-DED0-F623-0F13-664BF3142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36" y="1826819"/>
            <a:ext cx="2764872" cy="103682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4A0D539-CC04-9A7A-4EF5-6DC003227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84" y="3837220"/>
            <a:ext cx="5650801" cy="2201061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F387BAD0-4A78-CCE6-9848-38773BF94DF8}"/>
              </a:ext>
            </a:extLst>
          </p:cNvPr>
          <p:cNvSpPr/>
          <p:nvPr/>
        </p:nvSpPr>
        <p:spPr>
          <a:xfrm>
            <a:off x="1048624" y="4278385"/>
            <a:ext cx="2885813" cy="419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89264A9-F04F-E4C5-41ED-3F5DA63B5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554" y="3837220"/>
            <a:ext cx="2368448" cy="220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74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이력 저장 옵션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7</a:t>
            </a:r>
            <a:endParaRPr lang="ko-KR" altLang="en-US" dirty="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2D193D06-2C00-89FF-085A-133FA4311A8B}"/>
              </a:ext>
            </a:extLst>
          </p:cNvPr>
          <p:cNvGrpSpPr/>
          <p:nvPr/>
        </p:nvGrpSpPr>
        <p:grpSpPr>
          <a:xfrm>
            <a:off x="517211" y="2057068"/>
            <a:ext cx="8871578" cy="4278956"/>
            <a:chOff x="517211" y="1385949"/>
            <a:chExt cx="8871578" cy="4278956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19DBFC47-D71E-C4C8-4ADB-E3B466353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211" y="1385949"/>
              <a:ext cx="8871578" cy="4278956"/>
            </a:xfrm>
            <a:prstGeom prst="rect">
              <a:avLst/>
            </a:prstGeom>
            <a:ln>
              <a:solidFill>
                <a:schemeClr val="accent1">
                  <a:shade val="15000"/>
                </a:schemeClr>
              </a:solidFill>
            </a:ln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149AB09-114B-AC0F-553A-2AFBF0852D8F}"/>
                </a:ext>
              </a:extLst>
            </p:cNvPr>
            <p:cNvSpPr/>
            <p:nvPr/>
          </p:nvSpPr>
          <p:spPr>
            <a:xfrm>
              <a:off x="573762" y="4370715"/>
              <a:ext cx="938062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B7127260-0C61-0FE6-25F5-2842C78CFAA8}"/>
                </a:ext>
              </a:extLst>
            </p:cNvPr>
            <p:cNvSpPr/>
            <p:nvPr/>
          </p:nvSpPr>
          <p:spPr>
            <a:xfrm>
              <a:off x="8349889" y="1628913"/>
              <a:ext cx="361665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B42E265F-4247-CD76-ABD3-BE2145579255}"/>
                </a:ext>
              </a:extLst>
            </p:cNvPr>
            <p:cNvSpPr/>
            <p:nvPr/>
          </p:nvSpPr>
          <p:spPr>
            <a:xfrm>
              <a:off x="3653452" y="4759406"/>
              <a:ext cx="3905029" cy="1565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2423443-8ACB-F394-2C6B-B0B5FAAFB3A9}"/>
              </a:ext>
            </a:extLst>
          </p:cNvPr>
          <p:cNvSpPr txBox="1"/>
          <p:nvPr/>
        </p:nvSpPr>
        <p:spPr>
          <a:xfrm>
            <a:off x="423949" y="1126346"/>
            <a:ext cx="40895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관리자 화면에서 옵션 변경</a:t>
            </a:r>
            <a:br>
              <a:rPr lang="en-US" altLang="ko-KR" sz="1200" b="1" dirty="0"/>
            </a:br>
            <a:r>
              <a:rPr lang="en-US" altLang="ko-KR" sz="900" dirty="0" err="1"/>
              <a:t>iMgt</a:t>
            </a:r>
            <a:r>
              <a:rPr lang="en-US" altLang="ko-KR" sz="900" dirty="0"/>
              <a:t> &gt; PORTAL </a:t>
            </a:r>
            <a:r>
              <a:rPr lang="ko-KR" altLang="en-US" sz="900" dirty="0"/>
              <a:t>설정 </a:t>
            </a:r>
            <a:r>
              <a:rPr lang="en-US" altLang="ko-KR" sz="900" dirty="0"/>
              <a:t>&gt; [</a:t>
            </a:r>
            <a:r>
              <a:rPr lang="ko-KR" altLang="en-US" sz="900" dirty="0"/>
              <a:t>더 보기</a:t>
            </a:r>
            <a:r>
              <a:rPr lang="en-US" altLang="ko-KR" sz="900" dirty="0"/>
              <a:t>] &gt; USE_PRIVACY </a:t>
            </a:r>
            <a:r>
              <a:rPr lang="ko-KR" altLang="en-US" sz="900" dirty="0"/>
              <a:t>설정을 </a:t>
            </a:r>
            <a:r>
              <a:rPr lang="en-US" altLang="ko-KR" sz="900" dirty="0"/>
              <a:t>“Y”</a:t>
            </a:r>
            <a:r>
              <a:rPr lang="ko-KR" altLang="en-US" sz="900" dirty="0"/>
              <a:t>로 변경</a:t>
            </a:r>
            <a:endParaRPr lang="en-US" altLang="ko-KR" sz="900" dirty="0"/>
          </a:p>
        </p:txBody>
      </p:sp>
    </p:spTree>
    <p:extLst>
      <p:ext uri="{BB962C8B-B14F-4D97-AF65-F5344CB8AC3E}">
        <p14:creationId xmlns:p14="http://schemas.microsoft.com/office/powerpoint/2010/main" val="334785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</a:t>
            </a:r>
            <a:r>
              <a:rPr lang="en-US" altLang="ko-KR" dirty="0"/>
              <a:t>POPUP </a:t>
            </a:r>
            <a:r>
              <a:rPr lang="ko-KR" altLang="en-US" dirty="0"/>
              <a:t>보고서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E1655-8CBA-2082-4A81-981DC5DC2C40}"/>
              </a:ext>
            </a:extLst>
          </p:cNvPr>
          <p:cNvSpPr txBox="1"/>
          <p:nvPr/>
        </p:nvSpPr>
        <p:spPr>
          <a:xfrm>
            <a:off x="423949" y="1126346"/>
            <a:ext cx="339868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PRIVACY_POPUP.mtsd</a:t>
            </a:r>
            <a:br>
              <a:rPr lang="en-US" altLang="ko-KR" sz="1200" b="1" dirty="0"/>
            </a:br>
            <a:r>
              <a:rPr lang="ko-KR" altLang="en-US" sz="900" dirty="0"/>
              <a:t>제공된 보고서를 </a:t>
            </a:r>
            <a:r>
              <a:rPr lang="en-US" altLang="ko-KR" sz="900" dirty="0"/>
              <a:t>AUD Designer</a:t>
            </a:r>
            <a:r>
              <a:rPr lang="ko-KR" altLang="en-US" sz="900" dirty="0"/>
              <a:t>로 열어서 수정 후 업로드</a:t>
            </a:r>
            <a:endParaRPr lang="en-US" altLang="ko-KR" sz="900" dirty="0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40A8E16A-AE18-891A-1463-422E686C32B2}"/>
              </a:ext>
            </a:extLst>
          </p:cNvPr>
          <p:cNvGrpSpPr/>
          <p:nvPr/>
        </p:nvGrpSpPr>
        <p:grpSpPr>
          <a:xfrm>
            <a:off x="776287" y="1808108"/>
            <a:ext cx="3951722" cy="2231325"/>
            <a:chOff x="423949" y="2269503"/>
            <a:chExt cx="3951722" cy="2231325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11EF4A84-9288-6090-655E-F27456232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949" y="2269503"/>
              <a:ext cx="3951722" cy="20044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5A7BB5-8194-F6A2-A11C-3362B609D2B1}"/>
                </a:ext>
              </a:extLst>
            </p:cNvPr>
            <p:cNvSpPr txBox="1"/>
            <p:nvPr/>
          </p:nvSpPr>
          <p:spPr>
            <a:xfrm>
              <a:off x="1787302" y="4269996"/>
              <a:ext cx="93807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/>
                <a:t>&lt; </a:t>
              </a:r>
              <a:r>
                <a:rPr lang="ko-KR" altLang="en-US" sz="900" b="1" dirty="0"/>
                <a:t>보고서 </a:t>
              </a:r>
              <a:r>
                <a:rPr lang="en-US" altLang="ko-KR" sz="900" b="1" dirty="0"/>
                <a:t>UI &gt;</a:t>
              </a:r>
              <a:endParaRPr lang="ko-KR" alt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985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4117</TotalTime>
  <Words>661</Words>
  <Application>Microsoft Office PowerPoint</Application>
  <PresentationFormat>A4 용지(210x297mm)</PresentationFormat>
  <Paragraphs>99</Paragraphs>
  <Slides>13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</vt:lpstr>
      <vt:lpstr>나눔스퀘어 ExtraBold</vt:lpstr>
      <vt:lpstr>맑은 고딕</vt:lpstr>
      <vt:lpstr>Arial</vt:lpstr>
      <vt:lpstr>Office 테마</vt:lpstr>
      <vt:lpstr>패키지</vt:lpstr>
      <vt:lpstr>개인정보 조회 사유 입력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196</cp:revision>
  <dcterms:created xsi:type="dcterms:W3CDTF">2018-04-10T05:56:39Z</dcterms:created>
  <dcterms:modified xsi:type="dcterms:W3CDTF">2023-08-01T00:15:12Z</dcterms:modified>
</cp:coreProperties>
</file>