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17" r:id="rId1"/>
  </p:sldMasterIdLst>
  <p:notesMasterIdLst>
    <p:notesMasterId r:id="rId12"/>
  </p:notesMasterIdLst>
  <p:sldIdLst>
    <p:sldId id="257" r:id="rId2"/>
    <p:sldId id="258" r:id="rId3"/>
    <p:sldId id="271" r:id="rId4"/>
    <p:sldId id="270" r:id="rId5"/>
    <p:sldId id="272" r:id="rId6"/>
    <p:sldId id="273" r:id="rId7"/>
    <p:sldId id="277" r:id="rId8"/>
    <p:sldId id="274" r:id="rId9"/>
    <p:sldId id="275" r:id="rId10"/>
    <p:sldId id="267" r:id="rId11"/>
  </p:sldIdLst>
  <p:sldSz cx="12192000" cy="6858000"/>
  <p:notesSz cx="6858000" cy="9144000"/>
  <p:embeddedFontLst>
    <p:embeddedFont>
      <p:font typeface="맑은 고딕" panose="020B0503020000020004" pitchFamily="50" charset="-127"/>
      <p:regular r:id="rId13"/>
      <p:bold r:id="rId14"/>
    </p:embeddedFont>
    <p:embeddedFont>
      <p:font typeface="나눔바른고딕" panose="020B0603020101020101" pitchFamily="50" charset="-127"/>
      <p:regular r:id="rId15"/>
      <p:bold r:id="rId16"/>
    </p:embeddedFont>
    <p:embeddedFont>
      <p:font typeface="나눔스퀘어 ExtraBold" panose="020B0600000101010101" pitchFamily="50" charset="-127"/>
      <p:bold r:id="rId17"/>
    </p:embeddedFont>
    <p:embeddedFont>
      <p:font typeface="나눔스퀘어" panose="020B0600000101010101" pitchFamily="50" charset="-127"/>
      <p:regular r:id="rId1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000000"/>
    <a:srgbClr val="A91E24"/>
    <a:srgbClr val="7E20A8"/>
    <a:srgbClr val="79A100"/>
    <a:srgbClr val="00A4A9"/>
    <a:srgbClr val="AD1F25"/>
    <a:srgbClr val="005CA6"/>
    <a:srgbClr val="152C4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91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98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2023-02-08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bimatrix.co.kr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9494826-C32B-4FB4-A3BD-3A5E23288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3222265"/>
            <a:ext cx="10515600" cy="746890"/>
          </a:xfrm>
        </p:spPr>
        <p:txBody>
          <a:bodyPr/>
          <a:lstStyle>
            <a:lvl1pPr>
              <a:lnSpc>
                <a:spcPct val="100000"/>
              </a:lnSpc>
              <a:defRPr b="1" spc="-15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4771296"/>
            <a:ext cx="105156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1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1" y="5700946"/>
            <a:ext cx="3786753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4963" y="3945482"/>
            <a:ext cx="10515600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308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F8F95FA-1FA3-4C74-8851-898A4D1DF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45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18A6844-DD3B-4580-8ADC-34AE904163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DF1B318A-405D-4794-B251-AF39316A4C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223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EBE8842F-C51A-4804-9AD4-EC5CCB747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9985C3B4-A1A5-4C08-BCBC-71B1A0EA2B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619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EB38238-A67E-4C7A-AE90-3768F3CCC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732" y="-5236"/>
            <a:ext cx="6201249" cy="2274297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2" y="351445"/>
            <a:ext cx="11166962" cy="489926"/>
          </a:xfrm>
        </p:spPr>
        <p:txBody>
          <a:bodyPr lIns="0">
            <a:noAutofit/>
          </a:bodyPr>
          <a:lstStyle>
            <a:lvl1pPr marL="0" indent="0">
              <a:buFontTx/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9773264" y="450537"/>
            <a:ext cx="1949687" cy="252413"/>
          </a:xfrm>
          <a:solidFill>
            <a:srgbClr val="000000"/>
          </a:solidFill>
        </p:spPr>
        <p:txBody>
          <a:bodyPr bIns="36000">
            <a:noAutofit/>
          </a:bodyPr>
          <a:lstStyle>
            <a:lvl1pPr marL="0" indent="0" algn="ctr">
              <a:buFontTx/>
              <a:buNone/>
              <a:defRPr sz="1300" b="1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  <a:lvl2pPr marL="457211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2pPr>
            <a:lvl3pPr marL="914423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3pPr>
            <a:lvl4pPr marL="1371634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4pPr>
            <a:lvl5pPr marL="1828846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endParaRPr lang="ko-KR" altLang="en-US" dirty="0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5729119" y="6546198"/>
            <a:ext cx="496126" cy="249385"/>
          </a:xfrm>
        </p:spPr>
        <p:txBody>
          <a:bodyPr/>
          <a:lstStyle>
            <a:lvl1pPr>
              <a:defRPr sz="1000"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B51DFE6-7CCD-4651-902A-C37D2D22D1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075" y="6520144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650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C03B1ABE-8811-4C2B-B39D-675F95326A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"/>
            <a:ext cx="12192000" cy="6858686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69B86C50-6C83-4ACA-A686-F824906F594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 dirty="0">
              <a:latin typeface="+mn-ea"/>
              <a:ea typeface="+mn-ea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65DE73B3-4AF5-4E58-AFCD-341B3AE5DCA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9368" y="282879"/>
            <a:ext cx="985751" cy="299369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4387799" y="2920546"/>
            <a:ext cx="3416399" cy="718658"/>
          </a:xfrm>
          <a:prstGeom prst="rect">
            <a:avLst/>
          </a:prstGeom>
        </p:spPr>
        <p:txBody>
          <a:bodyPr vert="horz" lIns="112542" tIns="56271" rIns="112542" bIns="56271" rtlCol="0" anchor="ctr">
            <a:normAutofit fontScale="92500" lnSpcReduction="20000"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5416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감사합니다</a:t>
            </a:r>
            <a:r>
              <a:rPr lang="en-US" altLang="ko-KR" sz="5416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.</a:t>
            </a:r>
            <a:endParaRPr lang="ko-KR" altLang="en-US" sz="5416" b="1" spc="-15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j-cs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1451546" y="6335982"/>
            <a:ext cx="9288905" cy="17049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주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)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비아이매트릭스 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www.bimatrix.co.kr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 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서울시 강남구 </a:t>
            </a:r>
            <a:r>
              <a:rPr lang="ko-KR" altLang="en-US" sz="110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선릉로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433 </a:t>
            </a:r>
            <a:r>
              <a:rPr lang="ko-KR" altLang="en-US" sz="110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세방빌딩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신관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17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층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02-561-4475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</a:t>
            </a:r>
            <a:r>
              <a:rPr lang="ko-KR" altLang="en-US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sales@bimatrix.co.kr</a:t>
            </a:r>
            <a:endParaRPr lang="ko-KR" altLang="en-US" sz="1108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8647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14719-CA3D-4514-AAC7-1705D30F7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9433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조건 개인화 </a:t>
            </a:r>
            <a:r>
              <a:rPr lang="en-US" altLang="ko-KR" dirty="0"/>
              <a:t>1</a:t>
            </a:r>
            <a:r>
              <a:rPr lang="ko-KR" altLang="en-US" dirty="0"/>
              <a:t>차 개선 작업</a:t>
            </a:r>
            <a:endParaRPr lang="ko-KR" altLang="en-US" b="0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테스트 참고용 문서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1206" dirty="0"/>
              <a:t>비아이매트릭스 기술연구소 연구 </a:t>
            </a:r>
            <a:r>
              <a:rPr lang="en-US" altLang="ko-KR" sz="1206" dirty="0"/>
              <a:t>3</a:t>
            </a:r>
            <a:r>
              <a:rPr lang="ko-KR" altLang="en-US" sz="1206" dirty="0"/>
              <a:t>팀</a:t>
            </a:r>
            <a:endParaRPr lang="en-US" altLang="ko-KR" sz="1206" dirty="0"/>
          </a:p>
          <a:p>
            <a:r>
              <a:rPr lang="en-US" altLang="ko-KR" sz="1206" dirty="0"/>
              <a:t>2023. 02</a:t>
            </a:r>
            <a:endParaRPr lang="ko-KR" altLang="en-US" sz="1206" dirty="0"/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B2030AAC-8726-4394-BE55-87FAAF53ED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기본 기능 설명서</a:t>
            </a:r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113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FE952B40-7119-4553-A3EB-B2CFA0DA979D}"/>
              </a:ext>
            </a:extLst>
          </p:cNvPr>
          <p:cNvGrpSpPr/>
          <p:nvPr/>
        </p:nvGrpSpPr>
        <p:grpSpPr>
          <a:xfrm>
            <a:off x="2066908" y="2319576"/>
            <a:ext cx="7781026" cy="991529"/>
            <a:chOff x="2855228" y="2781507"/>
            <a:chExt cx="6715125" cy="991529"/>
          </a:xfrm>
        </p:grpSpPr>
        <p:grpSp>
          <p:nvGrpSpPr>
            <p:cNvPr id="50" name="그룹 49"/>
            <p:cNvGrpSpPr/>
            <p:nvPr/>
          </p:nvGrpSpPr>
          <p:grpSpPr>
            <a:xfrm>
              <a:off x="2855228" y="2781507"/>
              <a:ext cx="6715125" cy="495300"/>
              <a:chOff x="1214439" y="2162177"/>
              <a:chExt cx="6715124" cy="495302"/>
            </a:xfrm>
          </p:grpSpPr>
          <p:cxnSp>
            <p:nvCxnSpPr>
              <p:cNvPr id="4" name="직선 연결선 3"/>
              <p:cNvCxnSpPr/>
              <p:nvPr/>
            </p:nvCxnSpPr>
            <p:spPr>
              <a:xfrm>
                <a:off x="1214439" y="2162177"/>
                <a:ext cx="6715124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직선 연결선 6"/>
              <p:cNvCxnSpPr/>
              <p:nvPr/>
            </p:nvCxnSpPr>
            <p:spPr>
              <a:xfrm>
                <a:off x="1214439" y="2657479"/>
                <a:ext cx="6715124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1295401" y="2270228"/>
                <a:ext cx="339212" cy="307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01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695449" y="2257578"/>
                <a:ext cx="5562599" cy="307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조건 개인화 사용 설정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7615252" y="2270224"/>
                <a:ext cx="314311" cy="277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rPr>
                  <a:t>P4</a:t>
                </a:r>
                <a:endParaRPr lang="ko-KR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48" name="그룹 47"/>
            <p:cNvGrpSpPr/>
            <p:nvPr/>
          </p:nvGrpSpPr>
          <p:grpSpPr>
            <a:xfrm>
              <a:off x="2855228" y="3373134"/>
              <a:ext cx="6715125" cy="399902"/>
              <a:chOff x="1214438" y="2753797"/>
              <a:chExt cx="6715125" cy="399901"/>
            </a:xfrm>
          </p:grpSpPr>
          <p:cxnSp>
            <p:nvCxnSpPr>
              <p:cNvPr id="15" name="직선 연결선 14"/>
              <p:cNvCxnSpPr/>
              <p:nvPr/>
            </p:nvCxnSpPr>
            <p:spPr>
              <a:xfrm>
                <a:off x="1214438" y="31536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1295400" y="2766447"/>
                <a:ext cx="339212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02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695450" y="27537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조건 개인화 기능 설명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7611102" y="2766447"/>
                <a:ext cx="318461" cy="276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rPr>
                  <a:t>P6</a:t>
                </a:r>
                <a:endParaRPr lang="ko-KR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634151" y="1631900"/>
            <a:ext cx="2719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CONTENTS</a:t>
            </a:r>
            <a:endParaRPr lang="ko-KR" altLang="en-US" sz="28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4665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4"/>
          <p:cNvSpPr>
            <a:spLocks noChangeArrowheads="1"/>
          </p:cNvSpPr>
          <p:nvPr/>
        </p:nvSpPr>
        <p:spPr bwMode="auto">
          <a:xfrm>
            <a:off x="5595940" y="1974551"/>
            <a:ext cx="1025525" cy="66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/>
            <a:r>
              <a:rPr lang="en-US" altLang="ko-KR" sz="3692" b="1" dirty="0">
                <a:solidFill>
                  <a:srgbClr val="000000"/>
                </a:solidFill>
                <a:latin typeface="+mn-ea"/>
                <a:ea typeface="+mn-ea"/>
              </a:rPr>
              <a:t>01</a:t>
            </a:r>
          </a:p>
        </p:txBody>
      </p:sp>
      <p:sp>
        <p:nvSpPr>
          <p:cNvPr id="10" name="Rectangle 304"/>
          <p:cNvSpPr>
            <a:spLocks noChangeArrowheads="1"/>
          </p:cNvSpPr>
          <p:nvPr/>
        </p:nvSpPr>
        <p:spPr bwMode="auto">
          <a:xfrm>
            <a:off x="3535571" y="2805270"/>
            <a:ext cx="5146262" cy="68825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wrap="square" lIns="132923" tIns="36000" rIns="132923" bIns="36000" anchor="ctr" anchorCtr="0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>
              <a:defRPr/>
            </a:pPr>
            <a:r>
              <a:rPr kumimoji="0" lang="ko-KR" altLang="en-US" sz="4000" dirty="0">
                <a:solidFill>
                  <a:schemeClr val="bg1"/>
                </a:solidFill>
                <a:latin typeface="+mn-ea"/>
                <a:ea typeface="+mn-ea"/>
              </a:rPr>
              <a:t>조건 개인화 사용 설정</a:t>
            </a:r>
            <a:endParaRPr kumimoji="0" lang="en-US" altLang="ko-KR" sz="4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845661" y="3885693"/>
            <a:ext cx="3033714" cy="461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9" indent="-180979">
              <a:lnSpc>
                <a:spcPct val="130000"/>
              </a:lnSpc>
              <a:buAutoNum type="arabicPeriod"/>
            </a:pPr>
            <a:r>
              <a:rPr lang="ko-KR" altLang="en-US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조건 개인화 사용 설정 방법</a:t>
            </a:r>
            <a:endParaRPr lang="en-US" altLang="ko-KR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47836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/>
              <a:t>1. </a:t>
            </a:r>
            <a:r>
              <a:rPr lang="ko-KR" altLang="en-US" dirty="0"/>
              <a:t>조건 개인화 사용 설정 방법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조건 개인화 사용 설정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2" y="1311165"/>
            <a:ext cx="5768043" cy="127860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335" y="3423905"/>
            <a:ext cx="2643445" cy="263319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7846" y="3898609"/>
            <a:ext cx="5647877" cy="215849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4" name="텍스트 개체 틀 3"/>
          <p:cNvSpPr txBox="1">
            <a:spLocks/>
          </p:cNvSpPr>
          <p:nvPr/>
        </p:nvSpPr>
        <p:spPr>
          <a:xfrm>
            <a:off x="457202" y="980324"/>
            <a:ext cx="11166962" cy="489926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b="0" dirty="0"/>
              <a:t>1) Admin PORTAL</a:t>
            </a:r>
            <a:r>
              <a:rPr lang="ko-KR" altLang="en-US" sz="1400" b="0" dirty="0"/>
              <a:t>설정 메뉴에서 조건 개인화 옵션을 </a:t>
            </a:r>
            <a:r>
              <a:rPr lang="en-US" altLang="ko-KR" sz="1400" b="0" dirty="0"/>
              <a:t>‘</a:t>
            </a:r>
            <a:r>
              <a:rPr lang="ko-KR" altLang="en-US" sz="1400" b="0" dirty="0"/>
              <a:t>사용</a:t>
            </a:r>
            <a:r>
              <a:rPr lang="en-US" altLang="ko-KR" sz="1400" b="0" dirty="0"/>
              <a:t>’</a:t>
            </a:r>
            <a:r>
              <a:rPr lang="ko-KR" altLang="en-US" sz="1400" b="0" dirty="0"/>
              <a:t>으로 설정 </a:t>
            </a:r>
            <a:r>
              <a:rPr lang="en-US" altLang="ko-KR" sz="1400" b="0" dirty="0"/>
              <a:t>(</a:t>
            </a:r>
            <a:r>
              <a:rPr lang="ko-KR" altLang="en-US" sz="1400" b="0" dirty="0"/>
              <a:t>기본 값</a:t>
            </a:r>
            <a:r>
              <a:rPr lang="en-US" altLang="ko-KR" sz="1400" b="0" dirty="0"/>
              <a:t>: </a:t>
            </a:r>
            <a:r>
              <a:rPr lang="ko-KR" altLang="en-US" sz="1400" b="0" dirty="0"/>
              <a:t>사용</a:t>
            </a:r>
            <a:r>
              <a:rPr lang="en-US" altLang="ko-KR" sz="1400" b="0" dirty="0"/>
              <a:t>)</a:t>
            </a:r>
            <a:endParaRPr lang="ko-KR" altLang="en-US" sz="1400" b="0" dirty="0"/>
          </a:p>
        </p:txBody>
      </p:sp>
      <p:sp>
        <p:nvSpPr>
          <p:cNvPr id="15" name="텍스트 개체 틀 3"/>
          <p:cNvSpPr txBox="1">
            <a:spLocks/>
          </p:cNvSpPr>
          <p:nvPr/>
        </p:nvSpPr>
        <p:spPr>
          <a:xfrm>
            <a:off x="457202" y="2828946"/>
            <a:ext cx="11166962" cy="489926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b="0" dirty="0"/>
              <a:t>2) </a:t>
            </a:r>
            <a:r>
              <a:rPr lang="ko-KR" altLang="en-US" sz="1400" b="0" dirty="0"/>
              <a:t>조건 개인화 옵션을 사용하고자 하는 </a:t>
            </a:r>
            <a:r>
              <a:rPr lang="en-US" altLang="ko-KR" sz="1400" b="0" dirty="0" err="1"/>
              <a:t>i</a:t>
            </a:r>
            <a:r>
              <a:rPr lang="en-US" altLang="ko-KR" sz="1400" b="0" dirty="0"/>
              <a:t>-AUD </a:t>
            </a:r>
            <a:r>
              <a:rPr lang="ko-KR" altLang="en-US" sz="1400" b="0" dirty="0"/>
              <a:t>보고서의 디자이너에서 조건 개인화 사용 옵션에 체크 </a:t>
            </a:r>
            <a:r>
              <a:rPr lang="en-US" altLang="ko-KR" sz="1400" b="0" dirty="0"/>
              <a:t>(</a:t>
            </a:r>
            <a:r>
              <a:rPr lang="ko-KR" altLang="en-US" sz="1400" b="0" dirty="0"/>
              <a:t>기본 값</a:t>
            </a:r>
            <a:r>
              <a:rPr lang="en-US" altLang="ko-KR" sz="1400" b="0" dirty="0"/>
              <a:t>: </a:t>
            </a:r>
            <a:r>
              <a:rPr lang="ko-KR" altLang="en-US" sz="1400" b="0" dirty="0"/>
              <a:t>체크 비활성</a:t>
            </a:r>
            <a:r>
              <a:rPr lang="en-US" altLang="ko-KR" sz="1400" b="0" dirty="0"/>
              <a:t>)</a:t>
            </a:r>
          </a:p>
          <a:p>
            <a:r>
              <a:rPr lang="en-US" altLang="ko-KR" sz="1100" b="0" dirty="0"/>
              <a:t>※ PORTAL</a:t>
            </a:r>
            <a:r>
              <a:rPr lang="ko-KR" altLang="en-US" sz="1100" b="0" dirty="0"/>
              <a:t>설정에서 조건 개인화 옵션을 사용 설정하지 않은 경우에는 디자이너에서 해당 설정이 나타나지 않음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454335" y="2182991"/>
            <a:ext cx="1369019" cy="17765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1944687" y="2132282"/>
            <a:ext cx="4280558" cy="17872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1683530" y="4244897"/>
            <a:ext cx="1321129" cy="17765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텍스트 개체 틀 3"/>
          <p:cNvSpPr txBox="1">
            <a:spLocks/>
          </p:cNvSpPr>
          <p:nvPr/>
        </p:nvSpPr>
        <p:spPr>
          <a:xfrm>
            <a:off x="5145578" y="3591849"/>
            <a:ext cx="6674245" cy="489926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b="0" dirty="0"/>
              <a:t>3) 2</a:t>
            </a:r>
            <a:r>
              <a:rPr lang="ko-KR" altLang="en-US" sz="1400" b="0" dirty="0"/>
              <a:t>가지 옵션을 모두 활성화해야 해당 보고서 조회 시 상단에 조건 개인화 아이콘이 나타남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6991774" y="4357862"/>
            <a:ext cx="158036" cy="21178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1777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4"/>
          <p:cNvSpPr>
            <a:spLocks noChangeArrowheads="1"/>
          </p:cNvSpPr>
          <p:nvPr/>
        </p:nvSpPr>
        <p:spPr bwMode="auto">
          <a:xfrm>
            <a:off x="5595940" y="1974551"/>
            <a:ext cx="1025525" cy="66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/>
            <a:r>
              <a:rPr lang="en-US" altLang="ko-KR" sz="3692" b="1" dirty="0">
                <a:solidFill>
                  <a:srgbClr val="000000"/>
                </a:solidFill>
                <a:latin typeface="+mn-ea"/>
                <a:ea typeface="+mn-ea"/>
              </a:rPr>
              <a:t>02</a:t>
            </a:r>
          </a:p>
        </p:txBody>
      </p:sp>
      <p:sp>
        <p:nvSpPr>
          <p:cNvPr id="10" name="Rectangle 304"/>
          <p:cNvSpPr>
            <a:spLocks noChangeArrowheads="1"/>
          </p:cNvSpPr>
          <p:nvPr/>
        </p:nvSpPr>
        <p:spPr bwMode="auto">
          <a:xfrm>
            <a:off x="3535571" y="2805270"/>
            <a:ext cx="5146262" cy="68825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wrap="square" lIns="132923" tIns="36000" rIns="132923" bIns="36000" anchor="ctr" anchorCtr="0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>
              <a:defRPr/>
            </a:pPr>
            <a:r>
              <a:rPr kumimoji="0" lang="ko-KR" altLang="en-US" sz="4000" dirty="0">
                <a:solidFill>
                  <a:schemeClr val="bg1"/>
                </a:solidFill>
                <a:latin typeface="+mn-ea"/>
                <a:ea typeface="+mn-ea"/>
              </a:rPr>
              <a:t>조건 개인화 기능 설명</a:t>
            </a:r>
            <a:endParaRPr kumimoji="0" lang="en-US" altLang="ko-KR" sz="4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845661" y="3885693"/>
            <a:ext cx="3033714" cy="1200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9" indent="-180979">
              <a:lnSpc>
                <a:spcPct val="130000"/>
              </a:lnSpc>
              <a:buAutoNum type="arabicPeriod"/>
            </a:pPr>
            <a:r>
              <a:rPr lang="ko-KR" altLang="en-US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최근 조건으로 실행하기</a:t>
            </a:r>
            <a:endParaRPr lang="en-US" altLang="ko-KR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목록 추가</a:t>
            </a:r>
            <a:endParaRPr lang="en-US" altLang="ko-KR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조건 적용</a:t>
            </a:r>
            <a:endParaRPr lang="en-US" altLang="ko-KR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24221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텍스트 개체 틀 3"/>
          <p:cNvSpPr txBox="1">
            <a:spLocks/>
          </p:cNvSpPr>
          <p:nvPr/>
        </p:nvSpPr>
        <p:spPr>
          <a:xfrm>
            <a:off x="243840" y="964276"/>
            <a:ext cx="7420495" cy="5476631"/>
          </a:xfrm>
          <a:prstGeom prst="rect">
            <a:avLst/>
          </a:prstGeom>
          <a:ln>
            <a:solidFill>
              <a:srgbClr val="404040"/>
            </a:solidFill>
          </a:ln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sz="1100" b="0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/>
              <a:t>1. </a:t>
            </a:r>
            <a:r>
              <a:rPr lang="ko-KR" altLang="en-US" dirty="0"/>
              <a:t>최근 조건으로 실행하기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조건 개인화 기능 설명</a:t>
            </a: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824" y="1151846"/>
            <a:ext cx="4426500" cy="241176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0" name="텍스트 개체 틀 3"/>
          <p:cNvSpPr txBox="1">
            <a:spLocks/>
          </p:cNvSpPr>
          <p:nvPr/>
        </p:nvSpPr>
        <p:spPr>
          <a:xfrm>
            <a:off x="7822276" y="964277"/>
            <a:ext cx="3900675" cy="5476631"/>
          </a:xfrm>
          <a:prstGeom prst="rect">
            <a:avLst/>
          </a:prstGeom>
          <a:ln>
            <a:solidFill>
              <a:srgbClr val="404040"/>
            </a:solidFill>
          </a:ln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>
              <a:lnSpc>
                <a:spcPct val="150000"/>
              </a:lnSpc>
            </a:pPr>
            <a:r>
              <a:rPr lang="en-US" altLang="ko-KR" sz="1100" b="0" dirty="0" smtClean="0"/>
              <a:t>※ </a:t>
            </a:r>
            <a:r>
              <a:rPr lang="ko-KR" altLang="en-US" sz="1100" b="0" dirty="0" smtClean="0"/>
              <a:t>메인 </a:t>
            </a:r>
            <a:r>
              <a:rPr lang="ko-KR" altLang="en-US" sz="1100" b="0" dirty="0" smtClean="0"/>
              <a:t>폼</a:t>
            </a:r>
            <a:r>
              <a:rPr lang="en-US" altLang="ko-KR" sz="1100" b="0" dirty="0" smtClean="0"/>
              <a:t>: </a:t>
            </a:r>
            <a:r>
              <a:rPr lang="ko-KR" altLang="en-US" sz="1100" b="0" dirty="0" smtClean="0"/>
              <a:t>보고서 로드가 끝난 시점의 활성화 폼</a:t>
            </a:r>
            <a:endParaRPr lang="en-US" altLang="ko-KR" sz="1100" b="0" dirty="0" smtClean="0"/>
          </a:p>
          <a:p>
            <a:pPr marL="72000">
              <a:lnSpc>
                <a:spcPct val="150000"/>
              </a:lnSpc>
            </a:pPr>
            <a:r>
              <a:rPr lang="en-US" altLang="ko-KR" sz="1100" b="0" dirty="0" smtClean="0"/>
              <a:t>※ </a:t>
            </a:r>
            <a:r>
              <a:rPr lang="ko-KR" altLang="en-US" sz="1100" b="0" dirty="0" smtClean="0"/>
              <a:t>조건 개인화 기준 컨트롤</a:t>
            </a:r>
            <a:r>
              <a:rPr lang="en-US" altLang="ko-KR" sz="1100" b="0" dirty="0" smtClean="0"/>
              <a:t>: </a:t>
            </a:r>
            <a:r>
              <a:rPr lang="ko-KR" altLang="en-US" sz="1100" b="0" dirty="0"/>
              <a:t>기본적으로 사용자가 조작 가능한 컨트롤을 대상으로 </a:t>
            </a:r>
            <a:r>
              <a:rPr lang="ko-KR" altLang="en-US" sz="1100" b="0" dirty="0" smtClean="0"/>
              <a:t>함 </a:t>
            </a:r>
            <a:r>
              <a:rPr lang="en-US" altLang="ko-KR" sz="1100" b="0" dirty="0" smtClean="0"/>
              <a:t>(ex</a:t>
            </a:r>
            <a:r>
              <a:rPr lang="en-US" altLang="ko-KR" sz="1100" b="0" dirty="0"/>
              <a:t>. Visible = true, </a:t>
            </a:r>
            <a:r>
              <a:rPr lang="en-US" altLang="ko-KR" sz="1100" b="0" dirty="0" err="1"/>
              <a:t>IsEnabled</a:t>
            </a:r>
            <a:r>
              <a:rPr lang="en-US" altLang="ko-KR" sz="1100" b="0" dirty="0"/>
              <a:t> = true, </a:t>
            </a:r>
            <a:r>
              <a:rPr lang="en-US" altLang="ko-KR" sz="1100" b="0" dirty="0" err="1"/>
              <a:t>IsReadOnly</a:t>
            </a:r>
            <a:r>
              <a:rPr lang="en-US" altLang="ko-KR" sz="1100" b="0" dirty="0"/>
              <a:t> = false</a:t>
            </a:r>
            <a:r>
              <a:rPr lang="en-US" altLang="ko-KR" sz="1100" b="0" dirty="0" smtClean="0"/>
              <a:t>)</a:t>
            </a:r>
          </a:p>
          <a:p>
            <a:pPr marL="72000">
              <a:lnSpc>
                <a:spcPct val="100000"/>
              </a:lnSpc>
            </a:pPr>
            <a:endParaRPr lang="en-US" altLang="ko-KR" sz="1100" b="0" dirty="0" smtClean="0"/>
          </a:p>
          <a:p>
            <a:pPr marL="72000">
              <a:lnSpc>
                <a:spcPct val="150000"/>
              </a:lnSpc>
            </a:pPr>
            <a:r>
              <a:rPr lang="ko-KR" altLang="en-US" sz="1100" b="0" dirty="0" smtClean="0"/>
              <a:t>① </a:t>
            </a:r>
            <a:r>
              <a:rPr lang="ko-KR" altLang="en-US" sz="1100" b="0" dirty="0"/>
              <a:t>조건 개인화 아이콘 클릭 시</a:t>
            </a:r>
            <a:r>
              <a:rPr lang="en-US" altLang="ko-KR" sz="1100" b="0" dirty="0"/>
              <a:t>, </a:t>
            </a:r>
            <a:r>
              <a:rPr lang="ko-KR" altLang="en-US" sz="1100" b="0" dirty="0" smtClean="0"/>
              <a:t>현재 활성화 </a:t>
            </a:r>
            <a:r>
              <a:rPr lang="ko-KR" altLang="en-US" sz="1100" b="0" dirty="0"/>
              <a:t>폼 기준으로 저장된 조건 개인화 목록 팝업이 나타남</a:t>
            </a:r>
            <a:endParaRPr lang="en-US" altLang="ko-KR" sz="1100" b="0" dirty="0"/>
          </a:p>
          <a:p>
            <a:pPr marL="72000">
              <a:lnSpc>
                <a:spcPct val="150000"/>
              </a:lnSpc>
              <a:spcBef>
                <a:spcPts val="600"/>
              </a:spcBef>
            </a:pPr>
            <a:r>
              <a:rPr lang="ko-KR" altLang="en-US" sz="1100" b="0" dirty="0"/>
              <a:t>② </a:t>
            </a:r>
            <a:r>
              <a:rPr lang="en-US" altLang="ko-KR" sz="1100" b="0" dirty="0"/>
              <a:t>‘</a:t>
            </a:r>
            <a:r>
              <a:rPr lang="ko-KR" altLang="en-US" sz="1100" b="0" dirty="0"/>
              <a:t>최근 조건으로 실행하기</a:t>
            </a:r>
            <a:r>
              <a:rPr lang="en-US" altLang="ko-KR" sz="1100" b="0" dirty="0"/>
              <a:t>‘ </a:t>
            </a:r>
            <a:r>
              <a:rPr lang="ko-KR" altLang="en-US" sz="1100" b="0" dirty="0"/>
              <a:t>체크 시</a:t>
            </a:r>
            <a:r>
              <a:rPr lang="en-US" altLang="ko-KR" sz="1100" b="0" dirty="0"/>
              <a:t>, ‘</a:t>
            </a:r>
            <a:r>
              <a:rPr lang="ko-KR" altLang="en-US" sz="1100" b="0" dirty="0"/>
              <a:t>조건 개인화 목록에 추가되었습니다</a:t>
            </a:r>
            <a:r>
              <a:rPr lang="en-US" altLang="ko-KR" sz="1100" b="0" dirty="0"/>
              <a:t>.’ </a:t>
            </a:r>
            <a:r>
              <a:rPr lang="ko-KR" altLang="en-US" sz="1100" b="0" dirty="0"/>
              <a:t>라는 알림이 발생하며</a:t>
            </a:r>
            <a:r>
              <a:rPr lang="en-US" altLang="ko-KR" sz="1100" b="0" dirty="0"/>
              <a:t>, </a:t>
            </a:r>
            <a:r>
              <a:rPr lang="ko-KR" altLang="en-US" sz="1100" b="0" dirty="0" smtClean="0"/>
              <a:t>보고서 내 모든 조건들을 </a:t>
            </a:r>
            <a:r>
              <a:rPr lang="en-US" altLang="ko-KR" sz="1100" b="0" dirty="0"/>
              <a:t>DB</a:t>
            </a:r>
            <a:r>
              <a:rPr lang="ko-KR" altLang="en-US" sz="1100" b="0" dirty="0"/>
              <a:t>에 저장하고 팝업 닫음 </a:t>
            </a:r>
            <a:r>
              <a:rPr lang="en-US" altLang="ko-KR" sz="1100" b="0" dirty="0"/>
              <a:t>(</a:t>
            </a:r>
            <a:r>
              <a:rPr lang="ko-KR" altLang="en-US" sz="1100" b="0" dirty="0" err="1"/>
              <a:t>조건개인화</a:t>
            </a:r>
            <a:r>
              <a:rPr lang="ko-KR" altLang="en-US" sz="1100" b="0" dirty="0"/>
              <a:t> 아이콘이 </a:t>
            </a:r>
            <a:r>
              <a:rPr lang="en-US" altLang="ko-KR" sz="1100" b="0" dirty="0"/>
              <a:t>ON </a:t>
            </a:r>
            <a:r>
              <a:rPr lang="ko-KR" altLang="en-US" sz="1100" b="0" dirty="0"/>
              <a:t>상태로 변경됨</a:t>
            </a:r>
            <a:r>
              <a:rPr lang="en-US" altLang="ko-KR" sz="1100" b="0" dirty="0" smtClean="0"/>
              <a:t>)</a:t>
            </a:r>
            <a:endParaRPr lang="en-US" altLang="ko-KR" sz="1100" b="0" dirty="0"/>
          </a:p>
          <a:p>
            <a:pPr marL="72000">
              <a:lnSpc>
                <a:spcPct val="150000"/>
              </a:lnSpc>
              <a:spcBef>
                <a:spcPts val="600"/>
              </a:spcBef>
            </a:pPr>
            <a:r>
              <a:rPr lang="ko-KR" altLang="en-US" sz="1100" b="0" dirty="0"/>
              <a:t>③ 조건 개인화 아이콘의 </a:t>
            </a:r>
            <a:r>
              <a:rPr lang="en-US" altLang="ko-KR" sz="1100" b="0" dirty="0"/>
              <a:t>ON/OFF </a:t>
            </a:r>
            <a:r>
              <a:rPr lang="ko-KR" altLang="en-US" sz="1100" b="0" dirty="0"/>
              <a:t>상태는 </a:t>
            </a:r>
            <a:r>
              <a:rPr lang="en-US" altLang="ko-KR" sz="1100" b="0" dirty="0"/>
              <a:t>‘</a:t>
            </a:r>
            <a:r>
              <a:rPr lang="ko-KR" altLang="en-US" sz="1100" b="0" dirty="0"/>
              <a:t>최근 조건으로 실행하기</a:t>
            </a:r>
            <a:r>
              <a:rPr lang="en-US" altLang="ko-KR" sz="1100" b="0" dirty="0"/>
              <a:t>‘ </a:t>
            </a:r>
            <a:r>
              <a:rPr lang="ko-KR" altLang="en-US" sz="1100" b="0" dirty="0"/>
              <a:t>항목의 활성화 여부와 같음</a:t>
            </a:r>
            <a:endParaRPr lang="en-US" altLang="ko-KR" sz="1100" b="0" dirty="0"/>
          </a:p>
          <a:p>
            <a:pPr marL="72000">
              <a:lnSpc>
                <a:spcPct val="150000"/>
              </a:lnSpc>
              <a:spcBef>
                <a:spcPts val="600"/>
              </a:spcBef>
            </a:pPr>
            <a:r>
              <a:rPr lang="ko-KR" altLang="en-US" sz="1100" b="0" dirty="0"/>
              <a:t>기존에 </a:t>
            </a:r>
            <a:r>
              <a:rPr lang="en-US" altLang="ko-KR" sz="1100" b="0" dirty="0"/>
              <a:t>‘</a:t>
            </a:r>
            <a:r>
              <a:rPr lang="ko-KR" altLang="en-US" sz="1100" b="0" dirty="0"/>
              <a:t>최근 조건으로 실행하기</a:t>
            </a:r>
            <a:r>
              <a:rPr lang="en-US" altLang="ko-KR" sz="1100" b="0" dirty="0"/>
              <a:t>‘ </a:t>
            </a:r>
            <a:r>
              <a:rPr lang="ko-KR" altLang="en-US" sz="1100" b="0" dirty="0"/>
              <a:t>옵션이 체크되어 있는 상태라면</a:t>
            </a:r>
            <a:r>
              <a:rPr lang="en-US" altLang="ko-KR" sz="1100" b="0" dirty="0"/>
              <a:t>, </a:t>
            </a:r>
            <a:r>
              <a:rPr lang="ko-KR" altLang="en-US" sz="1100" b="0" dirty="0"/>
              <a:t>보고서 오픈 시 조건 개인화 아이콘 </a:t>
            </a:r>
            <a:r>
              <a:rPr lang="en-US" altLang="ko-KR" sz="1100" b="0" dirty="0"/>
              <a:t>ON</a:t>
            </a:r>
            <a:r>
              <a:rPr lang="ko-KR" altLang="en-US" sz="1100" b="0" dirty="0"/>
              <a:t> 상태로 보이고</a:t>
            </a:r>
            <a:r>
              <a:rPr lang="en-US" altLang="ko-KR" sz="1100" b="0" dirty="0"/>
              <a:t>, </a:t>
            </a:r>
            <a:r>
              <a:rPr lang="ko-KR" altLang="en-US" sz="1100" b="0" dirty="0"/>
              <a:t>최근 조건으로 세팅해서 조회함</a:t>
            </a:r>
            <a:endParaRPr lang="en-US" altLang="ko-KR" sz="1100" b="0" dirty="0"/>
          </a:p>
          <a:p>
            <a:pPr marL="72000">
              <a:lnSpc>
                <a:spcPct val="150000"/>
              </a:lnSpc>
              <a:spcBef>
                <a:spcPts val="600"/>
              </a:spcBef>
            </a:pPr>
            <a:r>
              <a:rPr lang="ko-KR" altLang="en-US" sz="1100" b="0" dirty="0"/>
              <a:t>④ </a:t>
            </a:r>
            <a:r>
              <a:rPr lang="en-US" altLang="ko-KR" sz="1100" b="0" dirty="0"/>
              <a:t>‘</a:t>
            </a:r>
            <a:r>
              <a:rPr lang="ko-KR" altLang="en-US" sz="1100" b="0" dirty="0"/>
              <a:t>최근 조건으로 실행하기</a:t>
            </a:r>
            <a:r>
              <a:rPr lang="en-US" altLang="ko-KR" sz="1100" b="0" dirty="0" smtClean="0"/>
              <a:t>’</a:t>
            </a:r>
            <a:r>
              <a:rPr lang="ko-KR" altLang="en-US" sz="1100" b="0" dirty="0" smtClean="0"/>
              <a:t>가</a:t>
            </a:r>
            <a:r>
              <a:rPr lang="en-US" altLang="ko-KR" sz="1100" b="0" dirty="0" smtClean="0"/>
              <a:t> </a:t>
            </a:r>
            <a:r>
              <a:rPr lang="ko-KR" altLang="en-US" sz="1100" b="0" dirty="0"/>
              <a:t>활성화 </a:t>
            </a:r>
            <a:r>
              <a:rPr lang="ko-KR" altLang="en-US" sz="1100" b="0" dirty="0" smtClean="0"/>
              <a:t>상태이고 메인 폼이 활성화되었을 때</a:t>
            </a:r>
            <a:r>
              <a:rPr lang="en-US" altLang="ko-KR" sz="1100" b="0" dirty="0" smtClean="0"/>
              <a:t>, </a:t>
            </a:r>
            <a:r>
              <a:rPr lang="ko-KR" altLang="en-US" sz="1100" b="0" dirty="0" smtClean="0"/>
              <a:t>우측 </a:t>
            </a:r>
            <a:r>
              <a:rPr lang="ko-KR" altLang="en-US" sz="1100" b="0" dirty="0"/>
              <a:t>상단 </a:t>
            </a:r>
            <a:r>
              <a:rPr lang="en-US" altLang="ko-KR" sz="1100" b="0" dirty="0"/>
              <a:t>[</a:t>
            </a:r>
            <a:r>
              <a:rPr lang="ko-KR" altLang="en-US" sz="1100" b="0" dirty="0"/>
              <a:t>실행</a:t>
            </a:r>
            <a:r>
              <a:rPr lang="en-US" altLang="ko-KR" sz="1100" b="0" dirty="0"/>
              <a:t>] </a:t>
            </a:r>
            <a:r>
              <a:rPr lang="ko-KR" altLang="en-US" sz="1100" b="0" dirty="0"/>
              <a:t>버튼 클릭 시</a:t>
            </a:r>
            <a:r>
              <a:rPr lang="en-US" altLang="ko-KR" sz="1100" b="0" dirty="0"/>
              <a:t>, </a:t>
            </a:r>
            <a:r>
              <a:rPr lang="ko-KR" altLang="en-US" sz="1100" b="0" dirty="0"/>
              <a:t>보고서를 조회하며 해당 </a:t>
            </a:r>
            <a:r>
              <a:rPr lang="ko-KR" altLang="en-US" sz="1100" b="0" dirty="0" smtClean="0"/>
              <a:t>시점의 조건 </a:t>
            </a:r>
            <a:r>
              <a:rPr lang="ko-KR" altLang="en-US" sz="1100" b="0" dirty="0"/>
              <a:t>값을 보고서의 최근 조건으로 갱신함</a:t>
            </a:r>
            <a:endParaRPr lang="en-US" altLang="ko-KR" sz="1100" b="0" dirty="0"/>
          </a:p>
        </p:txBody>
      </p:sp>
      <p:sp>
        <p:nvSpPr>
          <p:cNvPr id="23" name="타원 22"/>
          <p:cNvSpPr/>
          <p:nvPr/>
        </p:nvSpPr>
        <p:spPr>
          <a:xfrm>
            <a:off x="380425" y="1015850"/>
            <a:ext cx="198000" cy="19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1</a:t>
            </a:r>
            <a:endParaRPr lang="ko-KR" altLang="en-US" sz="1200" b="1" dirty="0"/>
          </a:p>
        </p:txBody>
      </p:sp>
      <p:pic>
        <p:nvPicPr>
          <p:cNvPr id="28" name="그림 27"/>
          <p:cNvPicPr>
            <a:picLocks noChangeAspect="1"/>
          </p:cNvPicPr>
          <p:nvPr/>
        </p:nvPicPr>
        <p:blipFill rotWithShape="1">
          <a:blip r:embed="rId3"/>
          <a:srcRect l="64"/>
          <a:stretch/>
        </p:blipFill>
        <p:spPr>
          <a:xfrm>
            <a:off x="3749955" y="1509595"/>
            <a:ext cx="2350620" cy="70252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9" name="타원 28"/>
          <p:cNvSpPr/>
          <p:nvPr/>
        </p:nvSpPr>
        <p:spPr>
          <a:xfrm>
            <a:off x="1344283" y="2884635"/>
            <a:ext cx="198000" cy="19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2</a:t>
            </a:r>
            <a:endParaRPr lang="ko-KR" altLang="en-US" sz="1200" b="1" dirty="0"/>
          </a:p>
        </p:txBody>
      </p:sp>
      <p:pic>
        <p:nvPicPr>
          <p:cNvPr id="36" name="그림 35"/>
          <p:cNvPicPr>
            <a:picLocks noChangeAspect="1"/>
          </p:cNvPicPr>
          <p:nvPr/>
        </p:nvPicPr>
        <p:blipFill rotWithShape="1">
          <a:blip r:embed="rId4"/>
          <a:srcRect l="494" t="852" b="17599"/>
          <a:stretch/>
        </p:blipFill>
        <p:spPr>
          <a:xfrm>
            <a:off x="340824" y="3838936"/>
            <a:ext cx="4426500" cy="222083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0" name="그림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52825" y="2305852"/>
            <a:ext cx="3658516" cy="11282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33" name="직선 화살표 연결선 32"/>
          <p:cNvCxnSpPr>
            <a:stCxn id="29" idx="6"/>
          </p:cNvCxnSpPr>
          <p:nvPr/>
        </p:nvCxnSpPr>
        <p:spPr>
          <a:xfrm flipV="1">
            <a:off x="1542283" y="1963555"/>
            <a:ext cx="2207672" cy="102008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타원 26"/>
          <p:cNvSpPr/>
          <p:nvPr/>
        </p:nvSpPr>
        <p:spPr>
          <a:xfrm>
            <a:off x="340824" y="3737147"/>
            <a:ext cx="198000" cy="19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3</a:t>
            </a:r>
            <a:endParaRPr lang="ko-KR" altLang="en-US" sz="1200" b="1" dirty="0"/>
          </a:p>
        </p:txBody>
      </p:sp>
      <p:sp>
        <p:nvSpPr>
          <p:cNvPr id="37" name="타원 36"/>
          <p:cNvSpPr/>
          <p:nvPr/>
        </p:nvSpPr>
        <p:spPr>
          <a:xfrm>
            <a:off x="4026644" y="3737147"/>
            <a:ext cx="198000" cy="19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4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221240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2" y="3011697"/>
            <a:ext cx="8211696" cy="117173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/>
              <a:t>1. </a:t>
            </a:r>
            <a:r>
              <a:rPr lang="ko-KR" altLang="en-US" dirty="0"/>
              <a:t>최근 조건으로 실행하기 </a:t>
            </a:r>
            <a:r>
              <a:rPr lang="en-US" altLang="ko-KR" dirty="0"/>
              <a:t>- </a:t>
            </a:r>
            <a:r>
              <a:rPr lang="ko-KR" altLang="en-US" dirty="0" smtClean="0"/>
              <a:t>사용자 정의 조건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조건 개인화 사용 설정</a:t>
            </a:r>
          </a:p>
        </p:txBody>
      </p:sp>
      <p:sp>
        <p:nvSpPr>
          <p:cNvPr id="14" name="텍스트 개체 틀 3"/>
          <p:cNvSpPr txBox="1">
            <a:spLocks/>
          </p:cNvSpPr>
          <p:nvPr/>
        </p:nvSpPr>
        <p:spPr>
          <a:xfrm>
            <a:off x="457202" y="980323"/>
            <a:ext cx="11166962" cy="1815770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b="0" dirty="0"/>
              <a:t>‘</a:t>
            </a:r>
            <a:r>
              <a:rPr lang="ko-KR" altLang="en-US" sz="1400" b="0" dirty="0"/>
              <a:t>최근 조건으로 실행하기</a:t>
            </a:r>
            <a:r>
              <a:rPr lang="en-US" altLang="ko-KR" sz="1400" b="0" dirty="0"/>
              <a:t>’ </a:t>
            </a:r>
            <a:r>
              <a:rPr lang="ko-KR" altLang="en-US" sz="1400" b="0" dirty="0"/>
              <a:t>기능에서 보고서 별로 원하는 조건 컨트롤만을 지정하는 방법</a:t>
            </a:r>
            <a:r>
              <a:rPr lang="en-US" altLang="ko-KR" sz="1400" b="0" dirty="0"/>
              <a:t>:</a:t>
            </a:r>
          </a:p>
          <a:p>
            <a:pPr marL="342900" indent="-342900">
              <a:lnSpc>
                <a:spcPct val="100000"/>
              </a:lnSpc>
              <a:buAutoNum type="arabicParenR"/>
            </a:pPr>
            <a:r>
              <a:rPr lang="ko-KR" altLang="en-US" sz="1400" b="0" dirty="0"/>
              <a:t>원하는 보고서의 스크립트</a:t>
            </a:r>
            <a:r>
              <a:rPr lang="en-US" altLang="ko-KR" sz="1400" b="0" dirty="0"/>
              <a:t>(JScript)</a:t>
            </a:r>
            <a:r>
              <a:rPr lang="ko-KR" altLang="en-US" sz="1400" b="0" dirty="0"/>
              <a:t>에 </a:t>
            </a:r>
            <a:r>
              <a:rPr lang="en-US" altLang="ko-KR" sz="1400" b="0" dirty="0" err="1">
                <a:solidFill>
                  <a:srgbClr val="FF0000"/>
                </a:solidFill>
              </a:rPr>
              <a:t>GetUserDefinedFilters</a:t>
            </a:r>
            <a:r>
              <a:rPr lang="ko-KR" altLang="en-US" sz="1400" b="0" dirty="0"/>
              <a:t>라는 이름의 함수 선언</a:t>
            </a:r>
            <a:endParaRPr lang="en-US" altLang="ko-KR" sz="1400" b="0" dirty="0"/>
          </a:p>
          <a:p>
            <a:pPr marL="342900" indent="-342900">
              <a:lnSpc>
                <a:spcPct val="100000"/>
              </a:lnSpc>
              <a:buAutoNum type="arabicParenR"/>
            </a:pPr>
            <a:r>
              <a:rPr lang="ko-KR" altLang="en-US" sz="1400" b="0" dirty="0"/>
              <a:t>빈 </a:t>
            </a:r>
            <a:r>
              <a:rPr lang="en-US" altLang="ko-KR" sz="1400" b="0" dirty="0"/>
              <a:t>Array </a:t>
            </a:r>
            <a:r>
              <a:rPr lang="ko-KR" altLang="en-US" sz="1400" b="0" dirty="0"/>
              <a:t>생성</a:t>
            </a:r>
            <a:endParaRPr lang="en-US" altLang="ko-KR" sz="1400" b="0" dirty="0"/>
          </a:p>
          <a:p>
            <a:pPr marL="342900" indent="-342900">
              <a:lnSpc>
                <a:spcPct val="100000"/>
              </a:lnSpc>
              <a:buAutoNum type="arabicParenR"/>
            </a:pPr>
            <a:r>
              <a:rPr lang="ko-KR" altLang="en-US" sz="1400" b="0" dirty="0"/>
              <a:t>생성한 </a:t>
            </a:r>
            <a:r>
              <a:rPr lang="en-US" altLang="ko-KR" sz="1400" b="0" dirty="0"/>
              <a:t>Array</a:t>
            </a:r>
            <a:r>
              <a:rPr lang="ko-KR" altLang="en-US" sz="1400" b="0" dirty="0"/>
              <a:t>에 원하는 조건 컨트롤들의 이름을 </a:t>
            </a:r>
            <a:r>
              <a:rPr lang="en-US" altLang="ko-KR" sz="1400" b="0" dirty="0"/>
              <a:t>push</a:t>
            </a:r>
            <a:r>
              <a:rPr lang="ko-KR" altLang="en-US" sz="1400" b="0" dirty="0"/>
              <a:t>하여 해당 </a:t>
            </a:r>
            <a:r>
              <a:rPr lang="en-US" altLang="ko-KR" sz="1400" b="0" dirty="0"/>
              <a:t>Array </a:t>
            </a:r>
            <a:r>
              <a:rPr lang="ko-KR" altLang="en-US" sz="1400" b="0" dirty="0"/>
              <a:t>리턴</a:t>
            </a:r>
            <a:endParaRPr lang="en-US" altLang="ko-KR" sz="1400" b="0" dirty="0"/>
          </a:p>
          <a:p>
            <a:pPr marL="342900" indent="-342900">
              <a:buAutoNum type="arabicParenR"/>
            </a:pPr>
            <a:endParaRPr lang="en-US" altLang="ko-KR" sz="1400" b="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스퀘어"/>
                <a:ea typeface="나눔스퀘어"/>
                <a:cs typeface="+mn-cs"/>
              </a:rPr>
              <a:t>※ </a:t>
            </a:r>
            <a:r>
              <a:rPr kumimoji="0" lang="ko-KR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스퀘어"/>
                <a:ea typeface="나눔스퀘어"/>
                <a:cs typeface="+mn-cs"/>
              </a:rPr>
              <a:t>단</a:t>
            </a:r>
            <a:r>
              <a:rPr kumimoji="0" lang="en-US" altLang="ko-K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스퀘어"/>
                <a:ea typeface="나눔스퀘어"/>
                <a:cs typeface="+mn-cs"/>
              </a:rPr>
              <a:t>, </a:t>
            </a:r>
            <a:r>
              <a:rPr kumimoji="0" lang="ko-KR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스퀘어"/>
                <a:ea typeface="나눔스퀘어"/>
                <a:cs typeface="+mn-cs"/>
              </a:rPr>
              <a:t>해당조건 컨트롤들은 반드시 해당 보고서 내에 있어야 하며</a:t>
            </a:r>
            <a:r>
              <a:rPr kumimoji="0" lang="en-US" altLang="ko-K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스퀘어"/>
                <a:ea typeface="나눔스퀘어"/>
                <a:cs typeface="+mn-cs"/>
              </a:rPr>
              <a:t>, </a:t>
            </a:r>
            <a:r>
              <a:rPr kumimoji="0" lang="ko-KR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스퀘어"/>
                <a:ea typeface="나눔스퀘어"/>
                <a:cs typeface="+mn-cs"/>
              </a:rPr>
              <a:t>정확한 이름과 스펠링으로 함수가 선언되어야 합니다</a:t>
            </a:r>
            <a:r>
              <a:rPr kumimoji="0" lang="en-US" altLang="ko-K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스퀘어"/>
                <a:ea typeface="나눔스퀘어"/>
                <a:cs typeface="+mn-cs"/>
              </a:rPr>
              <a:t>.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스퀘어"/>
              <a:ea typeface="나눔스퀘어"/>
              <a:cs typeface="+mn-cs"/>
            </a:endParaRPr>
          </a:p>
          <a:p>
            <a:endParaRPr lang="ko-KR" altLang="en-US" sz="1400" b="0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D3AF718B-D2A0-CBD1-DF03-F5DD0BC59FFC}"/>
              </a:ext>
            </a:extLst>
          </p:cNvPr>
          <p:cNvSpPr/>
          <p:nvPr/>
        </p:nvSpPr>
        <p:spPr>
          <a:xfrm>
            <a:off x="1063842" y="3391593"/>
            <a:ext cx="7099256" cy="57357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79714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텍스트 개체 틀 3"/>
          <p:cNvSpPr txBox="1">
            <a:spLocks/>
          </p:cNvSpPr>
          <p:nvPr/>
        </p:nvSpPr>
        <p:spPr>
          <a:xfrm>
            <a:off x="243840" y="964276"/>
            <a:ext cx="7420495" cy="5476631"/>
          </a:xfrm>
          <a:prstGeom prst="rect">
            <a:avLst/>
          </a:prstGeom>
          <a:ln>
            <a:solidFill>
              <a:srgbClr val="404040"/>
            </a:solidFill>
          </a:ln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sz="1100" b="0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/>
              <a:t>2. </a:t>
            </a:r>
            <a:r>
              <a:rPr lang="ko-KR" altLang="en-US" dirty="0"/>
              <a:t>목록 추가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조건 개인화 기능 설명</a:t>
            </a: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2"/>
          <a:srcRect l="1108"/>
          <a:stretch/>
        </p:blipFill>
        <p:spPr>
          <a:xfrm>
            <a:off x="457202" y="1114850"/>
            <a:ext cx="2173649" cy="2472735"/>
          </a:xfrm>
          <a:prstGeom prst="rect">
            <a:avLst/>
          </a:prstGeom>
        </p:spPr>
      </p:pic>
      <p:sp>
        <p:nvSpPr>
          <p:cNvPr id="20" name="텍스트 개체 틀 3"/>
          <p:cNvSpPr txBox="1">
            <a:spLocks/>
          </p:cNvSpPr>
          <p:nvPr/>
        </p:nvSpPr>
        <p:spPr>
          <a:xfrm>
            <a:off x="7822276" y="964277"/>
            <a:ext cx="3900675" cy="5476631"/>
          </a:xfrm>
          <a:prstGeom prst="rect">
            <a:avLst/>
          </a:prstGeom>
          <a:ln>
            <a:solidFill>
              <a:srgbClr val="404040"/>
            </a:solidFill>
          </a:ln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>
              <a:lnSpc>
                <a:spcPct val="150000"/>
              </a:lnSpc>
            </a:pPr>
            <a:r>
              <a:rPr lang="en-US" altLang="ko-KR" sz="1100" b="0" dirty="0"/>
              <a:t>※ </a:t>
            </a:r>
            <a:r>
              <a:rPr lang="ko-KR" altLang="en-US" sz="1100" b="0" dirty="0"/>
              <a:t>조건 개인화 기준 컨트롤</a:t>
            </a:r>
            <a:r>
              <a:rPr lang="en-US" altLang="ko-KR" sz="1100" b="0" dirty="0"/>
              <a:t>: </a:t>
            </a:r>
            <a:r>
              <a:rPr lang="ko-KR" altLang="en-US" sz="1100" b="0" dirty="0"/>
              <a:t>기본적으로 사용자가 조작 가능한 컨트롤을 대상으로 함 </a:t>
            </a:r>
            <a:r>
              <a:rPr lang="en-US" altLang="ko-KR" sz="1100" b="0" dirty="0"/>
              <a:t>(ex. Visible = true, </a:t>
            </a:r>
            <a:r>
              <a:rPr lang="en-US" altLang="ko-KR" sz="1100" b="0" dirty="0" err="1"/>
              <a:t>IsEnabled</a:t>
            </a:r>
            <a:r>
              <a:rPr lang="en-US" altLang="ko-KR" sz="1100" b="0" dirty="0"/>
              <a:t> = true, </a:t>
            </a:r>
            <a:r>
              <a:rPr lang="en-US" altLang="ko-KR" sz="1100" b="0" dirty="0" err="1"/>
              <a:t>IsReadOnly</a:t>
            </a:r>
            <a:r>
              <a:rPr lang="en-US" altLang="ko-KR" sz="1100" b="0" dirty="0"/>
              <a:t> = false</a:t>
            </a:r>
            <a:r>
              <a:rPr lang="en-US" altLang="ko-KR" sz="1100" b="0" dirty="0" smtClean="0"/>
              <a:t>)</a:t>
            </a:r>
          </a:p>
          <a:p>
            <a:pPr marL="72000">
              <a:lnSpc>
                <a:spcPct val="150000"/>
              </a:lnSpc>
            </a:pPr>
            <a:endParaRPr lang="en-US" altLang="ko-KR" sz="1100" b="0" dirty="0" smtClean="0"/>
          </a:p>
          <a:p>
            <a:pPr marL="72000">
              <a:lnSpc>
                <a:spcPct val="150000"/>
              </a:lnSpc>
            </a:pPr>
            <a:r>
              <a:rPr lang="ko-KR" altLang="en-US" sz="1100" b="0" dirty="0" smtClean="0"/>
              <a:t>① </a:t>
            </a:r>
            <a:r>
              <a:rPr lang="en-US" altLang="ko-KR" sz="1100" b="0" dirty="0"/>
              <a:t>[</a:t>
            </a:r>
            <a:r>
              <a:rPr lang="ko-KR" altLang="en-US" sz="1100" b="0" dirty="0"/>
              <a:t>추가</a:t>
            </a:r>
            <a:r>
              <a:rPr lang="en-US" altLang="ko-KR" sz="1100" b="0" dirty="0"/>
              <a:t>]</a:t>
            </a:r>
            <a:r>
              <a:rPr lang="ko-KR" altLang="en-US" sz="1100" b="0" dirty="0"/>
              <a:t> 클릭 시</a:t>
            </a:r>
            <a:r>
              <a:rPr lang="en-US" altLang="ko-KR" sz="1100" b="0" dirty="0"/>
              <a:t>, </a:t>
            </a:r>
            <a:r>
              <a:rPr lang="ko-KR" altLang="en-US" sz="1100" b="0" dirty="0"/>
              <a:t>활성화 폼 기준으로 조건 개인화 설정 가능한 목록이 나타남</a:t>
            </a:r>
            <a:endParaRPr lang="en-US" altLang="ko-KR" sz="1100" b="0" dirty="0"/>
          </a:p>
          <a:p>
            <a:pPr marL="72000">
              <a:lnSpc>
                <a:spcPct val="150000"/>
              </a:lnSpc>
              <a:spcBef>
                <a:spcPts val="600"/>
              </a:spcBef>
            </a:pPr>
            <a:r>
              <a:rPr lang="ko-KR" altLang="en-US" sz="1100" b="0" dirty="0"/>
              <a:t>② </a:t>
            </a:r>
            <a:r>
              <a:rPr lang="en-US" altLang="ko-KR" sz="1100" b="0" dirty="0" smtClean="0"/>
              <a:t>‘</a:t>
            </a:r>
            <a:r>
              <a:rPr lang="ko-KR" altLang="en-US" sz="1100" b="0" dirty="0" err="1"/>
              <a:t>조건명</a:t>
            </a:r>
            <a:r>
              <a:rPr lang="en-US" altLang="ko-KR" sz="1100" b="0" dirty="0"/>
              <a:t>’</a:t>
            </a:r>
            <a:r>
              <a:rPr lang="ko-KR" altLang="en-US" sz="1100" b="0" dirty="0"/>
              <a:t>은 기본적으로 </a:t>
            </a:r>
            <a:r>
              <a:rPr lang="en-US" altLang="ko-KR" sz="1100" b="0" dirty="0"/>
              <a:t>‘</a:t>
            </a:r>
            <a:r>
              <a:rPr lang="ko-KR" altLang="en-US" sz="1100" b="0" dirty="0"/>
              <a:t>해당 폼 명</a:t>
            </a:r>
            <a:r>
              <a:rPr lang="en-US" altLang="ko-KR" sz="1100" b="0" dirty="0"/>
              <a:t>_</a:t>
            </a:r>
            <a:r>
              <a:rPr lang="ko-KR" altLang="en-US" sz="1100" b="0" dirty="0" err="1"/>
              <a:t>보고서명</a:t>
            </a:r>
            <a:r>
              <a:rPr lang="en-US" altLang="ko-KR" sz="1100" b="0" dirty="0"/>
              <a:t>’</a:t>
            </a:r>
            <a:r>
              <a:rPr lang="ko-KR" altLang="en-US" sz="1100" b="0" dirty="0"/>
              <a:t>으로 설정되어 있으며</a:t>
            </a:r>
            <a:r>
              <a:rPr lang="en-US" altLang="ko-KR" sz="1100" b="0" dirty="0"/>
              <a:t>, </a:t>
            </a:r>
            <a:r>
              <a:rPr lang="ko-KR" altLang="en-US" sz="1100" b="0" dirty="0"/>
              <a:t>수정 가능함</a:t>
            </a:r>
            <a:endParaRPr lang="en-US" altLang="ko-KR" sz="1100" b="0" dirty="0"/>
          </a:p>
          <a:p>
            <a:pPr marL="72000">
              <a:lnSpc>
                <a:spcPct val="150000"/>
              </a:lnSpc>
              <a:spcBef>
                <a:spcPts val="600"/>
              </a:spcBef>
            </a:pPr>
            <a:r>
              <a:rPr lang="ko-KR" altLang="en-US" sz="1100" b="0" dirty="0"/>
              <a:t>③ 조건 개인화 목록에 추가하고자 하는 조건 항목 체크 후</a:t>
            </a:r>
            <a:r>
              <a:rPr lang="en-US" altLang="ko-KR" sz="1100" b="0" dirty="0"/>
              <a:t>, [</a:t>
            </a:r>
            <a:r>
              <a:rPr lang="ko-KR" altLang="en-US" sz="1100" b="0" dirty="0"/>
              <a:t>저장</a:t>
            </a:r>
            <a:r>
              <a:rPr lang="en-US" altLang="ko-KR" sz="1100" b="0" dirty="0"/>
              <a:t>] </a:t>
            </a:r>
            <a:r>
              <a:rPr lang="ko-KR" altLang="en-US" sz="1100" b="0" dirty="0"/>
              <a:t>클릭 시</a:t>
            </a:r>
            <a:r>
              <a:rPr lang="en-US" altLang="ko-KR" sz="1100" b="0" dirty="0"/>
              <a:t>, </a:t>
            </a:r>
            <a:r>
              <a:rPr lang="ko-KR" altLang="en-US" sz="1100" b="0" dirty="0"/>
              <a:t>설정한 </a:t>
            </a:r>
            <a:r>
              <a:rPr lang="ko-KR" altLang="en-US" sz="1100" b="0" dirty="0" err="1"/>
              <a:t>조건명으로</a:t>
            </a:r>
            <a:r>
              <a:rPr lang="ko-KR" altLang="en-US" sz="1100" b="0" dirty="0"/>
              <a:t> 해당 내용을 저장하고 추가 팝업을 닫음</a:t>
            </a:r>
            <a:endParaRPr lang="en-US" altLang="ko-KR" sz="1100" b="0" dirty="0"/>
          </a:p>
          <a:p>
            <a:pPr marL="72000">
              <a:lnSpc>
                <a:spcPct val="150000"/>
              </a:lnSpc>
              <a:spcBef>
                <a:spcPts val="600"/>
              </a:spcBef>
            </a:pPr>
            <a:r>
              <a:rPr lang="ko-KR" altLang="en-US" sz="1100" b="0" dirty="0"/>
              <a:t>④ 목록 팝업에 신규 생성한 조건 개인화 목록이 추가되어 있음</a:t>
            </a:r>
            <a:endParaRPr lang="en-US" altLang="ko-KR" sz="1100" b="0" dirty="0"/>
          </a:p>
        </p:txBody>
      </p:sp>
      <p:sp>
        <p:nvSpPr>
          <p:cNvPr id="23" name="타원 22"/>
          <p:cNvSpPr/>
          <p:nvPr/>
        </p:nvSpPr>
        <p:spPr>
          <a:xfrm>
            <a:off x="367827" y="3239284"/>
            <a:ext cx="198000" cy="19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1</a:t>
            </a:r>
            <a:endParaRPr lang="ko-KR" altLang="en-US" sz="1200" b="1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2" y="3779872"/>
            <a:ext cx="2173649" cy="2468747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8693" y="2060188"/>
            <a:ext cx="4357787" cy="3054794"/>
          </a:xfrm>
          <a:prstGeom prst="rect">
            <a:avLst/>
          </a:prstGeom>
        </p:spPr>
      </p:pic>
      <p:sp>
        <p:nvSpPr>
          <p:cNvPr id="15" name="타원 14"/>
          <p:cNvSpPr/>
          <p:nvPr/>
        </p:nvSpPr>
        <p:spPr>
          <a:xfrm>
            <a:off x="2860068" y="2002437"/>
            <a:ext cx="198000" cy="19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2</a:t>
            </a:r>
            <a:endParaRPr lang="ko-KR" altLang="en-US" sz="1200" b="1" dirty="0"/>
          </a:p>
        </p:txBody>
      </p:sp>
      <p:sp>
        <p:nvSpPr>
          <p:cNvPr id="16" name="타원 15"/>
          <p:cNvSpPr/>
          <p:nvPr/>
        </p:nvSpPr>
        <p:spPr>
          <a:xfrm>
            <a:off x="6155120" y="4777206"/>
            <a:ext cx="198000" cy="19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3</a:t>
            </a:r>
            <a:endParaRPr lang="ko-KR" altLang="en-US" sz="1200" b="1" dirty="0"/>
          </a:p>
        </p:txBody>
      </p:sp>
      <p:sp>
        <p:nvSpPr>
          <p:cNvPr id="17" name="타원 16"/>
          <p:cNvSpPr/>
          <p:nvPr/>
        </p:nvSpPr>
        <p:spPr>
          <a:xfrm>
            <a:off x="358202" y="4238708"/>
            <a:ext cx="198000" cy="19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4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012754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텍스트 개체 틀 3"/>
          <p:cNvSpPr txBox="1">
            <a:spLocks/>
          </p:cNvSpPr>
          <p:nvPr/>
        </p:nvSpPr>
        <p:spPr>
          <a:xfrm>
            <a:off x="243840" y="964276"/>
            <a:ext cx="7420495" cy="5476631"/>
          </a:xfrm>
          <a:prstGeom prst="rect">
            <a:avLst/>
          </a:prstGeom>
          <a:ln>
            <a:solidFill>
              <a:srgbClr val="404040"/>
            </a:solidFill>
          </a:ln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sz="1100" b="0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/>
              <a:t>3. </a:t>
            </a:r>
            <a:r>
              <a:rPr lang="ko-KR" altLang="en-US" dirty="0"/>
              <a:t>조건 적용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조건 개인화 기능 설명</a:t>
            </a:r>
          </a:p>
        </p:txBody>
      </p:sp>
      <p:sp>
        <p:nvSpPr>
          <p:cNvPr id="20" name="텍스트 개체 틀 3"/>
          <p:cNvSpPr txBox="1">
            <a:spLocks/>
          </p:cNvSpPr>
          <p:nvPr/>
        </p:nvSpPr>
        <p:spPr>
          <a:xfrm>
            <a:off x="7822276" y="964277"/>
            <a:ext cx="3900675" cy="5476631"/>
          </a:xfrm>
          <a:prstGeom prst="rect">
            <a:avLst/>
          </a:prstGeom>
          <a:ln>
            <a:solidFill>
              <a:srgbClr val="404040"/>
            </a:solidFill>
          </a:ln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>
              <a:lnSpc>
                <a:spcPct val="150000"/>
              </a:lnSpc>
            </a:pPr>
            <a:r>
              <a:rPr lang="ko-KR" altLang="en-US" sz="1100" b="0" dirty="0"/>
              <a:t>① 적용하고 싶은 조건 개인화 항목을 체크 또는 텍스트 클릭 시</a:t>
            </a:r>
            <a:r>
              <a:rPr lang="en-US" altLang="ko-KR" sz="1100" b="0" dirty="0"/>
              <a:t>, </a:t>
            </a:r>
            <a:r>
              <a:rPr lang="ko-KR" altLang="en-US" sz="1100" b="0" dirty="0"/>
              <a:t>해당 내용으로 보고서에 세팅 후 조회함 </a:t>
            </a:r>
            <a:r>
              <a:rPr lang="en-US" altLang="ko-KR" sz="1100" b="0" dirty="0"/>
              <a:t>(</a:t>
            </a:r>
            <a:r>
              <a:rPr lang="ko-KR" altLang="en-US" sz="1100" b="0" dirty="0"/>
              <a:t>목록 팝업 닫음</a:t>
            </a:r>
            <a:r>
              <a:rPr lang="en-US" altLang="ko-KR" sz="1100" b="0" dirty="0"/>
              <a:t>)</a:t>
            </a:r>
          </a:p>
          <a:p>
            <a:pPr marL="72000">
              <a:lnSpc>
                <a:spcPct val="150000"/>
              </a:lnSpc>
            </a:pPr>
            <a:r>
              <a:rPr lang="ko-KR" altLang="en-US" sz="1100" b="0" dirty="0"/>
              <a:t>조건 개인화 항목은 한 번에 하나의 항목만 선택할 수 있음</a:t>
            </a:r>
            <a:r>
              <a:rPr lang="en-US" altLang="ko-KR" sz="1100" b="0" dirty="0"/>
              <a:t>(‘</a:t>
            </a:r>
            <a:r>
              <a:rPr lang="ko-KR" altLang="en-US" sz="1100" b="0" dirty="0"/>
              <a:t>최근 조건으로 실행하기</a:t>
            </a:r>
            <a:r>
              <a:rPr lang="en-US" altLang="ko-KR" sz="1100" b="0" dirty="0"/>
              <a:t>’</a:t>
            </a:r>
            <a:r>
              <a:rPr lang="ko-KR" altLang="en-US" sz="1100" b="0" dirty="0"/>
              <a:t> 항목 포함</a:t>
            </a:r>
            <a:r>
              <a:rPr lang="en-US" altLang="ko-KR" sz="1100" b="0" dirty="0"/>
              <a:t>)</a:t>
            </a:r>
          </a:p>
          <a:p>
            <a:pPr marL="72000">
              <a:lnSpc>
                <a:spcPct val="150000"/>
              </a:lnSpc>
              <a:spcBef>
                <a:spcPts val="600"/>
              </a:spcBef>
            </a:pPr>
            <a:r>
              <a:rPr lang="ko-KR" altLang="en-US" sz="1100" b="0" dirty="0"/>
              <a:t>② </a:t>
            </a:r>
            <a:r>
              <a:rPr lang="en-US" altLang="ko-KR" sz="1100" b="0" dirty="0"/>
              <a:t>[X] </a:t>
            </a:r>
            <a:r>
              <a:rPr lang="ko-KR" altLang="en-US" sz="1100" b="0" dirty="0"/>
              <a:t>클릭 시</a:t>
            </a:r>
            <a:r>
              <a:rPr lang="en-US" altLang="ko-KR" sz="1100" b="0" dirty="0"/>
              <a:t>, </a:t>
            </a:r>
            <a:r>
              <a:rPr lang="ko-KR" altLang="en-US" sz="1100" b="0" dirty="0"/>
              <a:t>해당 조건 개인화 항목이 삭제됨</a:t>
            </a: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702" y="1146731"/>
            <a:ext cx="2806422" cy="292877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3" name="타원 22"/>
          <p:cNvSpPr/>
          <p:nvPr/>
        </p:nvSpPr>
        <p:spPr>
          <a:xfrm>
            <a:off x="321767" y="1929129"/>
            <a:ext cx="198000" cy="19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1</a:t>
            </a:r>
            <a:endParaRPr lang="ko-KR" altLang="en-US" sz="1200" b="1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702" y="4376980"/>
            <a:ext cx="4255845" cy="156259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7" name="타원 16"/>
          <p:cNvSpPr/>
          <p:nvPr/>
        </p:nvSpPr>
        <p:spPr>
          <a:xfrm>
            <a:off x="2592844" y="1640298"/>
            <a:ext cx="198000" cy="19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2</a:t>
            </a:r>
            <a:endParaRPr lang="ko-KR" altLang="en-US" sz="1200" b="1" dirty="0"/>
          </a:p>
        </p:txBody>
      </p:sp>
      <p:sp>
        <p:nvSpPr>
          <p:cNvPr id="18" name="직사각형 17"/>
          <p:cNvSpPr/>
          <p:nvPr/>
        </p:nvSpPr>
        <p:spPr>
          <a:xfrm>
            <a:off x="455643" y="4958065"/>
            <a:ext cx="4196904" cy="32050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2657" y="1539102"/>
            <a:ext cx="2233217" cy="2536402"/>
          </a:xfrm>
          <a:prstGeom prst="rect">
            <a:avLst/>
          </a:prstGeom>
        </p:spPr>
      </p:pic>
      <p:cxnSp>
        <p:nvCxnSpPr>
          <p:cNvPr id="22" name="직선 화살표 연결선 21"/>
          <p:cNvCxnSpPr>
            <a:stCxn id="17" idx="6"/>
          </p:cNvCxnSpPr>
          <p:nvPr/>
        </p:nvCxnSpPr>
        <p:spPr>
          <a:xfrm>
            <a:off x="2790844" y="1739298"/>
            <a:ext cx="1491813" cy="287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>
            <a:stCxn id="23" idx="5"/>
          </p:cNvCxnSpPr>
          <p:nvPr/>
        </p:nvCxnSpPr>
        <p:spPr>
          <a:xfrm>
            <a:off x="490771" y="2098133"/>
            <a:ext cx="722011" cy="227884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5872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1789</TotalTime>
  <Words>570</Words>
  <Application>Microsoft Office PowerPoint</Application>
  <PresentationFormat>와이드스크린</PresentationFormat>
  <Paragraphs>72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6" baseType="lpstr">
      <vt:lpstr>맑은 고딕</vt:lpstr>
      <vt:lpstr>Arial</vt:lpstr>
      <vt:lpstr>나눔바른고딕</vt:lpstr>
      <vt:lpstr>나눔스퀘어 ExtraBold</vt:lpstr>
      <vt:lpstr>나눔스퀘어</vt:lpstr>
      <vt:lpstr>Office 테마</vt:lpstr>
      <vt:lpstr>조건 개인화 1차 개선 작업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LeeSeola</cp:lastModifiedBy>
  <cp:revision>160</cp:revision>
  <dcterms:created xsi:type="dcterms:W3CDTF">2018-04-10T05:56:39Z</dcterms:created>
  <dcterms:modified xsi:type="dcterms:W3CDTF">2023-02-08T07:10:01Z</dcterms:modified>
</cp:coreProperties>
</file>