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7" r:id="rId1"/>
  </p:sldMasterIdLst>
  <p:notesMasterIdLst>
    <p:notesMasterId r:id="rId13"/>
  </p:notesMasterIdLst>
  <p:sldIdLst>
    <p:sldId id="257" r:id="rId2"/>
    <p:sldId id="258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91E24"/>
    <a:srgbClr val="7E20A8"/>
    <a:srgbClr val="79A100"/>
    <a:srgbClr val="00A4A9"/>
    <a:srgbClr val="AD1F25"/>
    <a:srgbClr val="005CA6"/>
    <a:srgbClr val="152C4F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510"/>
      </p:cViewPr>
      <p:guideLst>
        <p:guide orient="horz" pos="2160"/>
        <p:guide pos="381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2022-12-15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22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47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2" r:id="rId3"/>
    <p:sldLayoutId id="2147483733" r:id="rId4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게시판 팝업 </a:t>
            </a:r>
            <a:r>
              <a:rPr lang="en-US" altLang="ko-KR" dirty="0"/>
              <a:t>API</a:t>
            </a:r>
            <a:r>
              <a:rPr lang="ko-KR" altLang="en-US" dirty="0"/>
              <a:t> 사용가이드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</a:t>
            </a:r>
            <a:endParaRPr lang="en-US" altLang="ko-KR" sz="1206" dirty="0"/>
          </a:p>
          <a:p>
            <a:r>
              <a:rPr lang="en-US" altLang="ko-KR" sz="1206" dirty="0"/>
              <a:t>2022. 12. 14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/>
              <a:t> 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03. </a:t>
            </a:r>
            <a:r>
              <a:rPr lang="ko-KR" altLang="en-US" dirty="0"/>
              <a:t>샘플 수정사항</a:t>
            </a:r>
          </a:p>
        </p:txBody>
      </p:sp>
      <p:sp>
        <p:nvSpPr>
          <p:cNvPr id="13" name="텍스트 개체 틀 1">
            <a:extLst>
              <a:ext uri="{FF2B5EF4-FFF2-40B4-BE49-F238E27FC236}">
                <a16:creationId xmlns:a16="http://schemas.microsoft.com/office/drawing/2014/main" id="{55A77D97-3DFE-491D-B91C-D82808EC9979}"/>
              </a:ext>
            </a:extLst>
          </p:cNvPr>
          <p:cNvSpPr txBox="1">
            <a:spLocks/>
          </p:cNvSpPr>
          <p:nvPr/>
        </p:nvSpPr>
        <p:spPr>
          <a:xfrm>
            <a:off x="641764" y="1092852"/>
            <a:ext cx="5417724" cy="354948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/>
              <a:t>5) </a:t>
            </a:r>
            <a:r>
              <a:rPr lang="ko-KR" altLang="en-US" sz="2000" dirty="0"/>
              <a:t>컬럼에 </a:t>
            </a:r>
            <a:r>
              <a:rPr lang="ko-KR" altLang="en-US" sz="2000" dirty="0" err="1"/>
              <a:t>매핑된</a:t>
            </a:r>
            <a:r>
              <a:rPr lang="ko-KR" altLang="en-US" sz="2000" dirty="0"/>
              <a:t> 코드테이블로 </a:t>
            </a:r>
            <a:r>
              <a:rPr lang="ko-KR" altLang="en-US" sz="2000" dirty="0" err="1"/>
              <a:t>콤보박스</a:t>
            </a:r>
            <a:r>
              <a:rPr lang="ko-KR" altLang="en-US" sz="2000" dirty="0"/>
              <a:t> 만들기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A087B42-5832-4B3C-82B1-FB1F76602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628775"/>
            <a:ext cx="6705600" cy="401955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B7160C8E-0FBD-45CD-8B7D-3FBA78384647}"/>
              </a:ext>
            </a:extLst>
          </p:cNvPr>
          <p:cNvSpPr/>
          <p:nvPr/>
        </p:nvSpPr>
        <p:spPr>
          <a:xfrm>
            <a:off x="2143126" y="3829050"/>
            <a:ext cx="4752975" cy="8858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텍스트 개체 틀 1">
            <a:extLst>
              <a:ext uri="{FF2B5EF4-FFF2-40B4-BE49-F238E27FC236}">
                <a16:creationId xmlns:a16="http://schemas.microsoft.com/office/drawing/2014/main" id="{B8C232C8-2D03-42C9-8997-B434118B44A0}"/>
              </a:ext>
            </a:extLst>
          </p:cNvPr>
          <p:cNvSpPr txBox="1">
            <a:spLocks/>
          </p:cNvSpPr>
          <p:nvPr/>
        </p:nvSpPr>
        <p:spPr>
          <a:xfrm>
            <a:off x="7042434" y="1530354"/>
            <a:ext cx="5406741" cy="3439293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/>
              <a:t>* </a:t>
            </a:r>
            <a:r>
              <a:rPr lang="ko-KR" altLang="en-US" sz="1600" dirty="0"/>
              <a:t>컬럼에 링크된 코드데이터를 가져오려면 </a:t>
            </a:r>
            <a:r>
              <a:rPr lang="en-US" altLang="ko-KR" sz="1600" dirty="0" err="1"/>
              <a:t>initBoardInfo</a:t>
            </a:r>
            <a:r>
              <a:rPr lang="en-US" altLang="ko-KR" sz="1600" dirty="0"/>
              <a:t> callback</a:t>
            </a:r>
            <a:r>
              <a:rPr lang="ko-KR" altLang="en-US" sz="1600" dirty="0"/>
              <a:t>함수 내부에 작업하시면 됩니다</a:t>
            </a:r>
            <a:r>
              <a:rPr lang="en-US" altLang="ko-KR" sz="1600" dirty="0"/>
              <a:t>. </a:t>
            </a:r>
          </a:p>
          <a:p>
            <a:endParaRPr lang="en-US" altLang="ko-KR" sz="1600" dirty="0"/>
          </a:p>
          <a:p>
            <a:r>
              <a:rPr lang="en-US" altLang="ko-KR" sz="1600" dirty="0"/>
              <a:t>EXT_COLUMN_VALUE_CODE_MAP[</a:t>
            </a:r>
            <a:r>
              <a:rPr lang="ko-KR" altLang="en-US" sz="1600" dirty="0"/>
              <a:t>컬럼코드</a:t>
            </a:r>
            <a:r>
              <a:rPr lang="en-US" altLang="ko-KR" sz="1600" dirty="0"/>
              <a:t>].List</a:t>
            </a:r>
            <a:r>
              <a:rPr lang="ko-KR" altLang="en-US" sz="1600" dirty="0"/>
              <a:t>에 </a:t>
            </a:r>
            <a:endParaRPr lang="en-US" altLang="ko-KR" sz="1600" dirty="0"/>
          </a:p>
          <a:p>
            <a:r>
              <a:rPr lang="ko-KR" altLang="en-US" sz="1600" dirty="0"/>
              <a:t>리스트 형태로 값이 들어오게 됩니다</a:t>
            </a:r>
            <a:r>
              <a:rPr lang="en-US" altLang="ko-KR" sz="1600" dirty="0"/>
              <a:t>.</a:t>
            </a:r>
          </a:p>
          <a:p>
            <a:r>
              <a:rPr lang="en-US" altLang="ko-KR" sz="1600" dirty="0"/>
              <a:t>{</a:t>
            </a:r>
          </a:p>
          <a:p>
            <a:r>
              <a:rPr lang="en-US" altLang="ko-KR" sz="1600" dirty="0"/>
              <a:t>	“Code” : </a:t>
            </a:r>
            <a:r>
              <a:rPr lang="ko-KR" altLang="en-US" sz="1600" dirty="0"/>
              <a:t>코드</a:t>
            </a:r>
            <a:r>
              <a:rPr lang="en-US" altLang="ko-KR" sz="1600" dirty="0"/>
              <a:t>1, “Name”: </a:t>
            </a:r>
            <a:r>
              <a:rPr lang="ko-KR" altLang="en-US" sz="1600" dirty="0"/>
              <a:t>이름</a:t>
            </a:r>
            <a:r>
              <a:rPr lang="en-US" altLang="ko-KR" sz="1600" dirty="0"/>
              <a:t>1</a:t>
            </a:r>
          </a:p>
          <a:p>
            <a:r>
              <a:rPr lang="en-US" altLang="ko-KR" sz="1600" dirty="0"/>
              <a:t>},</a:t>
            </a:r>
          </a:p>
          <a:p>
            <a:r>
              <a:rPr lang="en-US" altLang="ko-KR" sz="1600" dirty="0"/>
              <a:t>{</a:t>
            </a:r>
          </a:p>
          <a:p>
            <a:r>
              <a:rPr lang="en-US" altLang="ko-KR" sz="1600" dirty="0"/>
              <a:t>	“Code” : </a:t>
            </a:r>
            <a:r>
              <a:rPr lang="ko-KR" altLang="en-US" sz="1600" dirty="0"/>
              <a:t>코드</a:t>
            </a:r>
            <a:r>
              <a:rPr lang="en-US" altLang="ko-KR" sz="1600" dirty="0"/>
              <a:t>2, “Name”: </a:t>
            </a:r>
            <a:r>
              <a:rPr lang="ko-KR" altLang="en-US" sz="1600" dirty="0"/>
              <a:t>이름</a:t>
            </a:r>
            <a:r>
              <a:rPr lang="en-US" altLang="ko-KR" sz="1600" dirty="0"/>
              <a:t>2</a:t>
            </a:r>
          </a:p>
          <a:p>
            <a:r>
              <a:rPr lang="en-US" altLang="ko-KR" sz="1600" dirty="0"/>
              <a:t>},</a:t>
            </a:r>
          </a:p>
          <a:p>
            <a:r>
              <a:rPr lang="en-US" altLang="ko-KR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 </a:t>
            </a:r>
            <a:r>
              <a:rPr lang="ko-KR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중요 </a:t>
            </a:r>
            <a:r>
              <a:rPr lang="en-US" altLang="ko-KR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en-US" altLang="ko-KR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callback</a:t>
            </a:r>
            <a:r>
              <a:rPr lang="ko-KR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함수가 아닌 다른 시점에서 호출하면</a:t>
            </a:r>
            <a:endParaRPr lang="en-US" altLang="ko-KR" sz="1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ko-KR" altLang="en-US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코드정보에 아무것도 없어서 </a:t>
            </a:r>
            <a:r>
              <a:rPr lang="ko-KR" alt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오류납니다</a:t>
            </a:r>
            <a:r>
              <a:rPr lang="en-US" altLang="ko-KR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altLang="ko-KR" sz="1400" dirty="0"/>
              <a:t>callback</a:t>
            </a:r>
            <a:r>
              <a:rPr lang="ko-KR" altLang="en-US" sz="1400" dirty="0"/>
              <a:t>함수 안에서 다른 함수를 호출하는 방식을 권고 드립니다</a:t>
            </a:r>
            <a:r>
              <a:rPr lang="en-US" altLang="ko-KR" sz="1400" dirty="0"/>
              <a:t>.</a:t>
            </a:r>
          </a:p>
          <a:p>
            <a:r>
              <a:rPr lang="ko-KR" altLang="en-US" sz="1200" dirty="0"/>
              <a:t>예</a:t>
            </a:r>
            <a:r>
              <a:rPr lang="en-US" altLang="ko-KR" sz="1200" dirty="0"/>
              <a:t>) </a:t>
            </a:r>
            <a:r>
              <a:rPr lang="en-US" altLang="ko-KR" sz="1200" dirty="0" err="1"/>
              <a:t>setComboBox</a:t>
            </a:r>
            <a:r>
              <a:rPr lang="en-US" altLang="ko-KR" sz="1200" dirty="0"/>
              <a:t>(EXT_COLUMN_VALUE_CODE_MAP[</a:t>
            </a:r>
            <a:r>
              <a:rPr lang="ko-KR" altLang="en-US" sz="1200" dirty="0"/>
              <a:t>컬럼코드</a:t>
            </a:r>
            <a:r>
              <a:rPr lang="en-US" altLang="ko-KR" sz="1200" dirty="0"/>
              <a:t>].List)</a:t>
            </a:r>
          </a:p>
          <a:p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422559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FE952B40-7119-4553-A3EB-B2CFA0DA979D}"/>
              </a:ext>
            </a:extLst>
          </p:cNvPr>
          <p:cNvGrpSpPr/>
          <p:nvPr/>
        </p:nvGrpSpPr>
        <p:grpSpPr>
          <a:xfrm>
            <a:off x="2066908" y="2319576"/>
            <a:ext cx="7781026" cy="3468954"/>
            <a:chOff x="2855228" y="2781507"/>
            <a:chExt cx="6715125" cy="3468954"/>
          </a:xfrm>
        </p:grpSpPr>
        <p:grpSp>
          <p:nvGrpSpPr>
            <p:cNvPr id="50" name="그룹 49"/>
            <p:cNvGrpSpPr/>
            <p:nvPr/>
          </p:nvGrpSpPr>
          <p:grpSpPr>
            <a:xfrm>
              <a:off x="2855228" y="2781507"/>
              <a:ext cx="6715125" cy="495300"/>
              <a:chOff x="1214439" y="2162177"/>
              <a:chExt cx="6715124" cy="495302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1214439" y="2162177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/>
              <p:nvPr/>
            </p:nvCxnSpPr>
            <p:spPr>
              <a:xfrm>
                <a:off x="1214439" y="2657479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1295401" y="2270228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01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95449" y="2257578"/>
                <a:ext cx="5562599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개요</a:t>
                </a: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855228" y="3373134"/>
              <a:ext cx="6715125" cy="399902"/>
              <a:chOff x="1214438" y="2753797"/>
              <a:chExt cx="6715125" cy="3999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1214438" y="31536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295400" y="27664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02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95450" y="27537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화면 구성</a:t>
                </a: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336238" y="3869353"/>
              <a:ext cx="5562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샘플 수정사항</a:t>
              </a: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2855228" y="3882005"/>
              <a:ext cx="6715125" cy="387250"/>
              <a:chOff x="1214438" y="3260824"/>
              <a:chExt cx="6715125" cy="387251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1214438" y="36480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295400" y="3260824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03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6" name="그룹 55"/>
            <p:cNvGrpSpPr/>
            <p:nvPr/>
          </p:nvGrpSpPr>
          <p:grpSpPr>
            <a:xfrm>
              <a:off x="2855228" y="4365571"/>
              <a:ext cx="6715125" cy="399901"/>
              <a:chOff x="1214438" y="3744397"/>
              <a:chExt cx="6715125" cy="399901"/>
            </a:xfrm>
          </p:grpSpPr>
          <p:cxnSp>
            <p:nvCxnSpPr>
              <p:cNvPr id="57" name="직선 연결선 56"/>
              <p:cNvCxnSpPr/>
              <p:nvPr/>
            </p:nvCxnSpPr>
            <p:spPr>
              <a:xfrm>
                <a:off x="1214438" y="41442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1295400" y="3757047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695450" y="37443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  <p:grpSp>
          <p:nvGrpSpPr>
            <p:cNvPr id="61" name="그룹 60"/>
            <p:cNvGrpSpPr/>
            <p:nvPr/>
          </p:nvGrpSpPr>
          <p:grpSpPr>
            <a:xfrm>
              <a:off x="2855228" y="4859945"/>
              <a:ext cx="6715125" cy="399901"/>
              <a:chOff x="1214438" y="4238774"/>
              <a:chExt cx="6715125" cy="399901"/>
            </a:xfrm>
          </p:grpSpPr>
          <p:cxnSp>
            <p:nvCxnSpPr>
              <p:cNvPr id="62" name="직선 연결선 61"/>
              <p:cNvCxnSpPr/>
              <p:nvPr/>
            </p:nvCxnSpPr>
            <p:spPr>
              <a:xfrm>
                <a:off x="1214438" y="46386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1295400" y="4251424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695450" y="42387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6" name="그룹 65"/>
            <p:cNvGrpSpPr/>
            <p:nvPr/>
          </p:nvGrpSpPr>
          <p:grpSpPr>
            <a:xfrm>
              <a:off x="2855228" y="5356180"/>
              <a:ext cx="6715125" cy="399902"/>
              <a:chOff x="1214438" y="4734997"/>
              <a:chExt cx="6715125" cy="399901"/>
            </a:xfrm>
          </p:grpSpPr>
          <p:cxnSp>
            <p:nvCxnSpPr>
              <p:cNvPr id="67" name="직선 연결선 66"/>
              <p:cNvCxnSpPr/>
              <p:nvPr/>
            </p:nvCxnSpPr>
            <p:spPr>
              <a:xfrm>
                <a:off x="1214438" y="51348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1295400" y="4747647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695450" y="47349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23158" y="4747647"/>
                <a:ext cx="206405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 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1" name="그룹 70"/>
            <p:cNvGrpSpPr/>
            <p:nvPr/>
          </p:nvGrpSpPr>
          <p:grpSpPr>
            <a:xfrm>
              <a:off x="2855228" y="5850559"/>
              <a:ext cx="6715125" cy="399902"/>
              <a:chOff x="1214438" y="5229374"/>
              <a:chExt cx="6715125" cy="399901"/>
            </a:xfrm>
          </p:grpSpPr>
          <p:cxnSp>
            <p:nvCxnSpPr>
              <p:cNvPr id="72" name="직선 연결선 71"/>
              <p:cNvCxnSpPr/>
              <p:nvPr/>
            </p:nvCxnSpPr>
            <p:spPr>
              <a:xfrm>
                <a:off x="1214438" y="56292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295400" y="5242024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695450" y="52293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01. </a:t>
            </a:r>
            <a:r>
              <a:rPr lang="ko-KR" altLang="en-US" dirty="0"/>
              <a:t>개요</a:t>
            </a:r>
          </a:p>
        </p:txBody>
      </p:sp>
      <p:sp>
        <p:nvSpPr>
          <p:cNvPr id="16" name="텍스트 개체 틀 1">
            <a:extLst>
              <a:ext uri="{FF2B5EF4-FFF2-40B4-BE49-F238E27FC236}">
                <a16:creationId xmlns:a16="http://schemas.microsoft.com/office/drawing/2014/main" id="{7EF97510-F07E-44FD-B27E-756BDA47ECF7}"/>
              </a:ext>
            </a:extLst>
          </p:cNvPr>
          <p:cNvSpPr txBox="1">
            <a:spLocks/>
          </p:cNvSpPr>
          <p:nvPr/>
        </p:nvSpPr>
        <p:spPr>
          <a:xfrm>
            <a:off x="1289333" y="1725489"/>
            <a:ext cx="10797892" cy="4079213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/>
              <a:t>1) DataGrid</a:t>
            </a:r>
            <a:r>
              <a:rPr lang="ko-KR" altLang="en-US" sz="2000" dirty="0"/>
              <a:t>를 사용하여 게시판 게시물 리스트를 표시</a:t>
            </a:r>
            <a:endParaRPr lang="en-US" altLang="ko-KR" sz="2000" dirty="0"/>
          </a:p>
          <a:p>
            <a:endParaRPr lang="en-US" altLang="ko-KR" sz="2000" dirty="0"/>
          </a:p>
          <a:p>
            <a:r>
              <a:rPr lang="en-US" altLang="ko-KR" sz="2000" dirty="0"/>
              <a:t>2) </a:t>
            </a:r>
            <a:r>
              <a:rPr lang="ko-KR" altLang="en-US" sz="2000" dirty="0"/>
              <a:t>수정할 게시물을 수정</a:t>
            </a:r>
            <a:r>
              <a:rPr lang="en-US" altLang="ko-KR" sz="2000" dirty="0"/>
              <a:t>/</a:t>
            </a:r>
            <a:r>
              <a:rPr lang="ko-KR" altLang="en-US" sz="2000" dirty="0"/>
              <a:t>삭제 할 수 있도록 게시물 상세보기를 팝업으로 호출 및 </a:t>
            </a:r>
            <a:r>
              <a:rPr lang="en-US" altLang="ko-KR" sz="2000" dirty="0" err="1"/>
              <a:t>CallBack</a:t>
            </a:r>
            <a:r>
              <a:rPr lang="en-US" altLang="ko-KR" sz="2000" dirty="0"/>
              <a:t> </a:t>
            </a:r>
            <a:r>
              <a:rPr lang="ko-KR" altLang="en-US" sz="2000" dirty="0"/>
              <a:t>함수 호출</a:t>
            </a:r>
            <a:endParaRPr lang="en-US" altLang="ko-KR" sz="2000" dirty="0"/>
          </a:p>
          <a:p>
            <a:endParaRPr lang="en-US" altLang="ko-KR" sz="2000" dirty="0"/>
          </a:p>
          <a:p>
            <a:r>
              <a:rPr lang="en-US" altLang="ko-KR" sz="2000" dirty="0"/>
              <a:t>3) </a:t>
            </a:r>
            <a:r>
              <a:rPr lang="ko-KR" altLang="en-US" sz="2000" dirty="0"/>
              <a:t>글쓰기 버튼을 클릭하여 글쓰기 팝업을 호출 및 </a:t>
            </a:r>
            <a:r>
              <a:rPr lang="en-US" altLang="ko-KR" sz="2000" dirty="0" err="1"/>
              <a:t>CallBack</a:t>
            </a:r>
            <a:r>
              <a:rPr lang="en-US" altLang="ko-KR" sz="2000" dirty="0"/>
              <a:t> </a:t>
            </a:r>
            <a:r>
              <a:rPr lang="ko-KR" altLang="en-US" sz="2000" dirty="0"/>
              <a:t>함수 호출</a:t>
            </a:r>
            <a:endParaRPr lang="en-US" altLang="ko-KR" sz="2000" dirty="0"/>
          </a:p>
          <a:p>
            <a:endParaRPr lang="en-US" altLang="ko-KR" sz="2000" dirty="0"/>
          </a:p>
          <a:p>
            <a:r>
              <a:rPr lang="en-US" altLang="ko-KR" sz="2000" dirty="0"/>
              <a:t>4) </a:t>
            </a:r>
            <a:r>
              <a:rPr lang="ko-KR" altLang="en-US" sz="2000" dirty="0"/>
              <a:t>날짜 검색 및 확장 컬럼 검색 </a:t>
            </a:r>
            <a:r>
              <a:rPr lang="en-US" altLang="ko-KR" sz="2000" dirty="0"/>
              <a:t>API</a:t>
            </a:r>
            <a:r>
              <a:rPr lang="ko-KR" altLang="en-US" sz="2000" dirty="0"/>
              <a:t>호출방법</a:t>
            </a:r>
            <a:endParaRPr lang="en-US" altLang="ko-KR" sz="2000" dirty="0"/>
          </a:p>
          <a:p>
            <a:endParaRPr lang="en-US" altLang="ko-KR" sz="2000" dirty="0"/>
          </a:p>
          <a:p>
            <a:r>
              <a:rPr lang="en-US" altLang="ko-KR" sz="2000" dirty="0"/>
              <a:t>5) </a:t>
            </a:r>
            <a:r>
              <a:rPr lang="ko-KR" altLang="en-US" sz="2000" dirty="0"/>
              <a:t>컬럼에 </a:t>
            </a:r>
            <a:r>
              <a:rPr lang="ko-KR" altLang="en-US" sz="2000" dirty="0" err="1"/>
              <a:t>매핑된</a:t>
            </a:r>
            <a:r>
              <a:rPr lang="ko-KR" altLang="en-US" sz="2000" dirty="0"/>
              <a:t> 코드테이블로 </a:t>
            </a:r>
            <a:r>
              <a:rPr lang="ko-KR" altLang="en-US" sz="2000" dirty="0" err="1"/>
              <a:t>콤보박스</a:t>
            </a:r>
            <a:r>
              <a:rPr lang="ko-KR" altLang="en-US" sz="2000" dirty="0"/>
              <a:t> 만들기</a:t>
            </a:r>
          </a:p>
        </p:txBody>
      </p:sp>
      <p:sp>
        <p:nvSpPr>
          <p:cNvPr id="4" name="텍스트 개체 틀 1">
            <a:extLst>
              <a:ext uri="{FF2B5EF4-FFF2-40B4-BE49-F238E27FC236}">
                <a16:creationId xmlns:a16="http://schemas.microsoft.com/office/drawing/2014/main" id="{E76CB621-BB1F-4CB6-AF93-DCDE08CA92E2}"/>
              </a:ext>
            </a:extLst>
          </p:cNvPr>
          <p:cNvSpPr txBox="1">
            <a:spLocks/>
          </p:cNvSpPr>
          <p:nvPr/>
        </p:nvSpPr>
        <p:spPr>
          <a:xfrm>
            <a:off x="960040" y="1053297"/>
            <a:ext cx="6926660" cy="48992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dirty="0"/>
              <a:t>샘플 보고서 주요기능 </a:t>
            </a:r>
          </a:p>
        </p:txBody>
      </p:sp>
    </p:spTree>
    <p:extLst>
      <p:ext uri="{BB962C8B-B14F-4D97-AF65-F5344CB8AC3E}">
        <p14:creationId xmlns:p14="http://schemas.microsoft.com/office/powerpoint/2010/main" val="3265575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02. </a:t>
            </a:r>
            <a:r>
              <a:rPr lang="ko-KR" altLang="en-US" dirty="0"/>
              <a:t>화면구성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DC4F3A6-2CE1-442F-9595-39EEF20EB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414" y="1060927"/>
            <a:ext cx="9364436" cy="512215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3E31F31C-AEF3-432E-9E1A-7025CB0CF93B}"/>
              </a:ext>
            </a:extLst>
          </p:cNvPr>
          <p:cNvSpPr/>
          <p:nvPr/>
        </p:nvSpPr>
        <p:spPr>
          <a:xfrm>
            <a:off x="9429750" y="1079500"/>
            <a:ext cx="714375" cy="25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E2DFD4-2FD4-4D17-B5AF-E7E3C25CDC43}"/>
              </a:ext>
            </a:extLst>
          </p:cNvPr>
          <p:cNvSpPr txBox="1"/>
          <p:nvPr/>
        </p:nvSpPr>
        <p:spPr>
          <a:xfrm>
            <a:off x="9341466" y="653596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글쓰기 팝업 생성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6979DAB-9FD7-480E-B065-2B26249BB266}"/>
              </a:ext>
            </a:extLst>
          </p:cNvPr>
          <p:cNvSpPr/>
          <p:nvPr/>
        </p:nvSpPr>
        <p:spPr>
          <a:xfrm>
            <a:off x="9928958" y="1572106"/>
            <a:ext cx="215168" cy="25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E23347-3123-4C80-A13C-79958DB27930}"/>
              </a:ext>
            </a:extLst>
          </p:cNvPr>
          <p:cNvSpPr txBox="1"/>
          <p:nvPr/>
        </p:nvSpPr>
        <p:spPr>
          <a:xfrm>
            <a:off x="9987636" y="1822997"/>
            <a:ext cx="224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게시물 수정 팝업 생성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4203E1-010A-4938-B497-90FB868C9231}"/>
              </a:ext>
            </a:extLst>
          </p:cNvPr>
          <p:cNvSpPr txBox="1"/>
          <p:nvPr/>
        </p:nvSpPr>
        <p:spPr>
          <a:xfrm>
            <a:off x="4605253" y="766483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검색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F4AA48-8640-4E10-B17D-D5FAA10BBA6F}"/>
              </a:ext>
            </a:extLst>
          </p:cNvPr>
          <p:cNvSpPr txBox="1"/>
          <p:nvPr/>
        </p:nvSpPr>
        <p:spPr>
          <a:xfrm>
            <a:off x="8825097" y="6179976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>
                <a:solidFill>
                  <a:srgbClr val="FF0000"/>
                </a:solidFill>
              </a:rPr>
              <a:t>페이징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311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03. </a:t>
            </a:r>
            <a:r>
              <a:rPr lang="ko-KR" altLang="en-US" dirty="0"/>
              <a:t>샘플 수정사항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F01A42FA-21BB-4037-9CA4-6EF65E8EB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2" y="1657350"/>
            <a:ext cx="7210425" cy="4324350"/>
          </a:xfrm>
          <a:prstGeom prst="rect">
            <a:avLst/>
          </a:prstGeom>
        </p:spPr>
      </p:pic>
      <p:sp>
        <p:nvSpPr>
          <p:cNvPr id="13" name="텍스트 개체 틀 1">
            <a:extLst>
              <a:ext uri="{FF2B5EF4-FFF2-40B4-BE49-F238E27FC236}">
                <a16:creationId xmlns:a16="http://schemas.microsoft.com/office/drawing/2014/main" id="{55A77D97-3DFE-491D-B91C-D82808EC9979}"/>
              </a:ext>
            </a:extLst>
          </p:cNvPr>
          <p:cNvSpPr txBox="1">
            <a:spLocks/>
          </p:cNvSpPr>
          <p:nvPr/>
        </p:nvSpPr>
        <p:spPr>
          <a:xfrm>
            <a:off x="641764" y="1092852"/>
            <a:ext cx="4787486" cy="412098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/>
              <a:t>1) </a:t>
            </a:r>
            <a:r>
              <a:rPr lang="ko-KR" altLang="en-US" sz="2000" dirty="0"/>
              <a:t>게시판 코드 </a:t>
            </a:r>
            <a:r>
              <a:rPr lang="en-US" altLang="ko-K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</a:t>
            </a:r>
            <a:r>
              <a:rPr lang="ko-KR" alt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필수 수정</a:t>
            </a:r>
            <a:r>
              <a:rPr lang="en-US" altLang="ko-K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</a:t>
            </a:r>
            <a:endParaRPr lang="ko-KR" altLang="en-US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9258113-7A65-4F65-B541-73D7FEA50EE3}"/>
              </a:ext>
            </a:extLst>
          </p:cNvPr>
          <p:cNvSpPr/>
          <p:nvPr/>
        </p:nvSpPr>
        <p:spPr>
          <a:xfrm>
            <a:off x="1156433" y="2233532"/>
            <a:ext cx="2377342" cy="25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B9C70FF3-03E8-4FB9-8A04-A65720851D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806"/>
          <a:stretch/>
        </p:blipFill>
        <p:spPr>
          <a:xfrm>
            <a:off x="6059488" y="3631508"/>
            <a:ext cx="5334000" cy="2213178"/>
          </a:xfrm>
          <a:prstGeom prst="rect">
            <a:avLst/>
          </a:prstGeom>
        </p:spPr>
      </p:pic>
      <p:sp>
        <p:nvSpPr>
          <p:cNvPr id="15" name="텍스트 개체 틀 1">
            <a:extLst>
              <a:ext uri="{FF2B5EF4-FFF2-40B4-BE49-F238E27FC236}">
                <a16:creationId xmlns:a16="http://schemas.microsoft.com/office/drawing/2014/main" id="{0A762649-A6C1-45C1-A862-8FAD91CCDDDF}"/>
              </a:ext>
            </a:extLst>
          </p:cNvPr>
          <p:cNvSpPr txBox="1">
            <a:spLocks/>
          </p:cNvSpPr>
          <p:nvPr/>
        </p:nvSpPr>
        <p:spPr>
          <a:xfrm>
            <a:off x="1298859" y="2795812"/>
            <a:ext cx="7368892" cy="389060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dirty="0"/>
              <a:t>게시판 코드를 수정합니다</a:t>
            </a:r>
            <a:r>
              <a:rPr lang="en-US" altLang="ko-KR" sz="1600" dirty="0"/>
              <a:t>. </a:t>
            </a:r>
            <a:r>
              <a:rPr lang="ko-KR" altLang="en-US" sz="1600" dirty="0"/>
              <a:t>게시판 코드는 </a:t>
            </a:r>
            <a:r>
              <a:rPr lang="en-US" altLang="ko-KR" sz="1600" dirty="0" err="1"/>
              <a:t>iMgt</a:t>
            </a:r>
            <a:r>
              <a:rPr lang="ko-KR" altLang="en-US" sz="1600" dirty="0"/>
              <a:t>의 게시판관리에서 확인할 수 있습니다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4EE09FF-67F8-4D06-9001-ABB0FC56B3D4}"/>
              </a:ext>
            </a:extLst>
          </p:cNvPr>
          <p:cNvSpPr/>
          <p:nvPr/>
        </p:nvSpPr>
        <p:spPr>
          <a:xfrm>
            <a:off x="6095999" y="4946650"/>
            <a:ext cx="1247775" cy="8980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9576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03. </a:t>
            </a:r>
            <a:r>
              <a:rPr lang="ko-KR" altLang="en-US" dirty="0"/>
              <a:t>샘플 수정사항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2106D95-2EE3-4327-B1FE-62D1E04EA1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13" name="텍스트 개체 틀 1">
            <a:extLst>
              <a:ext uri="{FF2B5EF4-FFF2-40B4-BE49-F238E27FC236}">
                <a16:creationId xmlns:a16="http://schemas.microsoft.com/office/drawing/2014/main" id="{55A77D97-3DFE-491D-B91C-D82808EC9979}"/>
              </a:ext>
            </a:extLst>
          </p:cNvPr>
          <p:cNvSpPr txBox="1">
            <a:spLocks/>
          </p:cNvSpPr>
          <p:nvPr/>
        </p:nvSpPr>
        <p:spPr>
          <a:xfrm>
            <a:off x="641764" y="1092852"/>
            <a:ext cx="3501611" cy="354948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/>
              <a:t>2) </a:t>
            </a:r>
            <a:r>
              <a:rPr lang="ko-KR" altLang="en-US" sz="2000" dirty="0" err="1"/>
              <a:t>확장컬럼</a:t>
            </a:r>
            <a:r>
              <a:rPr lang="en-US" altLang="ko-KR" sz="2000" dirty="0"/>
              <a:t>-</a:t>
            </a:r>
            <a:r>
              <a:rPr lang="ko-KR" altLang="en-US" sz="2000" dirty="0"/>
              <a:t>수정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F734C39-4F4B-4F17-8404-F67827D5E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64" y="1545573"/>
            <a:ext cx="7931801" cy="5000625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6197F266-E313-42AD-A876-F39E0913338A}"/>
              </a:ext>
            </a:extLst>
          </p:cNvPr>
          <p:cNvSpPr/>
          <p:nvPr/>
        </p:nvSpPr>
        <p:spPr>
          <a:xfrm>
            <a:off x="3537683" y="1919363"/>
            <a:ext cx="243742" cy="3571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5793E1-810D-4B88-BC5D-372414DB24BB}"/>
              </a:ext>
            </a:extLst>
          </p:cNvPr>
          <p:cNvSpPr txBox="1"/>
          <p:nvPr/>
        </p:nvSpPr>
        <p:spPr>
          <a:xfrm>
            <a:off x="3143023" y="1782670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9" name="텍스트 개체 틀 1">
            <a:extLst>
              <a:ext uri="{FF2B5EF4-FFF2-40B4-BE49-F238E27FC236}">
                <a16:creationId xmlns:a16="http://schemas.microsoft.com/office/drawing/2014/main" id="{27F68A0B-1910-4A14-9BEE-27F94B17C8EC}"/>
              </a:ext>
            </a:extLst>
          </p:cNvPr>
          <p:cNvSpPr txBox="1">
            <a:spLocks/>
          </p:cNvSpPr>
          <p:nvPr/>
        </p:nvSpPr>
        <p:spPr>
          <a:xfrm>
            <a:off x="8728359" y="1608956"/>
            <a:ext cx="2821877" cy="3439293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arenR"/>
            </a:pPr>
            <a:r>
              <a:rPr lang="ko-KR" altLang="en-US" sz="1600" dirty="0"/>
              <a:t>실행버튼을 클릭합니다</a:t>
            </a:r>
            <a:r>
              <a:rPr lang="en-US" altLang="ko-KR" sz="1600" dirty="0"/>
              <a:t>.</a:t>
            </a:r>
          </a:p>
          <a:p>
            <a:pPr marL="342900" indent="-342900">
              <a:buAutoNum type="arabicParenR"/>
            </a:pPr>
            <a:r>
              <a:rPr lang="en-US" altLang="ko-KR" sz="1600" dirty="0"/>
              <a:t>alert</a:t>
            </a:r>
            <a:r>
              <a:rPr lang="ko-KR" altLang="en-US" sz="1600" dirty="0"/>
              <a:t>메시지로 나오는 확장 컬럼정보를 확인합니다</a:t>
            </a:r>
            <a:r>
              <a:rPr lang="en-US" altLang="ko-KR" sz="1600" dirty="0"/>
              <a:t>.    (</a:t>
            </a:r>
            <a:r>
              <a:rPr lang="ko-KR" altLang="en-US" sz="1600" dirty="0"/>
              <a:t>확인용으로 </a:t>
            </a:r>
            <a:r>
              <a:rPr lang="en-US" altLang="ko-KR" sz="1600" dirty="0"/>
              <a:t>alert</a:t>
            </a:r>
            <a:r>
              <a:rPr lang="ko-KR" altLang="en-US" sz="1600" dirty="0"/>
              <a:t>메시지를 출력하였으니 </a:t>
            </a:r>
            <a:r>
              <a:rPr lang="en-US" altLang="ko-KR" sz="1600" dirty="0"/>
              <a:t>alert</a:t>
            </a:r>
            <a:r>
              <a:rPr lang="ko-KR" altLang="en-US" sz="1600" dirty="0"/>
              <a:t>메시지를 삭제 바랍니다</a:t>
            </a:r>
            <a:r>
              <a:rPr lang="en-US" altLang="ko-KR" sz="1600" dirty="0"/>
              <a:t>)</a:t>
            </a:r>
          </a:p>
          <a:p>
            <a:pPr marL="342900" indent="-342900">
              <a:buAutoNum type="arabicParenR"/>
            </a:pPr>
            <a:r>
              <a:rPr lang="ko-KR" altLang="en-US" sz="1600" dirty="0"/>
              <a:t>그리드 디자인에서 </a:t>
            </a:r>
            <a:r>
              <a:rPr lang="ko-KR" altLang="en-US" sz="1600" dirty="0" err="1">
                <a:solidFill>
                  <a:srgbClr val="FF0000"/>
                </a:solidFill>
              </a:rPr>
              <a:t>표시하고싶은</a:t>
            </a:r>
            <a:r>
              <a:rPr lang="ko-KR" altLang="en-US" sz="1600" dirty="0">
                <a:solidFill>
                  <a:srgbClr val="FF0000"/>
                </a:solidFill>
              </a:rPr>
              <a:t> 컬럼</a:t>
            </a:r>
            <a:r>
              <a:rPr lang="ko-KR" altLang="en-US" sz="1600" dirty="0"/>
              <a:t>을 추가합니다</a:t>
            </a:r>
            <a:r>
              <a:rPr lang="en-US" altLang="ko-KR" sz="1600" dirty="0"/>
              <a:t>. (</a:t>
            </a:r>
            <a:r>
              <a:rPr lang="ko-KR" altLang="en-US" sz="1600" dirty="0"/>
              <a:t>파일 컬럼은 추가할 필요가 없습니다</a:t>
            </a:r>
            <a:r>
              <a:rPr lang="en-US" altLang="ko-KR" sz="1600" dirty="0"/>
              <a:t>.)</a:t>
            </a:r>
          </a:p>
          <a:p>
            <a:pPr marL="342900" indent="-342900">
              <a:buAutoNum type="arabicParenR"/>
            </a:pPr>
            <a:endParaRPr lang="ko-KR" altLang="en-US" sz="1600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2898C5D-F0D6-4B52-8D58-45A4EAE7C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7" y="2571750"/>
            <a:ext cx="4048125" cy="17145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FB87AC25-82A4-4521-BC27-35C7FECFDC5F}"/>
              </a:ext>
            </a:extLst>
          </p:cNvPr>
          <p:cNvSpPr/>
          <p:nvPr/>
        </p:nvSpPr>
        <p:spPr>
          <a:xfrm>
            <a:off x="4033836" y="2588127"/>
            <a:ext cx="2976563" cy="11196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940D14-225D-43B8-8070-435D077902F4}"/>
              </a:ext>
            </a:extLst>
          </p:cNvPr>
          <p:cNvSpPr txBox="1"/>
          <p:nvPr/>
        </p:nvSpPr>
        <p:spPr>
          <a:xfrm>
            <a:off x="3646976" y="2852450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9BD75079-9944-4BAF-915F-5A0F76733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881" y="3375984"/>
            <a:ext cx="3271838" cy="327728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8A48DF3-84F4-43EC-A352-1535A73608E0}"/>
              </a:ext>
            </a:extLst>
          </p:cNvPr>
          <p:cNvSpPr txBox="1"/>
          <p:nvPr/>
        </p:nvSpPr>
        <p:spPr>
          <a:xfrm>
            <a:off x="444434" y="5214650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3B83D3B-9B3C-4565-A0ED-205268071E3E}"/>
              </a:ext>
            </a:extLst>
          </p:cNvPr>
          <p:cNvSpPr/>
          <p:nvPr/>
        </p:nvSpPr>
        <p:spPr>
          <a:xfrm>
            <a:off x="790575" y="5188453"/>
            <a:ext cx="1171576" cy="5766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278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03. </a:t>
            </a:r>
            <a:r>
              <a:rPr lang="ko-KR" altLang="en-US" dirty="0"/>
              <a:t>샘플 수정사항</a:t>
            </a:r>
          </a:p>
        </p:txBody>
      </p:sp>
      <p:sp>
        <p:nvSpPr>
          <p:cNvPr id="13" name="텍스트 개체 틀 1">
            <a:extLst>
              <a:ext uri="{FF2B5EF4-FFF2-40B4-BE49-F238E27FC236}">
                <a16:creationId xmlns:a16="http://schemas.microsoft.com/office/drawing/2014/main" id="{55A77D97-3DFE-491D-B91C-D82808EC9979}"/>
              </a:ext>
            </a:extLst>
          </p:cNvPr>
          <p:cNvSpPr txBox="1">
            <a:spLocks/>
          </p:cNvSpPr>
          <p:nvPr/>
        </p:nvSpPr>
        <p:spPr>
          <a:xfrm>
            <a:off x="641764" y="1092852"/>
            <a:ext cx="3501611" cy="354948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/>
              <a:t>2) </a:t>
            </a:r>
            <a:r>
              <a:rPr lang="ko-KR" altLang="en-US" sz="2000" dirty="0" err="1"/>
              <a:t>확장컬럼</a:t>
            </a:r>
            <a:r>
              <a:rPr lang="en-US" altLang="ko-KR" sz="2000" dirty="0"/>
              <a:t>-</a:t>
            </a:r>
            <a:r>
              <a:rPr lang="ko-KR" altLang="en-US" sz="2000" dirty="0"/>
              <a:t>확인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0DE5977-4973-46CA-916E-5BE5ADD9B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25" y="1447800"/>
            <a:ext cx="7838325" cy="5068827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D1747DEA-839B-48A1-936A-B48BA43CDEBA}"/>
              </a:ext>
            </a:extLst>
          </p:cNvPr>
          <p:cNvSpPr/>
          <p:nvPr/>
        </p:nvSpPr>
        <p:spPr>
          <a:xfrm>
            <a:off x="3013808" y="1814588"/>
            <a:ext cx="243742" cy="3571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텍스트 개체 틀 1">
            <a:extLst>
              <a:ext uri="{FF2B5EF4-FFF2-40B4-BE49-F238E27FC236}">
                <a16:creationId xmlns:a16="http://schemas.microsoft.com/office/drawing/2014/main" id="{D4DBA4F7-2FC0-4985-9BD8-7F0797F6B5BD}"/>
              </a:ext>
            </a:extLst>
          </p:cNvPr>
          <p:cNvSpPr txBox="1">
            <a:spLocks/>
          </p:cNvSpPr>
          <p:nvPr/>
        </p:nvSpPr>
        <p:spPr>
          <a:xfrm>
            <a:off x="8728359" y="1608957"/>
            <a:ext cx="3058077" cy="1796390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arenR"/>
            </a:pPr>
            <a:r>
              <a:rPr lang="ko-KR" altLang="en-US" sz="1600" dirty="0"/>
              <a:t>실행버튼을 클릭하면 </a:t>
            </a:r>
            <a:r>
              <a:rPr lang="ko-KR" altLang="en-US" sz="1600" dirty="0" err="1"/>
              <a:t>확장컬럼</a:t>
            </a:r>
            <a:r>
              <a:rPr lang="ko-KR" altLang="en-US" sz="1600" dirty="0"/>
              <a:t> 헤더가 </a:t>
            </a:r>
            <a:r>
              <a:rPr lang="en-US" altLang="ko-KR" sz="1600" dirty="0"/>
              <a:t>JScript</a:t>
            </a:r>
            <a:r>
              <a:rPr lang="ko-KR" altLang="en-US" sz="1600" dirty="0"/>
              <a:t>내부에 있는 </a:t>
            </a:r>
            <a:r>
              <a:rPr lang="en-US" altLang="ko-KR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setGridFieldNames</a:t>
            </a:r>
            <a:r>
              <a:rPr lang="ko-KR" altLang="en-US" sz="1600" dirty="0"/>
              <a:t> 함수에 의해 변환됩니다</a:t>
            </a:r>
            <a:r>
              <a:rPr lang="en-US" altLang="ko-KR" sz="1600" dirty="0"/>
              <a:t>. (</a:t>
            </a:r>
            <a:r>
              <a:rPr lang="en-US" altLang="ko-KR" sz="1600" dirty="0" err="1"/>
              <a:t>iMgt</a:t>
            </a:r>
            <a:r>
              <a:rPr lang="ko-KR" altLang="en-US" sz="1600" dirty="0"/>
              <a:t>게시판관리의 레이아웃에 설정한 이름을 참조합니다</a:t>
            </a:r>
            <a:r>
              <a:rPr lang="en-US" altLang="ko-KR" sz="1600" dirty="0"/>
              <a:t>)    </a:t>
            </a:r>
            <a:r>
              <a:rPr lang="ko-KR" altLang="en-US" sz="1600" dirty="0"/>
              <a:t>자동 변환을 원치 않을 경우 해당 함수를 호출 </a:t>
            </a:r>
            <a:r>
              <a:rPr lang="ko-KR" altLang="en-US" sz="1600" dirty="0" err="1"/>
              <a:t>안하면</a:t>
            </a:r>
            <a:r>
              <a:rPr lang="ko-KR" altLang="en-US" sz="1600" dirty="0"/>
              <a:t> 됩니다</a:t>
            </a:r>
            <a:r>
              <a:rPr lang="en-US" altLang="ko-KR" sz="1600" dirty="0"/>
              <a:t>.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792985A-9CB0-4BB5-9A4C-148FA95B1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6725" y="3452653"/>
            <a:ext cx="7273511" cy="195754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id="{581B9FFC-72C4-4CC7-A151-2872489D8238}"/>
              </a:ext>
            </a:extLst>
          </p:cNvPr>
          <p:cNvSpPr/>
          <p:nvPr/>
        </p:nvSpPr>
        <p:spPr>
          <a:xfrm>
            <a:off x="3948111" y="2363525"/>
            <a:ext cx="2147889" cy="2580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34E7E581-5C98-4C1B-B723-06C099FD0B26}"/>
              </a:ext>
            </a:extLst>
          </p:cNvPr>
          <p:cNvSpPr/>
          <p:nvPr/>
        </p:nvSpPr>
        <p:spPr>
          <a:xfrm>
            <a:off x="9653587" y="3649400"/>
            <a:ext cx="1896650" cy="2463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2395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03. </a:t>
            </a:r>
            <a:r>
              <a:rPr lang="ko-KR" altLang="en-US" dirty="0"/>
              <a:t>샘플 수정사항</a:t>
            </a:r>
          </a:p>
        </p:txBody>
      </p:sp>
      <p:sp>
        <p:nvSpPr>
          <p:cNvPr id="13" name="텍스트 개체 틀 1">
            <a:extLst>
              <a:ext uri="{FF2B5EF4-FFF2-40B4-BE49-F238E27FC236}">
                <a16:creationId xmlns:a16="http://schemas.microsoft.com/office/drawing/2014/main" id="{55A77D97-3DFE-491D-B91C-D82808EC9979}"/>
              </a:ext>
            </a:extLst>
          </p:cNvPr>
          <p:cNvSpPr txBox="1">
            <a:spLocks/>
          </p:cNvSpPr>
          <p:nvPr/>
        </p:nvSpPr>
        <p:spPr>
          <a:xfrm>
            <a:off x="641764" y="1092852"/>
            <a:ext cx="5417724" cy="354948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/>
              <a:t>3) </a:t>
            </a:r>
            <a:r>
              <a:rPr lang="ko-KR" altLang="en-US" sz="2000" dirty="0"/>
              <a:t>글쓰기 완료 및 수정</a:t>
            </a:r>
            <a:r>
              <a:rPr lang="en-US" altLang="ko-KR" sz="2000" dirty="0"/>
              <a:t>/</a:t>
            </a:r>
            <a:r>
              <a:rPr lang="ko-KR" altLang="en-US" sz="2000" dirty="0"/>
              <a:t>삭제 </a:t>
            </a:r>
            <a:r>
              <a:rPr lang="en-US" altLang="ko-KR" sz="2000" dirty="0" err="1"/>
              <a:t>CallBack</a:t>
            </a:r>
            <a:r>
              <a:rPr lang="en-US" altLang="ko-KR" sz="2000" dirty="0"/>
              <a:t> </a:t>
            </a:r>
            <a:r>
              <a:rPr lang="ko-KR" altLang="en-US" sz="2000" dirty="0"/>
              <a:t>수정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B4D47CBE-AB48-4A09-951A-99EBE287D5E7}"/>
              </a:ext>
            </a:extLst>
          </p:cNvPr>
          <p:cNvGrpSpPr/>
          <p:nvPr/>
        </p:nvGrpSpPr>
        <p:grpSpPr>
          <a:xfrm>
            <a:off x="457202" y="1530354"/>
            <a:ext cx="5843682" cy="4668829"/>
            <a:chOff x="457202" y="1530354"/>
            <a:chExt cx="5843682" cy="4668829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DD328621-8255-4BD5-B6E4-B8EB42A697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70555"/>
            <a:stretch/>
          </p:blipFill>
          <p:spPr>
            <a:xfrm>
              <a:off x="457202" y="1530354"/>
              <a:ext cx="5843682" cy="2019300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C6130D6B-1130-4BE9-A6BE-7212BA2BF6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6250" b="555"/>
            <a:stretch/>
          </p:blipFill>
          <p:spPr>
            <a:xfrm>
              <a:off x="457202" y="3922708"/>
              <a:ext cx="5843682" cy="2276475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A411C378-8AF5-46D2-AFA1-319676A89078}"/>
                </a:ext>
              </a:extLst>
            </p:cNvPr>
            <p:cNvSpPr/>
            <p:nvPr/>
          </p:nvSpPr>
          <p:spPr>
            <a:xfrm>
              <a:off x="457202" y="3587755"/>
              <a:ext cx="5843682" cy="298446"/>
            </a:xfrm>
            <a:prstGeom prst="rect">
              <a:avLst/>
            </a:prstGeom>
            <a:solidFill>
              <a:schemeClr val="accent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중략</a:t>
              </a:r>
            </a:p>
          </p:txBody>
        </p:sp>
      </p:grpSp>
      <p:sp>
        <p:nvSpPr>
          <p:cNvPr id="16" name="텍스트 개체 틀 1">
            <a:extLst>
              <a:ext uri="{FF2B5EF4-FFF2-40B4-BE49-F238E27FC236}">
                <a16:creationId xmlns:a16="http://schemas.microsoft.com/office/drawing/2014/main" id="{3F415037-76D9-4A94-8116-FE7761C3851F}"/>
              </a:ext>
            </a:extLst>
          </p:cNvPr>
          <p:cNvSpPr txBox="1">
            <a:spLocks/>
          </p:cNvSpPr>
          <p:nvPr/>
        </p:nvSpPr>
        <p:spPr>
          <a:xfrm>
            <a:off x="7042434" y="1530354"/>
            <a:ext cx="2821877" cy="3439293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arenR"/>
            </a:pPr>
            <a:r>
              <a:rPr lang="en-US" altLang="ko-KR" sz="1600" dirty="0"/>
              <a:t>result</a:t>
            </a:r>
            <a:r>
              <a:rPr lang="ko-KR" altLang="en-US" sz="1600" dirty="0"/>
              <a:t>의 </a:t>
            </a:r>
            <a:r>
              <a:rPr lang="en-US" altLang="ko-KR" sz="1600" dirty="0" err="1"/>
              <a:t>actionType</a:t>
            </a:r>
            <a:r>
              <a:rPr lang="ko-KR" altLang="en-US" sz="1600" dirty="0"/>
              <a:t>을 넘겨받아 </a:t>
            </a:r>
            <a:r>
              <a:rPr lang="en-US" altLang="ko-KR" sz="1600" dirty="0"/>
              <a:t>Save, Modify, Delete</a:t>
            </a:r>
            <a:r>
              <a:rPr lang="ko-KR" altLang="en-US" sz="1600" dirty="0"/>
              <a:t>인지 판단해서 작업하시면 됩니다</a:t>
            </a:r>
            <a:r>
              <a:rPr lang="en-US" altLang="ko-KR" sz="1600" dirty="0"/>
              <a:t>. (</a:t>
            </a:r>
            <a:r>
              <a:rPr lang="ko-KR" altLang="en-US" sz="1600" dirty="0"/>
              <a:t>현재는 </a:t>
            </a:r>
            <a:r>
              <a:rPr lang="en-US" altLang="ko-KR" sz="1600" dirty="0"/>
              <a:t>grid</a:t>
            </a:r>
            <a:r>
              <a:rPr lang="ko-KR" altLang="en-US" sz="1600" dirty="0"/>
              <a:t>를 다시 그리는 것으로 </a:t>
            </a:r>
            <a:r>
              <a:rPr lang="ko-KR" altLang="en-US" sz="1600" dirty="0" err="1"/>
              <a:t>해놓았습니다</a:t>
            </a:r>
            <a:r>
              <a:rPr lang="en-US" altLang="ko-KR" sz="1600" dirty="0"/>
              <a:t>.)</a:t>
            </a:r>
          </a:p>
          <a:p>
            <a:pPr marL="342900" indent="-342900">
              <a:buAutoNum type="arabicParenR"/>
            </a:pPr>
            <a:r>
              <a:rPr lang="ko-KR" altLang="en-US" sz="1600" dirty="0"/>
              <a:t>팝업이 그냥 </a:t>
            </a:r>
            <a:r>
              <a:rPr lang="ko-KR" altLang="en-US" sz="1600" dirty="0" err="1"/>
              <a:t>닫혔을때는</a:t>
            </a:r>
            <a:r>
              <a:rPr lang="ko-KR" altLang="en-US" sz="1600" dirty="0"/>
              <a:t> </a:t>
            </a:r>
            <a:r>
              <a:rPr lang="en-US" altLang="ko-KR" sz="1600" dirty="0"/>
              <a:t>result</a:t>
            </a:r>
            <a:r>
              <a:rPr lang="ko-KR" altLang="en-US" sz="1600" dirty="0"/>
              <a:t>값에 아무것도 없습니다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09B23B8E-C8E8-4344-A1E7-D73446C9CE75}"/>
              </a:ext>
            </a:extLst>
          </p:cNvPr>
          <p:cNvSpPr/>
          <p:nvPr/>
        </p:nvSpPr>
        <p:spPr>
          <a:xfrm>
            <a:off x="1466850" y="4171949"/>
            <a:ext cx="4238626" cy="13144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845817-BA8B-4905-8633-33060266D8BC}"/>
              </a:ext>
            </a:extLst>
          </p:cNvPr>
          <p:cNvSpPr txBox="1"/>
          <p:nvPr/>
        </p:nvSpPr>
        <p:spPr>
          <a:xfrm>
            <a:off x="1019801" y="3935468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EDD727-EA0B-411E-9E2C-6A1C08E3CBFD}"/>
              </a:ext>
            </a:extLst>
          </p:cNvPr>
          <p:cNvSpPr txBox="1"/>
          <p:nvPr/>
        </p:nvSpPr>
        <p:spPr>
          <a:xfrm>
            <a:off x="1466850" y="5522907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6461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03. </a:t>
            </a:r>
            <a:r>
              <a:rPr lang="ko-KR" altLang="en-US" dirty="0"/>
              <a:t>샘플 수정사항</a:t>
            </a:r>
          </a:p>
        </p:txBody>
      </p:sp>
      <p:sp>
        <p:nvSpPr>
          <p:cNvPr id="13" name="텍스트 개체 틀 1">
            <a:extLst>
              <a:ext uri="{FF2B5EF4-FFF2-40B4-BE49-F238E27FC236}">
                <a16:creationId xmlns:a16="http://schemas.microsoft.com/office/drawing/2014/main" id="{55A77D97-3DFE-491D-B91C-D82808EC9979}"/>
              </a:ext>
            </a:extLst>
          </p:cNvPr>
          <p:cNvSpPr txBox="1">
            <a:spLocks/>
          </p:cNvSpPr>
          <p:nvPr/>
        </p:nvSpPr>
        <p:spPr>
          <a:xfrm>
            <a:off x="641764" y="1092852"/>
            <a:ext cx="5417724" cy="354948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/>
              <a:t>4) </a:t>
            </a:r>
            <a:r>
              <a:rPr lang="ko-KR" altLang="en-US" sz="2000" dirty="0"/>
              <a:t>날짜 검색 및 확장 컬럼 검색 </a:t>
            </a:r>
            <a:r>
              <a:rPr lang="en-US" altLang="ko-KR" sz="2000" dirty="0"/>
              <a:t>API</a:t>
            </a:r>
            <a:r>
              <a:rPr lang="ko-KR" altLang="en-US" sz="2000" dirty="0"/>
              <a:t>호출 방법</a:t>
            </a:r>
          </a:p>
        </p:txBody>
      </p:sp>
      <p:sp>
        <p:nvSpPr>
          <p:cNvPr id="16" name="텍스트 개체 틀 1">
            <a:extLst>
              <a:ext uri="{FF2B5EF4-FFF2-40B4-BE49-F238E27FC236}">
                <a16:creationId xmlns:a16="http://schemas.microsoft.com/office/drawing/2014/main" id="{3F415037-76D9-4A94-8116-FE7761C3851F}"/>
              </a:ext>
            </a:extLst>
          </p:cNvPr>
          <p:cNvSpPr txBox="1">
            <a:spLocks/>
          </p:cNvSpPr>
          <p:nvPr/>
        </p:nvSpPr>
        <p:spPr>
          <a:xfrm>
            <a:off x="6232809" y="1539879"/>
            <a:ext cx="5821032" cy="5832471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dirty="0"/>
              <a:t>모든 검색 파라미터는 게시물 검색 </a:t>
            </a:r>
            <a:r>
              <a:rPr lang="en-US" altLang="ko-KR" sz="1600" dirty="0" err="1"/>
              <a:t>searchArticle</a:t>
            </a:r>
            <a:r>
              <a:rPr lang="en-US" altLang="ko-KR" sz="1600" dirty="0"/>
              <a:t> </a:t>
            </a:r>
            <a:r>
              <a:rPr lang="ko-KR" altLang="en-US" sz="1600" dirty="0"/>
              <a:t>함수에서 </a:t>
            </a:r>
            <a:r>
              <a:rPr lang="en-US" altLang="ko-KR" sz="1600" dirty="0" err="1"/>
              <a:t>searchParam</a:t>
            </a:r>
            <a:r>
              <a:rPr lang="ko-KR" altLang="en-US" sz="1600" dirty="0"/>
              <a:t>의 내용을 수정하시면 됩니다</a:t>
            </a:r>
            <a:r>
              <a:rPr lang="en-US" altLang="ko-KR" sz="1600" dirty="0"/>
              <a:t>.</a:t>
            </a:r>
          </a:p>
          <a:p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/>
              <a:t>날짜검색 </a:t>
            </a:r>
            <a:r>
              <a:rPr lang="en-US" altLang="ko-KR" sz="1600" dirty="0"/>
              <a:t>: </a:t>
            </a:r>
            <a:r>
              <a:rPr lang="en-US" altLang="ko-KR" sz="1600" dirty="0" err="1"/>
              <a:t>fromDate</a:t>
            </a:r>
            <a:r>
              <a:rPr lang="en-US" altLang="ko-KR" sz="1600" dirty="0"/>
              <a:t> , </a:t>
            </a:r>
            <a:r>
              <a:rPr lang="en-US" altLang="ko-KR" sz="1600" dirty="0" err="1"/>
              <a:t>toDate</a:t>
            </a:r>
            <a:r>
              <a:rPr lang="ko-KR" altLang="en-US" sz="1600" dirty="0"/>
              <a:t>를 </a:t>
            </a:r>
            <a:r>
              <a:rPr lang="en-US" altLang="ko-KR" sz="1600" dirty="0"/>
              <a:t>null</a:t>
            </a:r>
            <a:r>
              <a:rPr lang="ko-KR" altLang="en-US" sz="1600" dirty="0" err="1"/>
              <a:t>값이아닌</a:t>
            </a:r>
            <a:r>
              <a:rPr lang="ko-KR" altLang="en-US" sz="1600" dirty="0"/>
              <a:t> </a:t>
            </a:r>
            <a:r>
              <a:rPr lang="en-US" altLang="ko-KR" sz="1600" dirty="0" err="1"/>
              <a:t>yyyyMMdd</a:t>
            </a:r>
            <a:r>
              <a:rPr lang="ko-KR" altLang="en-US" sz="1600" dirty="0"/>
              <a:t>형태로 넘기시면 됩니다</a:t>
            </a:r>
            <a:r>
              <a:rPr lang="en-US" altLang="ko-KR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/>
              <a:t>확장 컬럼검색 </a:t>
            </a:r>
            <a:r>
              <a:rPr lang="en-US" altLang="ko-KR" sz="1600" dirty="0" err="1"/>
              <a:t>extColumnSearchList</a:t>
            </a:r>
            <a:r>
              <a:rPr lang="ko-KR" altLang="en-US" sz="1600" dirty="0"/>
              <a:t>의 값을 배열형태로 넣으시면 됩니다</a:t>
            </a:r>
            <a:r>
              <a:rPr lang="en-US" altLang="ko-KR" sz="1600" dirty="0"/>
              <a:t>.</a:t>
            </a:r>
          </a:p>
          <a:p>
            <a:r>
              <a:rPr lang="en-US" altLang="ko-KR" sz="1200" dirty="0"/>
              <a:t>  {</a:t>
            </a:r>
          </a:p>
          <a:p>
            <a:r>
              <a:rPr lang="en-US" altLang="ko-KR" sz="1200" dirty="0"/>
              <a:t>         "</a:t>
            </a:r>
            <a:r>
              <a:rPr lang="en-US" altLang="ko-KR" sz="1200" dirty="0" err="1"/>
              <a:t>columnCode</a:t>
            </a:r>
            <a:r>
              <a:rPr lang="en-US" altLang="ko-KR" sz="1200" dirty="0"/>
              <a:t>" : </a:t>
            </a:r>
            <a:r>
              <a:rPr lang="ko-KR" altLang="en-US" sz="1200" dirty="0"/>
              <a:t>단일형 값 확장 컬럼코드</a:t>
            </a:r>
            <a:r>
              <a:rPr lang="en-US" altLang="ko-KR" sz="1200" dirty="0"/>
              <a:t> </a:t>
            </a:r>
          </a:p>
          <a:p>
            <a:r>
              <a:rPr lang="en-US" altLang="ko-KR" sz="1200" dirty="0"/>
              <a:t>         ,＂operator＂ : "eq" //</a:t>
            </a:r>
            <a:r>
              <a:rPr lang="ko-KR" altLang="en-US" sz="1200" dirty="0" err="1"/>
              <a:t>확장컬럼이</a:t>
            </a:r>
            <a:r>
              <a:rPr lang="ko-KR" altLang="en-US" sz="1200" dirty="0"/>
              <a:t> </a:t>
            </a:r>
            <a:r>
              <a:rPr lang="en-US" altLang="ko-KR" sz="1200" dirty="0" err="1"/>
              <a:t>ComboBox</a:t>
            </a:r>
            <a:r>
              <a:rPr lang="en-US" altLang="ko-KR" sz="1200" dirty="0"/>
              <a:t>, Radio</a:t>
            </a:r>
            <a:r>
              <a:rPr lang="ko-KR" altLang="en-US" sz="1200" dirty="0"/>
              <a:t>는 </a:t>
            </a:r>
            <a:r>
              <a:rPr lang="en-US" altLang="ko-KR" sz="1200" dirty="0"/>
              <a:t>eq</a:t>
            </a:r>
            <a:r>
              <a:rPr lang="ko-KR" altLang="en-US" sz="1200" dirty="0"/>
              <a:t>로 넘김</a:t>
            </a:r>
            <a:endParaRPr lang="en-US" altLang="ko-KR" sz="1200" dirty="0"/>
          </a:p>
          <a:p>
            <a:r>
              <a:rPr lang="en-US" altLang="ko-KR" sz="1200" dirty="0"/>
              <a:t>         ,＂</a:t>
            </a:r>
            <a:r>
              <a:rPr lang="en-US" altLang="ko-KR" sz="1200" dirty="0" err="1"/>
              <a:t>searchText</a:t>
            </a:r>
            <a:r>
              <a:rPr lang="en-US" altLang="ko-KR" sz="1200" dirty="0"/>
              <a:t>＂ : [[</a:t>
            </a:r>
            <a:r>
              <a:rPr lang="ko-KR" altLang="en-US" sz="1200" dirty="0"/>
              <a:t>값</a:t>
            </a:r>
            <a:r>
              <a:rPr lang="en-US" altLang="ko-KR" sz="1200" dirty="0"/>
              <a:t>]] </a:t>
            </a:r>
            <a:r>
              <a:rPr lang="ko-KR" altLang="en-US" sz="1200" dirty="0"/>
              <a:t>형태</a:t>
            </a:r>
            <a:endParaRPr lang="en-US" altLang="ko-KR" sz="1200" dirty="0"/>
          </a:p>
          <a:p>
            <a:r>
              <a:rPr lang="en-US" altLang="ko-KR" sz="1200" dirty="0"/>
              <a:t>  }</a:t>
            </a:r>
          </a:p>
          <a:p>
            <a:r>
              <a:rPr lang="en-US" altLang="ko-KR" sz="1200" dirty="0"/>
              <a:t> ,{</a:t>
            </a:r>
          </a:p>
          <a:p>
            <a:r>
              <a:rPr lang="en-US" altLang="ko-KR" sz="1200" dirty="0"/>
              <a:t>         ＂</a:t>
            </a:r>
            <a:r>
              <a:rPr lang="en-US" altLang="ko-KR" sz="1200" dirty="0" err="1"/>
              <a:t>columnCode</a:t>
            </a:r>
            <a:r>
              <a:rPr lang="en-US" altLang="ko-KR" sz="1200" dirty="0"/>
              <a:t>＂ :  text</a:t>
            </a:r>
            <a:r>
              <a:rPr lang="ko-KR" altLang="en-US" sz="1200" dirty="0"/>
              <a:t>형 및 복수형 값 확장 컬럼코드</a:t>
            </a:r>
            <a:r>
              <a:rPr lang="en-US" altLang="ko-KR" sz="1200" dirty="0"/>
              <a:t> </a:t>
            </a:r>
          </a:p>
          <a:p>
            <a:r>
              <a:rPr lang="en-US" altLang="ko-KR" sz="1200" dirty="0"/>
              <a:t>         ,"operator" : "%like%" //</a:t>
            </a:r>
            <a:r>
              <a:rPr lang="ko-KR" altLang="en-US" sz="1200" dirty="0" err="1"/>
              <a:t>확장컬럼이</a:t>
            </a:r>
            <a:r>
              <a:rPr lang="ko-KR" altLang="en-US" sz="1200" dirty="0"/>
              <a:t> </a:t>
            </a:r>
            <a:r>
              <a:rPr lang="en-US" altLang="ko-KR" sz="1200" dirty="0"/>
              <a:t>Text, </a:t>
            </a:r>
            <a:r>
              <a:rPr lang="en-US" altLang="ko-KR" sz="1200" dirty="0" err="1"/>
              <a:t>CheckBox</a:t>
            </a:r>
            <a:r>
              <a:rPr lang="ko-KR" altLang="en-US" sz="1200" dirty="0"/>
              <a:t>는 </a:t>
            </a:r>
            <a:r>
              <a:rPr lang="en-US" altLang="ko-KR" sz="1200" dirty="0"/>
              <a:t>%like%</a:t>
            </a:r>
            <a:r>
              <a:rPr lang="ko-KR" altLang="en-US" sz="1200" dirty="0"/>
              <a:t>로 넘김</a:t>
            </a:r>
            <a:endParaRPr lang="en-US" altLang="ko-KR" sz="1200" dirty="0"/>
          </a:p>
          <a:p>
            <a:r>
              <a:rPr lang="en-US" altLang="ko-KR" sz="1200" dirty="0"/>
              <a:t>         ,"</a:t>
            </a:r>
            <a:r>
              <a:rPr lang="en-US" altLang="ko-KR" sz="1200" dirty="0" err="1"/>
              <a:t>searchText</a:t>
            </a:r>
            <a:r>
              <a:rPr lang="en-US" altLang="ko-KR" sz="1200" dirty="0"/>
              <a:t>" : [[</a:t>
            </a:r>
            <a:r>
              <a:rPr lang="ko-KR" altLang="en-US" sz="1200" dirty="0"/>
              <a:t>값</a:t>
            </a:r>
            <a:r>
              <a:rPr lang="en-US" altLang="ko-KR" sz="1200" dirty="0"/>
              <a:t>]] </a:t>
            </a:r>
            <a:r>
              <a:rPr lang="ko-KR" altLang="en-US" sz="1200" dirty="0"/>
              <a:t>형태</a:t>
            </a:r>
            <a:endParaRPr lang="en-US" altLang="ko-KR" sz="1200" dirty="0"/>
          </a:p>
          <a:p>
            <a:r>
              <a:rPr lang="en-US" altLang="ko-KR" sz="1200" dirty="0"/>
              <a:t>   }</a:t>
            </a:r>
          </a:p>
          <a:p>
            <a:endParaRPr lang="en-US" altLang="ko-KR" sz="1600" dirty="0"/>
          </a:p>
          <a:p>
            <a:r>
              <a:rPr lang="en-US" altLang="ko-KR" sz="1600" dirty="0"/>
              <a:t>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marL="342900" indent="-342900">
              <a:buAutoNum type="arabicParenR"/>
            </a:pPr>
            <a:endParaRPr lang="ko-KR" altLang="en-US" sz="16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1AFA5AF-59A8-4350-9C4B-4B86DCA2C2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146"/>
          <a:stretch/>
        </p:blipFill>
        <p:spPr>
          <a:xfrm>
            <a:off x="311483" y="1431154"/>
            <a:ext cx="5821032" cy="5165721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A6B50ABA-F788-49AF-AB12-2867CA8D0382}"/>
              </a:ext>
            </a:extLst>
          </p:cNvPr>
          <p:cNvSpPr/>
          <p:nvPr/>
        </p:nvSpPr>
        <p:spPr>
          <a:xfrm>
            <a:off x="1600200" y="3369446"/>
            <a:ext cx="4495800" cy="13359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D05DB0D-C963-4E46-94AD-99505D26A68A}"/>
              </a:ext>
            </a:extLst>
          </p:cNvPr>
          <p:cNvSpPr/>
          <p:nvPr/>
        </p:nvSpPr>
        <p:spPr>
          <a:xfrm>
            <a:off x="1600199" y="4686300"/>
            <a:ext cx="4532315" cy="2667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745B36-3AC6-4857-A847-9FD7CFC377E0}"/>
              </a:ext>
            </a:extLst>
          </p:cNvPr>
          <p:cNvSpPr txBox="1"/>
          <p:nvPr/>
        </p:nvSpPr>
        <p:spPr>
          <a:xfrm>
            <a:off x="1178313" y="3221782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C646DE-4419-4643-981B-A71318A3092B}"/>
              </a:ext>
            </a:extLst>
          </p:cNvPr>
          <p:cNvSpPr txBox="1"/>
          <p:nvPr/>
        </p:nvSpPr>
        <p:spPr>
          <a:xfrm>
            <a:off x="1178313" y="4634984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1ADAEF-9F3A-43D8-BB2E-742656D5C184}"/>
              </a:ext>
            </a:extLst>
          </p:cNvPr>
          <p:cNvSpPr txBox="1"/>
          <p:nvPr/>
        </p:nvSpPr>
        <p:spPr>
          <a:xfrm>
            <a:off x="6232809" y="3184780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D079F5-C84C-48DB-A446-AAD8E1F95D9B}"/>
              </a:ext>
            </a:extLst>
          </p:cNvPr>
          <p:cNvSpPr txBox="1"/>
          <p:nvPr/>
        </p:nvSpPr>
        <p:spPr>
          <a:xfrm>
            <a:off x="6242332" y="2281528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3921860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3384</TotalTime>
  <Words>520</Words>
  <Application>Microsoft Office PowerPoint</Application>
  <PresentationFormat>와이드스크린</PresentationFormat>
  <Paragraphs>102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6" baseType="lpstr">
      <vt:lpstr>나눔스퀘어</vt:lpstr>
      <vt:lpstr>나눔스퀘어 ExtraBold</vt:lpstr>
      <vt:lpstr>맑은 고딕</vt:lpstr>
      <vt:lpstr>Arial</vt:lpstr>
      <vt:lpstr>Office 테마</vt:lpstr>
      <vt:lpstr>게시판 팝업 API 사용가이드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m16251</cp:lastModifiedBy>
  <cp:revision>285</cp:revision>
  <dcterms:created xsi:type="dcterms:W3CDTF">2018-04-10T05:56:39Z</dcterms:created>
  <dcterms:modified xsi:type="dcterms:W3CDTF">2022-12-15T08:00:14Z</dcterms:modified>
</cp:coreProperties>
</file>