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9"/>
  </p:notesMasterIdLst>
  <p:sldIdLst>
    <p:sldId id="257" r:id="rId2"/>
    <p:sldId id="386" r:id="rId3"/>
    <p:sldId id="387" r:id="rId4"/>
    <p:sldId id="389" r:id="rId5"/>
    <p:sldId id="390" r:id="rId6"/>
    <p:sldId id="391" r:id="rId7"/>
    <p:sldId id="267" r:id="rId8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79A100"/>
    <a:srgbClr val="00A4A9"/>
    <a:srgbClr val="AD1F25"/>
    <a:srgbClr val="A91E24"/>
    <a:srgbClr val="005CA6"/>
    <a:srgbClr val="152C4F"/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94660"/>
  </p:normalViewPr>
  <p:slideViewPr>
    <p:cSldViewPr snapToGrid="0">
      <p:cViewPr>
        <p:scale>
          <a:sx n="125" d="100"/>
          <a:sy n="125" d="100"/>
        </p:scale>
        <p:origin x="990" y="-342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2026-05-12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A299C893-ED45-404D-98CE-99465CDD20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906000" cy="686528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1038" y="3856037"/>
            <a:ext cx="8543925" cy="746890"/>
          </a:xfrm>
        </p:spPr>
        <p:txBody>
          <a:bodyPr/>
          <a:lstStyle>
            <a:lvl1pPr>
              <a:lnSpc>
                <a:spcPct val="100000"/>
              </a:lnSpc>
              <a:defRPr b="1" spc="-122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8" y="5247751"/>
            <a:ext cx="8543925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63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5892264"/>
            <a:ext cx="3076737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975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407" y="4579253"/>
            <a:ext cx="8543925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50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93BCB38-3452-4770-9C95-93EACA234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502" y="379562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4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9D0AE884-0AD7-4549-B5FF-8789395AD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348" y="-1"/>
            <a:ext cx="5174652" cy="189779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319882" y="351445"/>
            <a:ext cx="9073157" cy="48992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319881" y="898518"/>
            <a:ext cx="916305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7301705" y="470201"/>
            <a:ext cx="2181226" cy="252413"/>
          </a:xfrm>
          <a:solidFill>
            <a:srgbClr val="000000"/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+mn-ea"/>
                <a:ea typeface="+mn-ea"/>
              </a:defRPr>
            </a:lvl1pPr>
            <a:lvl2pPr marL="37147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2pPr>
            <a:lvl3pPr marL="74295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3pPr>
            <a:lvl4pPr marL="111442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4pPr>
            <a:lvl5pPr marL="148590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dirty="0" err="1"/>
              <a:t>비아이매트릭스</a:t>
            </a:r>
            <a:r>
              <a:rPr lang="ko-KR" altLang="en-US" dirty="0"/>
              <a:t> </a:t>
            </a:r>
            <a:r>
              <a:rPr lang="en-US" altLang="ko-KR" dirty="0"/>
              <a:t>PPT </a:t>
            </a:r>
            <a:r>
              <a:rPr lang="ko-KR" altLang="en-US" dirty="0" err="1"/>
              <a:t>공통양식</a:t>
            </a:r>
            <a:r>
              <a:rPr lang="ko-KR" altLang="en-US" dirty="0"/>
              <a:t> </a:t>
            </a: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654909" y="6546197"/>
            <a:ext cx="403102" cy="249385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>
              <a:latin typeface="+mn-ea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7E48665C-3AEC-4994-95DF-38201CBD82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6546197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70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D4A87AB-1C78-44CB-912D-B1C1080881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" y="0"/>
            <a:ext cx="9895483" cy="685800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7B4B936F-3239-4E87-92ED-F4436526D5F7}"/>
              </a:ext>
            </a:extLst>
          </p:cNvPr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 dirty="0">
              <a:latin typeface="+mn-ea"/>
              <a:ea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61B669D-5E4A-4DD1-BDB2-F6B0629BF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283" y="367521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3565087" y="2920546"/>
            <a:ext cx="2775824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4400" b="1" spc="-122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179381" y="6351980"/>
            <a:ext cx="7547235" cy="1384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92617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697231E-3E07-45DB-AB03-4A73FF2F29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895483" cy="6858000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220A8F72-DA45-4CF0-8C09-510AC52125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502" y="379562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7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69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5" r:id="rId2"/>
    <p:sldLayoutId id="2147483716" r:id="rId3"/>
    <p:sldLayoutId id="2147483717" r:id="rId4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681038" y="3409610"/>
            <a:ext cx="8543925" cy="1317072"/>
          </a:xfrm>
        </p:spPr>
        <p:txBody>
          <a:bodyPr>
            <a:normAutofit fontScale="90000"/>
          </a:bodyPr>
          <a:lstStyle/>
          <a:p>
            <a:r>
              <a:rPr lang="en-US" altLang="ko-KR"/>
              <a:t>AUD</a:t>
            </a:r>
            <a:r>
              <a:rPr lang="ko-KR" altLang="en-US"/>
              <a:t> </a:t>
            </a:r>
            <a:r>
              <a:rPr lang="en-US" altLang="ko-KR"/>
              <a:t>Platform</a:t>
            </a:r>
            <a:r>
              <a:rPr lang="ko-KR" altLang="en-US"/>
              <a:t> </a:t>
            </a:r>
            <a:br>
              <a:rPr lang="en-US" altLang="ko-KR"/>
            </a:br>
            <a:r>
              <a:rPr lang="en-US" altLang="ko-KR"/>
              <a:t>Trino Database </a:t>
            </a:r>
            <a:r>
              <a:rPr lang="ko-KR" altLang="en-US"/>
              <a:t>연동 가이드</a:t>
            </a:r>
            <a:br>
              <a:rPr lang="en-US" altLang="ko-KR"/>
            </a:b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681038" y="5247751"/>
            <a:ext cx="8543925" cy="348659"/>
          </a:xfrm>
        </p:spPr>
        <p:txBody>
          <a:bodyPr/>
          <a:lstStyle/>
          <a:p>
            <a:r>
              <a:rPr lang="en-US" altLang="ko-KR"/>
              <a:t>| 2026</a:t>
            </a:r>
            <a:r>
              <a:rPr lang="ko-KR" altLang="en-US"/>
              <a:t>년 </a:t>
            </a:r>
            <a:r>
              <a:rPr lang="en-US" altLang="ko-KR"/>
              <a:t>05</a:t>
            </a:r>
            <a:r>
              <a:rPr lang="ko-KR" altLang="en-US"/>
              <a:t>월 </a:t>
            </a:r>
            <a:r>
              <a:rPr lang="ko-KR" altLang="en-US" dirty="0"/>
              <a:t>배포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980" dirty="0"/>
              <a:t>비아이매트릭스 </a:t>
            </a:r>
            <a:r>
              <a:rPr lang="ko-KR" altLang="en-US" sz="980"/>
              <a:t>기술연구소 플랫폼팀</a:t>
            </a:r>
            <a:endParaRPr lang="en-US" altLang="ko-KR" sz="980" dirty="0"/>
          </a:p>
          <a:p>
            <a:r>
              <a:rPr lang="ko-KR" altLang="en-US" sz="980"/>
              <a:t>손성준 선임</a:t>
            </a:r>
            <a:endParaRPr lang="en-US" altLang="ko-KR" sz="98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2183033" y="2542941"/>
            <a:ext cx="5456039" cy="0"/>
          </a:xfrm>
          <a:prstGeom prst="line">
            <a:avLst/>
          </a:prstGeom>
          <a:ln w="127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그룹 47"/>
          <p:cNvGrpSpPr/>
          <p:nvPr/>
        </p:nvGrpSpPr>
        <p:grpSpPr>
          <a:xfrm>
            <a:off x="2183033" y="2542941"/>
            <a:ext cx="5456039" cy="324920"/>
            <a:chOff x="1214438" y="2753797"/>
            <a:chExt cx="6715125" cy="399901"/>
          </a:xfrm>
        </p:grpSpPr>
        <p:cxnSp>
          <p:nvCxnSpPr>
            <p:cNvPr id="15" name="직선 연결선 14"/>
            <p:cNvCxnSpPr/>
            <p:nvPr/>
          </p:nvCxnSpPr>
          <p:spPr>
            <a:xfrm>
              <a:off x="1214438" y="3153698"/>
              <a:ext cx="6715125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295400" y="2766447"/>
              <a:ext cx="331847" cy="329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38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endParaRPr kumimoji="0" lang="ko-KR" altLang="en-US" sz="1138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95450" y="2753797"/>
              <a:ext cx="5562599" cy="359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US" altLang="ko-KR" sz="1300" b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Connection </a:t>
              </a:r>
              <a:r>
                <a:rPr lang="ko-KR" altLang="en-US" sz="1300" b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등록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227069" y="1670223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rPr>
              <a:t>CONTENTS</a:t>
            </a:r>
            <a:endParaRPr kumimoji="0" lang="ko-KR" altLang="en-US" sz="28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287B83EB-F420-4AEF-847A-4F58ED77D3F0}"/>
              </a:ext>
            </a:extLst>
          </p:cNvPr>
          <p:cNvGrpSpPr/>
          <p:nvPr/>
        </p:nvGrpSpPr>
        <p:grpSpPr>
          <a:xfrm>
            <a:off x="2183033" y="2939491"/>
            <a:ext cx="5456039" cy="492443"/>
            <a:chOff x="1214438" y="2753797"/>
            <a:chExt cx="6715125" cy="606083"/>
          </a:xfrm>
        </p:grpSpPr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C7680D31-1AD1-4F49-8037-86F9BDF3FB72}"/>
                </a:ext>
              </a:extLst>
            </p:cNvPr>
            <p:cNvCxnSpPr/>
            <p:nvPr/>
          </p:nvCxnSpPr>
          <p:spPr>
            <a:xfrm>
              <a:off x="1214438" y="3153698"/>
              <a:ext cx="6715125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723A69A-9CFD-4925-8276-6BA713188F62}"/>
                </a:ext>
              </a:extLst>
            </p:cNvPr>
            <p:cNvSpPr txBox="1"/>
            <p:nvPr/>
          </p:nvSpPr>
          <p:spPr>
            <a:xfrm>
              <a:off x="1295400" y="2766447"/>
              <a:ext cx="331847" cy="329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138" b="1">
                  <a:solidFill>
                    <a:prstClr val="black">
                      <a:lumMod val="75000"/>
                      <a:lumOff val="2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2</a:t>
              </a:r>
              <a:endParaRPr kumimoji="0" lang="ko-KR" altLang="en-US" sz="1138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9CA9173-06CA-4747-8F11-A2392FE65ED1}"/>
                </a:ext>
              </a:extLst>
            </p:cNvPr>
            <p:cNvSpPr txBox="1"/>
            <p:nvPr/>
          </p:nvSpPr>
          <p:spPr>
            <a:xfrm>
              <a:off x="1695450" y="2753797"/>
              <a:ext cx="5562599" cy="606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ko-KR" altLang="en-US" sz="1300" b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쿼리 작성 및 실행</a:t>
              </a:r>
            </a:p>
            <a:p>
              <a:pPr lvl="0">
                <a:defRPr/>
              </a:pPr>
              <a:endParaRPr kumimoji="0" lang="ko-KR" altLang="en-US" sz="13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F91902C1-5C17-4B0B-91D0-DDD5D64121B1}"/>
              </a:ext>
            </a:extLst>
          </p:cNvPr>
          <p:cNvGrpSpPr/>
          <p:nvPr/>
        </p:nvGrpSpPr>
        <p:grpSpPr>
          <a:xfrm>
            <a:off x="2183033" y="3336041"/>
            <a:ext cx="5456039" cy="324920"/>
            <a:chOff x="1214438" y="2753797"/>
            <a:chExt cx="6715125" cy="399901"/>
          </a:xfrm>
        </p:grpSpPr>
        <p:cxnSp>
          <p:nvCxnSpPr>
            <p:cNvPr id="30" name="직선 연결선 29">
              <a:extLst>
                <a:ext uri="{FF2B5EF4-FFF2-40B4-BE49-F238E27FC236}">
                  <a16:creationId xmlns:a16="http://schemas.microsoft.com/office/drawing/2014/main" id="{C05A29AA-55A6-46AE-9C6F-7209EDD9B446}"/>
                </a:ext>
              </a:extLst>
            </p:cNvPr>
            <p:cNvCxnSpPr/>
            <p:nvPr/>
          </p:nvCxnSpPr>
          <p:spPr>
            <a:xfrm>
              <a:off x="1214438" y="3153698"/>
              <a:ext cx="6715125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C98A701-C03F-4886-9286-7C20563609D1}"/>
                </a:ext>
              </a:extLst>
            </p:cNvPr>
            <p:cNvSpPr txBox="1"/>
            <p:nvPr/>
          </p:nvSpPr>
          <p:spPr>
            <a:xfrm>
              <a:off x="1295400" y="2766447"/>
              <a:ext cx="331847" cy="329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38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</a:t>
              </a:r>
              <a:endParaRPr kumimoji="0" lang="ko-KR" altLang="en-US" sz="1138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2DF1541-237B-43BB-BB45-115F5034A9BE}"/>
                </a:ext>
              </a:extLst>
            </p:cNvPr>
            <p:cNvSpPr txBox="1"/>
            <p:nvPr/>
          </p:nvSpPr>
          <p:spPr>
            <a:xfrm>
              <a:off x="1695450" y="2753797"/>
              <a:ext cx="5562599" cy="359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ko-KR" altLang="en-US" sz="1300" b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메타 보고서 생성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8611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/>
              <a:t>1. Connection </a:t>
            </a:r>
            <a:r>
              <a:rPr lang="ko-KR" altLang="en-US"/>
              <a:t>등록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3948" y="1155469"/>
            <a:ext cx="8350935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/>
              <a:t>1. AUD Platform Admin &gt; </a:t>
            </a:r>
            <a:r>
              <a:rPr lang="ko-KR" altLang="en-US" sz="1200"/>
              <a:t>자원관리 </a:t>
            </a:r>
            <a:r>
              <a:rPr lang="en-US" altLang="ko-KR" sz="1200"/>
              <a:t>&gt; </a:t>
            </a:r>
            <a:r>
              <a:rPr lang="en-US" altLang="ko-KR" sz="1200" b="1">
                <a:solidFill>
                  <a:srgbClr val="7030A0"/>
                </a:solidFill>
              </a:rPr>
              <a:t>[</a:t>
            </a:r>
            <a:r>
              <a:rPr lang="ko-KR" altLang="en-US" sz="1200" b="1">
                <a:solidFill>
                  <a:srgbClr val="7030A0"/>
                </a:solidFill>
              </a:rPr>
              <a:t>서버 관리</a:t>
            </a:r>
            <a:r>
              <a:rPr lang="en-US" altLang="ko-KR" sz="1200" b="1">
                <a:solidFill>
                  <a:srgbClr val="7030A0"/>
                </a:solidFill>
              </a:rPr>
              <a:t>]</a:t>
            </a:r>
            <a:r>
              <a:rPr lang="ko-KR" altLang="en-US" sz="1200"/>
              <a:t> 화면에 진입하여 </a:t>
            </a:r>
            <a:r>
              <a:rPr lang="en-US" altLang="ko-KR" sz="1200"/>
              <a:t>Trino DB </a:t>
            </a:r>
            <a:r>
              <a:rPr lang="ko-KR" altLang="en-US" sz="1200"/>
              <a:t>서버 정보를 등록합니다</a:t>
            </a:r>
            <a:r>
              <a:rPr lang="en-US" altLang="ko-KR" sz="1200"/>
              <a:t>.</a:t>
            </a:r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2. AUD Platform Admin &gt; </a:t>
            </a:r>
            <a:r>
              <a:rPr lang="ko-KR" altLang="en-US" sz="1200"/>
              <a:t>자원관리 </a:t>
            </a:r>
            <a:r>
              <a:rPr lang="en-US" altLang="ko-KR" sz="1200"/>
              <a:t>&gt; </a:t>
            </a:r>
            <a:r>
              <a:rPr lang="en-US" altLang="ko-KR" sz="1200" b="1">
                <a:solidFill>
                  <a:srgbClr val="7030A0"/>
                </a:solidFill>
              </a:rPr>
              <a:t>[</a:t>
            </a:r>
            <a:r>
              <a:rPr lang="ko-KR" altLang="en-US" sz="1200" b="1">
                <a:solidFill>
                  <a:srgbClr val="7030A0"/>
                </a:solidFill>
              </a:rPr>
              <a:t>데이터베이스 관리</a:t>
            </a:r>
            <a:r>
              <a:rPr lang="en-US" altLang="ko-KR" sz="1200" b="1">
                <a:solidFill>
                  <a:srgbClr val="7030A0"/>
                </a:solidFill>
              </a:rPr>
              <a:t>]</a:t>
            </a:r>
            <a:r>
              <a:rPr lang="ko-KR" altLang="en-US" sz="1200"/>
              <a:t> 화면에 진입하여 </a:t>
            </a:r>
            <a:r>
              <a:rPr lang="en-US" altLang="ko-KR" sz="1200"/>
              <a:t>Connection</a:t>
            </a:r>
            <a:r>
              <a:rPr lang="ko-KR" altLang="en-US" sz="1200"/>
              <a:t>을 신규 등록 합니다</a:t>
            </a:r>
            <a:r>
              <a:rPr lang="en-US" altLang="ko-KR" sz="1200"/>
              <a:t>.</a:t>
            </a:r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3. </a:t>
            </a:r>
            <a:r>
              <a:rPr lang="ko-KR" altLang="en-US" sz="1200"/>
              <a:t>드라이버 명을 </a:t>
            </a:r>
            <a:r>
              <a:rPr lang="en-US" altLang="ko-KR" sz="1200" b="1">
                <a:solidFill>
                  <a:srgbClr val="7030A0"/>
                </a:solidFill>
              </a:rPr>
              <a:t>[Java(OCI)]</a:t>
            </a:r>
            <a:r>
              <a:rPr lang="ko-KR" altLang="en-US" sz="1200"/>
              <a:t>으로 선택하고 필수 입력 값 </a:t>
            </a:r>
            <a:r>
              <a:rPr lang="en-US" altLang="ko-KR" sz="1200" b="1">
                <a:solidFill>
                  <a:srgbClr val="7030A0"/>
                </a:solidFill>
              </a:rPr>
              <a:t>[DB </a:t>
            </a:r>
            <a:r>
              <a:rPr lang="ko-KR" altLang="en-US" sz="1200" b="1">
                <a:solidFill>
                  <a:srgbClr val="7030A0"/>
                </a:solidFill>
              </a:rPr>
              <a:t>별칭</a:t>
            </a:r>
            <a:r>
              <a:rPr lang="en-US" altLang="ko-KR" sz="1200" b="1">
                <a:solidFill>
                  <a:srgbClr val="7030A0"/>
                </a:solidFill>
              </a:rPr>
              <a:t>] [</a:t>
            </a:r>
            <a:r>
              <a:rPr lang="ko-KR" altLang="en-US" sz="1200" b="1">
                <a:solidFill>
                  <a:srgbClr val="7030A0"/>
                </a:solidFill>
              </a:rPr>
              <a:t>서버명</a:t>
            </a:r>
            <a:r>
              <a:rPr lang="en-US" altLang="ko-KR" sz="1200" b="1">
                <a:solidFill>
                  <a:srgbClr val="7030A0"/>
                </a:solidFill>
              </a:rPr>
              <a:t>] [DB </a:t>
            </a:r>
            <a:r>
              <a:rPr lang="ko-KR" altLang="en-US" sz="1200" b="1">
                <a:solidFill>
                  <a:srgbClr val="7030A0"/>
                </a:solidFill>
              </a:rPr>
              <a:t>서비스 아이디</a:t>
            </a:r>
            <a:r>
              <a:rPr lang="en-US" altLang="ko-KR" sz="1200" b="1">
                <a:solidFill>
                  <a:srgbClr val="7030A0"/>
                </a:solidFill>
              </a:rPr>
              <a:t>] [DB </a:t>
            </a:r>
            <a:r>
              <a:rPr lang="ko-KR" altLang="en-US" sz="1200" b="1">
                <a:solidFill>
                  <a:srgbClr val="7030A0"/>
                </a:solidFill>
              </a:rPr>
              <a:t>소유자 아이디</a:t>
            </a:r>
            <a:r>
              <a:rPr lang="en-US" altLang="ko-KR" sz="1200" b="1">
                <a:solidFill>
                  <a:srgbClr val="7030A0"/>
                </a:solidFill>
              </a:rPr>
              <a:t>]</a:t>
            </a:r>
            <a:r>
              <a:rPr lang="ko-KR" altLang="en-US" sz="1200"/>
              <a:t> 를 입력합니다</a:t>
            </a:r>
            <a:r>
              <a:rPr lang="en-US" altLang="ko-KR" sz="1200"/>
              <a:t>.</a:t>
            </a:r>
          </a:p>
          <a:p>
            <a:r>
              <a:rPr lang="en-US" altLang="ko-KR" sz="1000">
                <a:solidFill>
                  <a:srgbClr val="7030A0"/>
                </a:solidFill>
              </a:rPr>
              <a:t> &gt; [DB </a:t>
            </a:r>
            <a:r>
              <a:rPr lang="ko-KR" altLang="en-US" sz="1000">
                <a:solidFill>
                  <a:srgbClr val="7030A0"/>
                </a:solidFill>
              </a:rPr>
              <a:t>서비스 아이디</a:t>
            </a:r>
            <a:r>
              <a:rPr lang="en-US" altLang="ko-KR" sz="1000">
                <a:solidFill>
                  <a:srgbClr val="7030A0"/>
                </a:solidFill>
              </a:rPr>
              <a:t>] [DB </a:t>
            </a:r>
            <a:r>
              <a:rPr lang="ko-KR" altLang="en-US" sz="1000">
                <a:solidFill>
                  <a:srgbClr val="7030A0"/>
                </a:solidFill>
              </a:rPr>
              <a:t>소유자 아이디</a:t>
            </a:r>
            <a:r>
              <a:rPr lang="en-US" altLang="ko-KR" sz="1000">
                <a:solidFill>
                  <a:srgbClr val="7030A0"/>
                </a:solidFill>
              </a:rPr>
              <a:t>]</a:t>
            </a:r>
            <a:r>
              <a:rPr lang="ko-KR" altLang="en-US" sz="1000">
                <a:solidFill>
                  <a:srgbClr val="7030A0"/>
                </a:solidFill>
              </a:rPr>
              <a:t>는 아무 값이나 입력합니다</a:t>
            </a:r>
            <a:r>
              <a:rPr lang="en-US" altLang="ko-KR" sz="1000">
                <a:solidFill>
                  <a:srgbClr val="7030A0"/>
                </a:solidFill>
              </a:rPr>
              <a:t>. </a:t>
            </a:r>
            <a:br>
              <a:rPr lang="en-US" altLang="ko-KR" sz="1000">
                <a:solidFill>
                  <a:srgbClr val="7030A0"/>
                </a:solidFill>
              </a:rPr>
            </a:br>
            <a:r>
              <a:rPr lang="en-US" altLang="ko-KR" sz="1000">
                <a:solidFill>
                  <a:srgbClr val="7030A0"/>
                </a:solidFill>
              </a:rPr>
              <a:t>(</a:t>
            </a:r>
            <a:r>
              <a:rPr lang="ko-KR" altLang="en-US" sz="1000">
                <a:solidFill>
                  <a:srgbClr val="7030A0"/>
                </a:solidFill>
              </a:rPr>
              <a:t>드라이버를 </a:t>
            </a:r>
            <a:r>
              <a:rPr lang="en-US" altLang="ko-KR" sz="1000">
                <a:solidFill>
                  <a:srgbClr val="7030A0"/>
                </a:solidFill>
              </a:rPr>
              <a:t>oci</a:t>
            </a:r>
            <a:r>
              <a:rPr lang="ko-KR" altLang="en-US" sz="1000">
                <a:solidFill>
                  <a:srgbClr val="7030A0"/>
                </a:solidFill>
              </a:rPr>
              <a:t>로 설정 시 </a:t>
            </a:r>
            <a:r>
              <a:rPr lang="en-US" altLang="ko-KR" sz="1000">
                <a:solidFill>
                  <a:srgbClr val="7030A0"/>
                </a:solidFill>
              </a:rPr>
              <a:t>url</a:t>
            </a:r>
            <a:r>
              <a:rPr lang="ko-KR" altLang="en-US" sz="1000">
                <a:solidFill>
                  <a:srgbClr val="7030A0"/>
                </a:solidFill>
              </a:rPr>
              <a:t>정보로 </a:t>
            </a:r>
            <a:r>
              <a:rPr lang="en-US" altLang="ko-KR" sz="1000">
                <a:solidFill>
                  <a:srgbClr val="7030A0"/>
                </a:solidFill>
              </a:rPr>
              <a:t>Conncetion</a:t>
            </a:r>
            <a:r>
              <a:rPr lang="ko-KR" altLang="en-US" sz="1000">
                <a:solidFill>
                  <a:srgbClr val="7030A0"/>
                </a:solidFill>
              </a:rPr>
              <a:t>을 생성한다는 의미이기 때문</a:t>
            </a:r>
            <a:r>
              <a:rPr lang="en-US" altLang="ko-KR" sz="1000">
                <a:solidFill>
                  <a:srgbClr val="7030A0"/>
                </a:solidFill>
              </a:rPr>
              <a:t>)</a:t>
            </a:r>
          </a:p>
          <a:p>
            <a:endParaRPr lang="en-US" altLang="ko-KR" sz="1000">
              <a:solidFill>
                <a:srgbClr val="7030A0"/>
              </a:solidFill>
            </a:endParaRPr>
          </a:p>
          <a:p>
            <a:endParaRPr lang="en-US" altLang="ko-KR" sz="1000">
              <a:solidFill>
                <a:srgbClr val="7030A0"/>
              </a:solidFill>
            </a:endParaRPr>
          </a:p>
          <a:p>
            <a:r>
              <a:rPr lang="en-US" altLang="ko-KR" sz="1200"/>
              <a:t>4. </a:t>
            </a:r>
            <a:r>
              <a:rPr lang="en-US" altLang="ko-KR" sz="1200" b="1">
                <a:solidFill>
                  <a:srgbClr val="7030A0"/>
                </a:solidFill>
              </a:rPr>
              <a:t>[DB JNDI]</a:t>
            </a:r>
            <a:r>
              <a:rPr lang="en-US" altLang="ko-KR" sz="1200"/>
              <a:t> </a:t>
            </a:r>
            <a:r>
              <a:rPr lang="ko-KR" altLang="en-US" sz="1200"/>
              <a:t>값을 다음과 같은 양식으로 기입합니다</a:t>
            </a:r>
            <a:r>
              <a:rPr lang="en-US" altLang="ko-KR" sz="1200"/>
              <a:t>. </a:t>
            </a:r>
          </a:p>
          <a:p>
            <a:r>
              <a:rPr lang="en-US" altLang="ko-KR" sz="1200"/>
              <a:t>&gt; Ex) </a:t>
            </a:r>
            <a:r>
              <a:rPr lang="en-US" altLang="ko-KR" sz="1200" b="1">
                <a:solidFill>
                  <a:srgbClr val="FF0000"/>
                </a:solidFill>
              </a:rPr>
              <a:t>jdbc:trino://&lt;ip&gt;:&lt;port&gt;?&lt;</a:t>
            </a:r>
            <a:r>
              <a:rPr lang="ko-KR" altLang="en-US" sz="1200" b="1">
                <a:solidFill>
                  <a:srgbClr val="FF0000"/>
                </a:solidFill>
              </a:rPr>
              <a:t>연결에 필요한 파라미터</a:t>
            </a:r>
            <a:r>
              <a:rPr lang="en-US" altLang="ko-KR" sz="1200" b="1">
                <a:solidFill>
                  <a:srgbClr val="FF0000"/>
                </a:solidFill>
              </a:rPr>
              <a:t>&gt;</a:t>
            </a:r>
          </a:p>
          <a:p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5. </a:t>
            </a:r>
            <a:r>
              <a:rPr lang="en-US" altLang="ko-KR" sz="1200" b="1">
                <a:solidFill>
                  <a:srgbClr val="7030A0"/>
                </a:solidFill>
              </a:rPr>
              <a:t>[DB </a:t>
            </a:r>
            <a:r>
              <a:rPr lang="ko-KR" altLang="en-US" sz="1200" b="1">
                <a:solidFill>
                  <a:srgbClr val="7030A0"/>
                </a:solidFill>
              </a:rPr>
              <a:t>설명</a:t>
            </a:r>
            <a:r>
              <a:rPr lang="en-US" altLang="ko-KR" sz="1200" b="1">
                <a:solidFill>
                  <a:srgbClr val="7030A0"/>
                </a:solidFill>
              </a:rPr>
              <a:t>]</a:t>
            </a:r>
            <a:r>
              <a:rPr lang="ko-KR" altLang="en-US" sz="1200"/>
              <a:t> 값에 다음과 같은 값을 입력합니다</a:t>
            </a:r>
            <a:r>
              <a:rPr lang="en-US" altLang="ko-KR" sz="1200"/>
              <a:t>.</a:t>
            </a:r>
          </a:p>
          <a:p>
            <a:r>
              <a:rPr lang="en-US" altLang="ko-KR" sz="1200"/>
              <a:t>&gt; </a:t>
            </a:r>
            <a:r>
              <a:rPr lang="en-US" altLang="ko-KR" sz="1200" b="1">
                <a:solidFill>
                  <a:srgbClr val="FF0000"/>
                </a:solidFill>
              </a:rPr>
              <a:t>[[DRIVER=io.trino.jdbc.TrinoDriver]]</a:t>
            </a:r>
          </a:p>
          <a:p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en-US" altLang="ko-KR" sz="1200" b="1"/>
              <a:t>※ Trino JDBC </a:t>
            </a:r>
            <a:r>
              <a:rPr lang="ko-KR" altLang="en-US" sz="1200" b="1"/>
              <a:t>연결 </a:t>
            </a:r>
            <a:r>
              <a:rPr lang="en-US" altLang="ko-KR" sz="1200" b="1"/>
              <a:t>URL</a:t>
            </a:r>
            <a:r>
              <a:rPr lang="ko-KR" altLang="en-US" sz="1200" b="1"/>
              <a:t>에 대한 자세한 정보는 공식 문서에서 확인하실 수 있습니다</a:t>
            </a:r>
            <a:r>
              <a:rPr lang="en-US" altLang="ko-KR" sz="1200" b="1"/>
              <a:t>.</a:t>
            </a:r>
            <a:br>
              <a:rPr lang="en-US" altLang="ko-KR" sz="1200" b="1"/>
            </a:br>
            <a:r>
              <a:rPr lang="en-US" altLang="ko-KR" sz="1200"/>
              <a:t>https://trino.io/docs/current/client/jdbc.html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E216D631-8888-4D87-8923-A85296956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456" y="3679369"/>
            <a:ext cx="3915321" cy="30484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970C64FF-D7E7-4F51-8FF4-617DC7B00E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831" y="4569292"/>
            <a:ext cx="3829584" cy="77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546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/>
              <a:t>2. </a:t>
            </a:r>
            <a:r>
              <a:rPr lang="ko-KR" altLang="en-US"/>
              <a:t>쿼리 작성 및 실행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3948" y="1155469"/>
            <a:ext cx="83509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Tx/>
              <a:buAutoNum type="arabicPeriod"/>
            </a:pPr>
            <a:r>
              <a:rPr lang="en-US" altLang="ko-KR" sz="1200"/>
              <a:t>i-AUD Designer</a:t>
            </a:r>
            <a:r>
              <a:rPr lang="ko-KR" altLang="en-US" sz="1200"/>
              <a:t>의 </a:t>
            </a:r>
            <a:r>
              <a:rPr lang="en-US" altLang="ko-KR" sz="1200"/>
              <a:t>Script Editor</a:t>
            </a:r>
            <a:r>
              <a:rPr lang="ko-KR" altLang="en-US" sz="1200"/>
              <a:t>에서 </a:t>
            </a:r>
            <a:r>
              <a:rPr lang="en-US" altLang="ko-KR" sz="1200" b="1">
                <a:solidFill>
                  <a:srgbClr val="7030A0"/>
                </a:solidFill>
              </a:rPr>
              <a:t>[Data source]</a:t>
            </a:r>
            <a:r>
              <a:rPr lang="en-US" altLang="ko-KR" sz="1200"/>
              <a:t> </a:t>
            </a:r>
            <a:r>
              <a:rPr lang="ko-KR" altLang="en-US" sz="1200"/>
              <a:t>진입 후 </a:t>
            </a:r>
            <a:r>
              <a:rPr lang="en-US" altLang="ko-KR" sz="1200"/>
              <a:t>DB Connection</a:t>
            </a:r>
            <a:r>
              <a:rPr lang="ko-KR" altLang="en-US" sz="1200"/>
              <a:t>을 </a:t>
            </a:r>
            <a:r>
              <a:rPr lang="en-US" altLang="ko-KR" sz="1200" b="1">
                <a:solidFill>
                  <a:srgbClr val="7030A0"/>
                </a:solidFill>
              </a:rPr>
              <a:t>[Trino]</a:t>
            </a:r>
            <a:r>
              <a:rPr lang="ko-KR" altLang="en-US" sz="1200"/>
              <a:t>로 선택 후 쿼리 조회 </a:t>
            </a:r>
            <a:endParaRPr lang="en-US" altLang="ko-KR" sz="1200"/>
          </a:p>
          <a:p>
            <a:r>
              <a:rPr lang="en-US" altLang="ko-KR" sz="1000">
                <a:solidFill>
                  <a:srgbClr val="7030A0"/>
                </a:solidFill>
              </a:rPr>
              <a:t>&gt; Trino</a:t>
            </a:r>
            <a:r>
              <a:rPr lang="ko-KR" altLang="en-US" sz="1000">
                <a:solidFill>
                  <a:srgbClr val="7030A0"/>
                </a:solidFill>
              </a:rPr>
              <a:t>쿼리에서 테이블 조회 시 </a:t>
            </a:r>
            <a:r>
              <a:rPr lang="en-US" altLang="ko-KR" sz="1000" b="1">
                <a:solidFill>
                  <a:srgbClr val="FF0000"/>
                </a:solidFill>
              </a:rPr>
              <a:t>[</a:t>
            </a:r>
            <a:r>
              <a:rPr lang="ko-KR" altLang="en-US" sz="1000" b="1">
                <a:solidFill>
                  <a:srgbClr val="FF0000"/>
                </a:solidFill>
              </a:rPr>
              <a:t>카탈로그</a:t>
            </a:r>
            <a:r>
              <a:rPr lang="en-US" altLang="ko-KR" sz="1000" b="1">
                <a:solidFill>
                  <a:srgbClr val="FF0000"/>
                </a:solidFill>
              </a:rPr>
              <a:t>.</a:t>
            </a:r>
            <a:r>
              <a:rPr lang="ko-KR" altLang="en-US" sz="1000" b="1">
                <a:solidFill>
                  <a:srgbClr val="FF0000"/>
                </a:solidFill>
              </a:rPr>
              <a:t>스키마</a:t>
            </a:r>
            <a:r>
              <a:rPr lang="en-US" altLang="ko-KR" sz="1000" b="1">
                <a:solidFill>
                  <a:srgbClr val="FF0000"/>
                </a:solidFill>
              </a:rPr>
              <a:t>.</a:t>
            </a:r>
            <a:r>
              <a:rPr lang="ko-KR" altLang="en-US" sz="1000" b="1">
                <a:solidFill>
                  <a:srgbClr val="FF0000"/>
                </a:solidFill>
              </a:rPr>
              <a:t>테이블명</a:t>
            </a:r>
            <a:r>
              <a:rPr lang="en-US" altLang="ko-KR" sz="1000" b="1">
                <a:solidFill>
                  <a:srgbClr val="FF0000"/>
                </a:solidFill>
              </a:rPr>
              <a:t>]</a:t>
            </a:r>
            <a:r>
              <a:rPr lang="ko-KR" altLang="en-US" sz="1000">
                <a:solidFill>
                  <a:srgbClr val="7030A0"/>
                </a:solidFill>
              </a:rPr>
              <a:t> 까지 입력하여 조회 해야 함</a:t>
            </a:r>
            <a:r>
              <a:rPr lang="en-US" altLang="ko-KR" sz="1000">
                <a:solidFill>
                  <a:srgbClr val="7030A0"/>
                </a:solidFill>
              </a:rPr>
              <a:t>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527B60A-670F-4714-9F92-91CB28CDE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698" y="1732290"/>
            <a:ext cx="7298422" cy="4938599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DE0F83DB-8AF3-4EAE-8E16-89777A272A6B}"/>
              </a:ext>
            </a:extLst>
          </p:cNvPr>
          <p:cNvSpPr/>
          <p:nvPr/>
        </p:nvSpPr>
        <p:spPr>
          <a:xfrm>
            <a:off x="2734811" y="3330429"/>
            <a:ext cx="1979802" cy="985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BA2D9467-449B-463F-A8BB-6CC29E9A5FE7}"/>
              </a:ext>
            </a:extLst>
          </p:cNvPr>
          <p:cNvSpPr/>
          <p:nvPr/>
        </p:nvSpPr>
        <p:spPr>
          <a:xfrm>
            <a:off x="6878971" y="2610374"/>
            <a:ext cx="1333852" cy="1579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9640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/>
              <a:t>3. </a:t>
            </a:r>
            <a:r>
              <a:rPr lang="ko-KR" altLang="en-US"/>
              <a:t>메타 보고서 생성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3948" y="1155469"/>
            <a:ext cx="835093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Tx/>
              <a:buAutoNum type="arabicPeriod"/>
            </a:pPr>
            <a:r>
              <a:rPr lang="en-US" altLang="ko-KR" sz="1200"/>
              <a:t>i-META Designer</a:t>
            </a:r>
            <a:r>
              <a:rPr lang="ko-KR" altLang="en-US" sz="1200"/>
              <a:t>의 </a:t>
            </a:r>
            <a:r>
              <a:rPr lang="en-US" altLang="ko-KR" sz="1200" b="1">
                <a:solidFill>
                  <a:srgbClr val="7030A0"/>
                </a:solidFill>
              </a:rPr>
              <a:t>[</a:t>
            </a:r>
            <a:r>
              <a:rPr lang="ko-KR" altLang="en-US" sz="1200" b="1">
                <a:solidFill>
                  <a:srgbClr val="7030A0"/>
                </a:solidFill>
              </a:rPr>
              <a:t>스키마 관리자</a:t>
            </a:r>
            <a:r>
              <a:rPr lang="en-US" altLang="ko-KR" sz="1200" b="1">
                <a:solidFill>
                  <a:srgbClr val="7030A0"/>
                </a:solidFill>
              </a:rPr>
              <a:t>]</a:t>
            </a:r>
            <a:r>
              <a:rPr lang="ko-KR" altLang="en-US" sz="1200"/>
              <a:t>에서 </a:t>
            </a:r>
            <a:r>
              <a:rPr lang="en-US" altLang="ko-KR" sz="1200"/>
              <a:t>Trino </a:t>
            </a:r>
            <a:r>
              <a:rPr lang="ko-KR" altLang="en-US" sz="1200"/>
              <a:t>데이터 베이스 선택 후 스키마 추가에서 추가할 스키마 선택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2. [</a:t>
            </a:r>
            <a:r>
              <a:rPr lang="ko-KR" altLang="en-US" sz="1200" b="1">
                <a:solidFill>
                  <a:srgbClr val="7030A0"/>
                </a:solidFill>
              </a:rPr>
              <a:t>파생 테이블 추가</a:t>
            </a:r>
            <a:r>
              <a:rPr lang="en-US" altLang="ko-KR" sz="1200" b="1">
                <a:solidFill>
                  <a:srgbClr val="7030A0"/>
                </a:solidFill>
              </a:rPr>
              <a:t>]</a:t>
            </a:r>
            <a:r>
              <a:rPr lang="ko-KR" altLang="en-US" sz="1200"/>
              <a:t> 를 사용하여 메타로 생성하고자 하는 테이블을 직접 생성</a:t>
            </a:r>
            <a:endParaRPr lang="en-US" altLang="ko-KR" sz="1200"/>
          </a:p>
          <a:p>
            <a:r>
              <a:rPr lang="en-US" altLang="ko-KR" sz="1000">
                <a:solidFill>
                  <a:srgbClr val="7030A0"/>
                </a:solidFill>
              </a:rPr>
              <a:t>&gt; Trino</a:t>
            </a:r>
            <a:r>
              <a:rPr lang="ko-KR" altLang="en-US" sz="1000">
                <a:solidFill>
                  <a:srgbClr val="7030A0"/>
                </a:solidFill>
              </a:rPr>
              <a:t>는 카탈로그정보 </a:t>
            </a:r>
            <a:r>
              <a:rPr lang="en-US" altLang="ko-KR" sz="1000">
                <a:solidFill>
                  <a:srgbClr val="7030A0"/>
                </a:solidFill>
              </a:rPr>
              <a:t>depth</a:t>
            </a:r>
            <a:r>
              <a:rPr lang="ko-KR" altLang="en-US" sz="1000">
                <a:solidFill>
                  <a:srgbClr val="7030A0"/>
                </a:solidFill>
              </a:rPr>
              <a:t>가 하나 더 존재하므로 메타 데이터를 생성하려면 파생테이블로 직접 카탈로그 정보까지 입력하여 생성해야 함</a:t>
            </a:r>
            <a:endParaRPr lang="en-US" altLang="ko-KR" sz="1000">
              <a:solidFill>
                <a:srgbClr val="7030A0"/>
              </a:solidFill>
            </a:endParaRPr>
          </a:p>
          <a:p>
            <a:endParaRPr lang="en-US" altLang="ko-KR" sz="120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3F46BCB3-EFAC-45D2-B2A2-A7CB67938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117" y="1924909"/>
            <a:ext cx="7501155" cy="4648815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603823D9-41DE-4623-9BBB-F752098F26ED}"/>
              </a:ext>
            </a:extLst>
          </p:cNvPr>
          <p:cNvSpPr/>
          <p:nvPr/>
        </p:nvSpPr>
        <p:spPr>
          <a:xfrm>
            <a:off x="1627140" y="3176888"/>
            <a:ext cx="763722" cy="111595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7B5B069-FB9F-429B-9191-E1FA7AC15A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604" y="2681721"/>
            <a:ext cx="4014791" cy="3524206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F4774440-6DBB-4DD0-8E8C-4F396E7EBBB4}"/>
              </a:ext>
            </a:extLst>
          </p:cNvPr>
          <p:cNvSpPr/>
          <p:nvPr/>
        </p:nvSpPr>
        <p:spPr>
          <a:xfrm>
            <a:off x="3175537" y="3428999"/>
            <a:ext cx="1479372" cy="95251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220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/>
              <a:t>3. </a:t>
            </a:r>
            <a:r>
              <a:rPr lang="ko-KR" altLang="en-US"/>
              <a:t>메타 보고서 생성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3948" y="1155469"/>
            <a:ext cx="8350935" cy="2223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>
                <a:solidFill>
                  <a:srgbClr val="FF0000"/>
                </a:solidFill>
              </a:rPr>
              <a:t>[Trino </a:t>
            </a:r>
            <a:r>
              <a:rPr lang="ko-KR" altLang="en-US" sz="1200" b="1">
                <a:solidFill>
                  <a:srgbClr val="FF0000"/>
                </a:solidFill>
              </a:rPr>
              <a:t>스키마 목록이 노출되지 않는 경우</a:t>
            </a:r>
            <a:r>
              <a:rPr lang="en-US" altLang="ko-KR" sz="1200" b="1">
                <a:solidFill>
                  <a:srgbClr val="FF0000"/>
                </a:solidFill>
              </a:rPr>
              <a:t>]</a:t>
            </a:r>
            <a:br>
              <a:rPr lang="en-US" altLang="ko-KR" sz="1200" b="1">
                <a:solidFill>
                  <a:srgbClr val="7030A0"/>
                </a:solidFill>
              </a:rPr>
            </a:br>
            <a:r>
              <a:rPr lang="en-US" altLang="ko-KR" sz="1000">
                <a:solidFill>
                  <a:srgbClr val="7030A0"/>
                </a:solidFill>
              </a:rPr>
              <a:t>&gt;</a:t>
            </a:r>
            <a:r>
              <a:rPr lang="ko-KR" altLang="en-US" sz="1000">
                <a:solidFill>
                  <a:srgbClr val="7030A0"/>
                </a:solidFill>
              </a:rPr>
              <a:t>원칙상 </a:t>
            </a:r>
            <a:r>
              <a:rPr lang="en-US" altLang="ko-KR" sz="1000">
                <a:solidFill>
                  <a:srgbClr val="7030A0"/>
                </a:solidFill>
              </a:rPr>
              <a:t>Trino</a:t>
            </a:r>
            <a:r>
              <a:rPr lang="ko-KR" altLang="en-US" sz="1000">
                <a:solidFill>
                  <a:srgbClr val="7030A0"/>
                </a:solidFill>
              </a:rPr>
              <a:t>는 </a:t>
            </a:r>
            <a:r>
              <a:rPr lang="en-US" altLang="ko-KR" sz="1000">
                <a:solidFill>
                  <a:srgbClr val="7030A0"/>
                </a:solidFill>
              </a:rPr>
              <a:t>[iMgt] </a:t>
            </a:r>
            <a:r>
              <a:rPr lang="ko-KR" altLang="en-US" sz="1000">
                <a:solidFill>
                  <a:srgbClr val="7030A0"/>
                </a:solidFill>
              </a:rPr>
              <a:t>시스템 관리 </a:t>
            </a:r>
            <a:r>
              <a:rPr lang="en-US" altLang="ko-KR" sz="1000">
                <a:solidFill>
                  <a:srgbClr val="7030A0"/>
                </a:solidFill>
              </a:rPr>
              <a:t>&gt; Schema Manager </a:t>
            </a:r>
            <a:r>
              <a:rPr lang="ko-KR" altLang="en-US" sz="1000">
                <a:solidFill>
                  <a:srgbClr val="7030A0"/>
                </a:solidFill>
              </a:rPr>
              <a:t>관리 화면에서 스키마 쿼리를 등록하지 않아야 하나</a:t>
            </a:r>
            <a:r>
              <a:rPr lang="en-US" altLang="ko-KR" sz="1000">
                <a:solidFill>
                  <a:srgbClr val="7030A0"/>
                </a:solidFill>
              </a:rPr>
              <a:t>, </a:t>
            </a:r>
            <a:br>
              <a:rPr lang="en-US" altLang="ko-KR" sz="1000">
                <a:solidFill>
                  <a:srgbClr val="7030A0"/>
                </a:solidFill>
              </a:rPr>
            </a:br>
            <a:r>
              <a:rPr lang="ko-KR" altLang="en-US" sz="1000">
                <a:solidFill>
                  <a:srgbClr val="7030A0"/>
                </a:solidFill>
              </a:rPr>
              <a:t>해당 쿼리가 시스템에 잘못 등록되어 있는 경우 발생</a:t>
            </a:r>
            <a:endParaRPr lang="en-US" altLang="ko-KR" sz="1000">
              <a:solidFill>
                <a:srgbClr val="7030A0"/>
              </a:solidFill>
            </a:endParaRPr>
          </a:p>
          <a:p>
            <a:br>
              <a:rPr lang="en-US" altLang="ko-KR" sz="1200"/>
            </a:br>
            <a:r>
              <a:rPr lang="en-US" altLang="ko-KR" sz="1050" b="1">
                <a:solidFill>
                  <a:srgbClr val="FF0000"/>
                </a:solidFill>
              </a:rPr>
              <a:t>[</a:t>
            </a:r>
            <a:r>
              <a:rPr lang="ko-KR" altLang="en-US" sz="1050" b="1">
                <a:solidFill>
                  <a:srgbClr val="FF0000"/>
                </a:solidFill>
              </a:rPr>
              <a:t>조치 방법</a:t>
            </a:r>
            <a:r>
              <a:rPr lang="en-US" altLang="ko-KR" sz="1050" b="1">
                <a:solidFill>
                  <a:srgbClr val="FF0000"/>
                </a:solidFill>
              </a:rPr>
              <a:t>1]</a:t>
            </a:r>
            <a:br>
              <a:rPr lang="en-US" altLang="ko-KR" sz="1200"/>
            </a:br>
            <a:r>
              <a:rPr lang="en-US" altLang="ko-KR" sz="1050"/>
              <a:t>1. DB</a:t>
            </a:r>
            <a:r>
              <a:rPr lang="ko-KR" altLang="en-US" sz="1050"/>
              <a:t>에 접속하여 </a:t>
            </a:r>
            <a:r>
              <a:rPr lang="en-US" altLang="ko-KR" sz="1050">
                <a:solidFill>
                  <a:schemeClr val="accent5">
                    <a:lumMod val="75000"/>
                  </a:schemeClr>
                </a:solidFill>
              </a:rPr>
              <a:t>MTX_AGENT_SQL</a:t>
            </a:r>
            <a:r>
              <a:rPr lang="en-US" altLang="ko-KR" sz="1050"/>
              <a:t> </a:t>
            </a:r>
            <a:r>
              <a:rPr lang="ko-KR" altLang="en-US" sz="1050"/>
              <a:t>테이블에서 </a:t>
            </a:r>
            <a:r>
              <a:rPr lang="en-US" altLang="ko-KR" sz="1050">
                <a:solidFill>
                  <a:schemeClr val="accent5">
                    <a:lumMod val="75000"/>
                  </a:schemeClr>
                </a:solidFill>
              </a:rPr>
              <a:t>PRODUCT_NO</a:t>
            </a:r>
            <a:r>
              <a:rPr lang="en-US" altLang="ko-KR" sz="1050"/>
              <a:t> </a:t>
            </a:r>
            <a:r>
              <a:rPr lang="ko-KR" altLang="en-US" sz="1050"/>
              <a:t>값이 </a:t>
            </a:r>
            <a:r>
              <a:rPr lang="en-US" altLang="ko-KR" sz="1050"/>
              <a:t>63(Trino)</a:t>
            </a:r>
            <a:r>
              <a:rPr lang="ko-KR" altLang="en-US" sz="1050"/>
              <a:t>인 데이터를 삭제합니다</a:t>
            </a:r>
            <a:r>
              <a:rPr lang="en-US" altLang="ko-KR" sz="1050"/>
              <a:t>.</a:t>
            </a:r>
          </a:p>
          <a:p>
            <a:r>
              <a:rPr lang="en-US" altLang="ko-KR" sz="1050"/>
              <a:t>2. </a:t>
            </a:r>
            <a:r>
              <a:rPr lang="ko-KR" altLang="en-US" sz="1050"/>
              <a:t>서버를 재기동합니다</a:t>
            </a:r>
            <a:r>
              <a:rPr lang="en-US" altLang="ko-KR" sz="1050"/>
              <a:t>.</a:t>
            </a:r>
            <a:br>
              <a:rPr lang="en-US" altLang="ko-KR" sz="1050"/>
            </a:br>
            <a:br>
              <a:rPr lang="en-US" altLang="ko-KR" sz="1050"/>
            </a:br>
            <a:r>
              <a:rPr lang="en-US" altLang="ko-KR" sz="1050" b="1">
                <a:solidFill>
                  <a:srgbClr val="FF0000"/>
                </a:solidFill>
              </a:rPr>
              <a:t>[</a:t>
            </a:r>
            <a:r>
              <a:rPr lang="ko-KR" altLang="en-US" sz="1050" b="1">
                <a:solidFill>
                  <a:srgbClr val="FF0000"/>
                </a:solidFill>
              </a:rPr>
              <a:t>조치 방법</a:t>
            </a:r>
            <a:r>
              <a:rPr lang="en-US" altLang="ko-KR" sz="1050" b="1">
                <a:solidFill>
                  <a:srgbClr val="FF0000"/>
                </a:solidFill>
              </a:rPr>
              <a:t>2]</a:t>
            </a:r>
            <a:br>
              <a:rPr lang="en-US" altLang="ko-KR" sz="1050"/>
            </a:br>
            <a:r>
              <a:rPr lang="en-US" altLang="ko-KR" sz="1050"/>
              <a:t>1. </a:t>
            </a:r>
            <a:r>
              <a:rPr lang="en-US" altLang="ko-KR" sz="1050">
                <a:solidFill>
                  <a:schemeClr val="accent5">
                    <a:lumMod val="75000"/>
                  </a:schemeClr>
                </a:solidFill>
              </a:rPr>
              <a:t>[iMgt] </a:t>
            </a:r>
            <a:r>
              <a:rPr lang="ko-KR" altLang="en-US" sz="1050">
                <a:solidFill>
                  <a:schemeClr val="accent5">
                    <a:lumMod val="75000"/>
                  </a:schemeClr>
                </a:solidFill>
              </a:rPr>
              <a:t>시스템 관리 </a:t>
            </a:r>
            <a:r>
              <a:rPr lang="en-US" altLang="ko-KR" sz="1050">
                <a:solidFill>
                  <a:schemeClr val="accent5">
                    <a:lumMod val="75000"/>
                  </a:schemeClr>
                </a:solidFill>
              </a:rPr>
              <a:t>&gt; Schema Manager </a:t>
            </a:r>
            <a:r>
              <a:rPr lang="ko-KR" altLang="en-US" sz="1050">
                <a:solidFill>
                  <a:schemeClr val="accent5">
                    <a:lumMod val="75000"/>
                  </a:schemeClr>
                </a:solidFill>
              </a:rPr>
              <a:t>관리 </a:t>
            </a:r>
            <a:r>
              <a:rPr lang="ko-KR" altLang="en-US" sz="1050"/>
              <a:t>화면에서 제품명을 </a:t>
            </a:r>
            <a:r>
              <a:rPr lang="en-US" altLang="ko-KR" sz="1050"/>
              <a:t>Trino</a:t>
            </a:r>
            <a:r>
              <a:rPr lang="ko-KR" altLang="en-US" sz="1050"/>
              <a:t>로 선택합니다</a:t>
            </a:r>
            <a:r>
              <a:rPr lang="en-US" altLang="ko-KR" sz="1050"/>
              <a:t>.</a:t>
            </a:r>
          </a:p>
          <a:p>
            <a:r>
              <a:rPr lang="en-US" altLang="ko-KR" sz="1050"/>
              <a:t>2. </a:t>
            </a:r>
            <a:r>
              <a:rPr lang="en-US" altLang="ko-KR" sz="1050">
                <a:solidFill>
                  <a:schemeClr val="accent5">
                    <a:lumMod val="75000"/>
                  </a:schemeClr>
                </a:solidFill>
              </a:rPr>
              <a:t>Schema</a:t>
            </a:r>
            <a:r>
              <a:rPr lang="ko-KR" altLang="en-US" sz="1050">
                <a:solidFill>
                  <a:schemeClr val="accent5">
                    <a:lumMod val="75000"/>
                  </a:schemeClr>
                </a:solidFill>
              </a:rPr>
              <a:t>정보</a:t>
            </a:r>
            <a:r>
              <a:rPr lang="en-US" altLang="ko-KR" sz="1050">
                <a:solidFill>
                  <a:schemeClr val="accent5">
                    <a:lumMod val="75000"/>
                  </a:schemeClr>
                </a:solidFill>
              </a:rPr>
              <a:t>(S000)</a:t>
            </a:r>
            <a:r>
              <a:rPr lang="ko-KR" altLang="en-US" sz="1050"/>
              <a:t>의 쿼리에서 </a:t>
            </a:r>
            <a:r>
              <a:rPr lang="en-US" altLang="ko-KR" sz="1050"/>
              <a:t>information_schema </a:t>
            </a:r>
            <a:r>
              <a:rPr lang="ko-KR" altLang="en-US" sz="1050"/>
              <a:t>앞 해당 사이트에 맞는 </a:t>
            </a:r>
            <a:r>
              <a:rPr lang="en-US" altLang="ko-KR" sz="1050">
                <a:solidFill>
                  <a:schemeClr val="accent5">
                    <a:lumMod val="75000"/>
                  </a:schemeClr>
                </a:solidFill>
              </a:rPr>
              <a:t>&lt;</a:t>
            </a:r>
            <a:r>
              <a:rPr lang="ko-KR" altLang="en-US" sz="1050">
                <a:solidFill>
                  <a:schemeClr val="accent5">
                    <a:lumMod val="75000"/>
                  </a:schemeClr>
                </a:solidFill>
              </a:rPr>
              <a:t>카탈로그명</a:t>
            </a:r>
            <a:r>
              <a:rPr lang="en-US" altLang="ko-KR" sz="1050">
                <a:solidFill>
                  <a:schemeClr val="accent5">
                    <a:lumMod val="75000"/>
                  </a:schemeClr>
                </a:solidFill>
              </a:rPr>
              <a:t>&gt;</a:t>
            </a:r>
            <a:r>
              <a:rPr lang="ko-KR" altLang="en-US" sz="1050"/>
              <a:t>을 기입 후 </a:t>
            </a:r>
            <a:r>
              <a:rPr lang="en-US" altLang="ko-KR" sz="1050">
                <a:solidFill>
                  <a:schemeClr val="accent5">
                    <a:lumMod val="75000"/>
                  </a:schemeClr>
                </a:solidFill>
              </a:rPr>
              <a:t>[</a:t>
            </a:r>
            <a:r>
              <a:rPr lang="ko-KR" altLang="en-US" sz="1050">
                <a:solidFill>
                  <a:schemeClr val="accent5">
                    <a:lumMod val="75000"/>
                  </a:schemeClr>
                </a:solidFill>
              </a:rPr>
              <a:t>저장</a:t>
            </a:r>
            <a:r>
              <a:rPr lang="en-US" altLang="ko-KR" sz="1050">
                <a:solidFill>
                  <a:schemeClr val="accent5">
                    <a:lumMod val="75000"/>
                  </a:schemeClr>
                </a:solidFill>
              </a:rPr>
              <a:t>]</a:t>
            </a:r>
            <a:r>
              <a:rPr lang="ko-KR" altLang="en-US" sz="1050"/>
              <a:t>합니다</a:t>
            </a:r>
            <a:r>
              <a:rPr lang="en-US" altLang="ko-KR" sz="1050"/>
              <a:t>.</a:t>
            </a:r>
            <a:br>
              <a:rPr lang="en-US" altLang="ko-KR" sz="1050"/>
            </a:br>
            <a:br>
              <a:rPr lang="en-US" altLang="ko-KR" sz="1050"/>
            </a:br>
            <a:r>
              <a:rPr lang="en-US" altLang="ko-KR" sz="1050"/>
              <a:t>※ </a:t>
            </a:r>
            <a:r>
              <a:rPr lang="ko-KR" altLang="en-US" sz="1050"/>
              <a:t>조치 완료 후 </a:t>
            </a:r>
            <a:r>
              <a:rPr lang="en-US" altLang="ko-KR" sz="1050"/>
              <a:t>i-Meta Desinger &gt; </a:t>
            </a:r>
            <a:r>
              <a:rPr lang="ko-KR" altLang="en-US" sz="1050"/>
              <a:t>스키마 관리자 화면에서 스키마 목록이 정상출력됨을 확인합니다</a:t>
            </a:r>
            <a:r>
              <a:rPr lang="en-US" altLang="ko-KR" sz="1050"/>
              <a:t>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1B13A1A-7C07-439A-80DE-7460817BAD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152" y="3429000"/>
            <a:ext cx="7269513" cy="3128555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8E77F601-B947-4167-8314-4501E11FBDA1}"/>
              </a:ext>
            </a:extLst>
          </p:cNvPr>
          <p:cNvSpPr/>
          <p:nvPr/>
        </p:nvSpPr>
        <p:spPr>
          <a:xfrm>
            <a:off x="1020152" y="5668554"/>
            <a:ext cx="900883" cy="9683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A05CD07D-7AC7-4757-BB23-475B3120ADAC}"/>
              </a:ext>
            </a:extLst>
          </p:cNvPr>
          <p:cNvSpPr/>
          <p:nvPr/>
        </p:nvSpPr>
        <p:spPr>
          <a:xfrm>
            <a:off x="2420327" y="3649378"/>
            <a:ext cx="1139008" cy="9671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20A68BCA-01A5-4AFD-82AD-D119F9EB6DE8}"/>
              </a:ext>
            </a:extLst>
          </p:cNvPr>
          <p:cNvSpPr/>
          <p:nvPr/>
        </p:nvSpPr>
        <p:spPr>
          <a:xfrm>
            <a:off x="2044859" y="3839815"/>
            <a:ext cx="1514475" cy="9671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6B9E1711-D1C9-4D37-8EBF-6DCE7D65C192}"/>
              </a:ext>
            </a:extLst>
          </p:cNvPr>
          <p:cNvSpPr/>
          <p:nvPr/>
        </p:nvSpPr>
        <p:spPr>
          <a:xfrm>
            <a:off x="3559334" y="3649377"/>
            <a:ext cx="1162051" cy="190437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1423242F-1CFD-4AF1-9712-49CC188B9457}"/>
              </a:ext>
            </a:extLst>
          </p:cNvPr>
          <p:cNvSpPr/>
          <p:nvPr/>
        </p:nvSpPr>
        <p:spPr>
          <a:xfrm>
            <a:off x="7926546" y="3429000"/>
            <a:ext cx="363119" cy="126593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5703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4557</TotalTime>
  <Words>481</Words>
  <Application>Microsoft Office PowerPoint</Application>
  <PresentationFormat>A4 용지(210x297mm)</PresentationFormat>
  <Paragraphs>53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나눔바른고딕</vt:lpstr>
      <vt:lpstr>나눔스퀘어</vt:lpstr>
      <vt:lpstr>나눔스퀘어 ExtraBold</vt:lpstr>
      <vt:lpstr>맑은 고딕</vt:lpstr>
      <vt:lpstr>Arial</vt:lpstr>
      <vt:lpstr>Office 테마</vt:lpstr>
      <vt:lpstr>AUD Platform  Trino Database 연동 가이드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son</cp:lastModifiedBy>
  <cp:revision>248</cp:revision>
  <dcterms:created xsi:type="dcterms:W3CDTF">2018-04-10T05:56:39Z</dcterms:created>
  <dcterms:modified xsi:type="dcterms:W3CDTF">2026-05-12T06:57:26Z</dcterms:modified>
</cp:coreProperties>
</file>