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20" r:id="rId2"/>
    <p:sldId id="345" r:id="rId3"/>
    <p:sldId id="362" r:id="rId4"/>
    <p:sldId id="338" r:id="rId5"/>
    <p:sldId id="366" r:id="rId6"/>
    <p:sldId id="367" r:id="rId7"/>
    <p:sldId id="368" r:id="rId8"/>
    <p:sldId id="369" r:id="rId9"/>
    <p:sldId id="370" r:id="rId10"/>
    <p:sldId id="371" r:id="rId11"/>
    <p:sldId id="299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A91E24"/>
    <a:srgbClr val="000000"/>
    <a:srgbClr val="3C3F4E"/>
    <a:srgbClr val="FFFFFF"/>
    <a:srgbClr val="E6E6E6"/>
    <a:srgbClr val="ECECEC"/>
    <a:srgbClr val="D9D9D9"/>
    <a:srgbClr val="3D3E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5811" autoAdjust="0"/>
  </p:normalViewPr>
  <p:slideViewPr>
    <p:cSldViewPr snapToGrid="0">
      <p:cViewPr varScale="1">
        <p:scale>
          <a:sx n="115" d="100"/>
          <a:sy n="115" d="100"/>
        </p:scale>
        <p:origin x="1530" y="108"/>
      </p:cViewPr>
      <p:guideLst>
        <p:guide orient="horz" pos="2137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62"/>
    </p:cViewPr>
  </p:sorterViewPr>
  <p:notesViewPr>
    <p:cSldViewPr snapToGrid="0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1A27D-3CD4-4D09-86FF-73E60BF984EA}" type="datetimeFigureOut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2022-06-22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DA3D1-110E-4F13-9A63-97198AA0DD69}" type="slidenum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4783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A146BE0B-8591-40AC-99DB-0F6CF7496D71}" type="datetimeFigureOut">
              <a:rPr lang="ko-KR" altLang="en-US" smtClean="0"/>
              <a:pPr/>
              <a:t>2022-06-22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F2FBB64F-07FF-42E6-A0D5-EA203FF693D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BB64F-07FF-42E6-A0D5-EA203FF693DB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3965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-1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626344"/>
            <a:ext cx="7886700" cy="926059"/>
          </a:xfrm>
        </p:spPr>
        <p:txBody>
          <a:bodyPr/>
          <a:lstStyle>
            <a:lvl1pPr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436508"/>
            <a:ext cx="78867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7287" y="5722222"/>
            <a:ext cx="1313210" cy="407326"/>
          </a:xfrm>
          <a:prstGeom prst="rect">
            <a:avLst/>
          </a:prstGeom>
        </p:spPr>
      </p:pic>
      <p:sp>
        <p:nvSpPr>
          <p:cNvPr id="18" name="텍스트 개체 틀 17"/>
          <p:cNvSpPr>
            <a:spLocks noGrp="1"/>
          </p:cNvSpPr>
          <p:nvPr>
            <p:ph type="body" sz="quarter" idx="11" hasCustomPrompt="1"/>
          </p:nvPr>
        </p:nvSpPr>
        <p:spPr>
          <a:xfrm>
            <a:off x="5895168" y="6190541"/>
            <a:ext cx="2840065" cy="672243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dirty="0"/>
              <a:t>비아이매트릭스 </a:t>
            </a:r>
            <a:r>
              <a:rPr lang="ko-KR" altLang="en-US" dirty="0" err="1"/>
              <a:t>마케팅팀</a:t>
            </a:r>
            <a:r>
              <a:rPr lang="ko-KR" altLang="en-US" dirty="0"/>
              <a:t> </a:t>
            </a:r>
            <a:endParaRPr lang="en-US" altLang="ko-KR" dirty="0"/>
          </a:p>
          <a:p>
            <a:pPr lvl="0"/>
            <a:r>
              <a:rPr lang="en-US" altLang="ko-KR" dirty="0"/>
              <a:t>2018 04</a:t>
            </a:r>
            <a:endParaRPr lang="ko-KR" altLang="en-US" dirty="0"/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050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7287" y="6296988"/>
            <a:ext cx="1313210" cy="407326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628650" y="995054"/>
            <a:ext cx="14794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000" b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8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3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3" cstate="print">
            <a:lum bright="-40000" contrast="-20000"/>
          </a:blip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1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17" name="직사각형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367472" y="228"/>
            <a:ext cx="2484000" cy="270000"/>
          </a:xfrm>
          <a:prstGeom prst="rect">
            <a:avLst/>
          </a:prstGeom>
        </p:spPr>
      </p:pic>
      <p:sp>
        <p:nvSpPr>
          <p:cNvPr id="2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" y="192481"/>
            <a:ext cx="8375222" cy="38527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dirty="0"/>
              <a:t>회사소개</a:t>
            </a:r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295275" y="634902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 userDrawn="1"/>
        </p:nvSpPr>
        <p:spPr>
          <a:xfrm>
            <a:off x="6482465" y="81444"/>
            <a:ext cx="45719" cy="996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6505324" y="26921"/>
            <a:ext cx="2484000" cy="25241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1">
                <a:solidFill>
                  <a:schemeClr val="bg1">
                    <a:lumMod val="8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sz="1000" dirty="0"/>
              <a:t>이기종 대용량 </a:t>
            </a:r>
            <a:r>
              <a:rPr lang="en-US" altLang="ko-KR" sz="1000" dirty="0"/>
              <a:t>Data Visual </a:t>
            </a:r>
            <a:r>
              <a:rPr lang="ko-KR" altLang="en-US" sz="1000" dirty="0"/>
              <a:t>분석</a:t>
            </a:r>
            <a:endParaRPr lang="ko-KR" altLang="en-US" dirty="0"/>
          </a:p>
        </p:txBody>
      </p:sp>
      <p:sp>
        <p:nvSpPr>
          <p:cNvPr id="30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>
            <a:lvl1pPr>
              <a:defRPr/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950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628650" y="2730044"/>
            <a:ext cx="4895850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감사합니다</a:t>
            </a:r>
            <a:r>
              <a:rPr lang="en-US" altLang="ko-KR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.</a:t>
            </a:r>
            <a:endParaRPr lang="ko-KR" altLang="en-US" sz="44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649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293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1" r:id="rId3"/>
    <p:sldLayoutId id="2147483682" r:id="rId4"/>
    <p:sldLayoutId id="214748368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5895168" y="6534150"/>
            <a:ext cx="2840065" cy="271484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2022-06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17006" y="6241762"/>
            <a:ext cx="101822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기술연구소</a:t>
            </a:r>
            <a:endParaRPr lang="ko-KR" altLang="en-US" sz="13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제목 9"/>
          <p:cNvSpPr>
            <a:spLocks noGrp="1"/>
          </p:cNvSpPr>
          <p:nvPr>
            <p:ph type="title"/>
          </p:nvPr>
        </p:nvSpPr>
        <p:spPr>
          <a:xfrm>
            <a:off x="716785" y="2526908"/>
            <a:ext cx="7886700" cy="1593401"/>
          </a:xfrm>
        </p:spPr>
        <p:txBody>
          <a:bodyPr>
            <a:normAutofit/>
          </a:bodyPr>
          <a:lstStyle/>
          <a:p>
            <a:r>
              <a:rPr lang="en-US" altLang="ko-KR" sz="4000" dirty="0" smtClean="0"/>
              <a:t>CORS </a:t>
            </a:r>
            <a:r>
              <a:rPr lang="ko-KR" altLang="en-US" sz="4000" dirty="0" smtClean="0"/>
              <a:t>허용 설정 가이드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83959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82" y="2789021"/>
            <a:ext cx="5468113" cy="3810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642207" y="12890"/>
            <a:ext cx="1409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허용 설정 가이드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설정 방법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0049" y="1237058"/>
            <a:ext cx="7846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경로</a:t>
            </a:r>
            <a:r>
              <a:rPr lang="en-US" altLang="ko-KR" sz="1400" dirty="0"/>
              <a:t>: </a:t>
            </a:r>
            <a:r>
              <a:rPr lang="en-US" altLang="ko-KR" sz="1400" dirty="0" smtClean="0"/>
              <a:t>AUD</a:t>
            </a:r>
            <a:r>
              <a:rPr lang="ko-KR" altLang="en-US" sz="1400" dirty="0" smtClean="0"/>
              <a:t>서버설치경로</a:t>
            </a:r>
            <a:r>
              <a:rPr lang="en-US" altLang="ko-KR" sz="1400" dirty="0"/>
              <a:t>\</a:t>
            </a:r>
            <a:r>
              <a:rPr lang="en-US" altLang="ko-KR" sz="1400" dirty="0" smtClean="0"/>
              <a:t>WEB-INF\lib\matrix-sercive.jar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903356" y="2979547"/>
            <a:ext cx="2275872" cy="195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00049" y="762287"/>
            <a:ext cx="7846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1) matrix-sercive.jar </a:t>
            </a:r>
            <a:r>
              <a:rPr lang="ko-KR" altLang="en-US" dirty="0" smtClean="0"/>
              <a:t>파일이 최신 </a:t>
            </a:r>
            <a:r>
              <a:rPr lang="ko-KR" altLang="en-US" dirty="0" err="1" smtClean="0"/>
              <a:t>버전이어야</a:t>
            </a:r>
            <a:r>
              <a:rPr lang="ko-KR" altLang="en-US" dirty="0" smtClean="0"/>
              <a:t> 함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0049" y="1982262"/>
            <a:ext cx="7846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2) </a:t>
            </a:r>
            <a:r>
              <a:rPr lang="en-US" altLang="ko-KR" dirty="0" err="1" smtClean="0"/>
              <a:t>service_api.properties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 수정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12671" y="3277018"/>
            <a:ext cx="25021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cross origin </a:t>
            </a:r>
            <a:r>
              <a:rPr lang="ko-KR" altLang="en-US" sz="1100" dirty="0" smtClean="0"/>
              <a:t>허용할 </a:t>
            </a:r>
            <a:r>
              <a:rPr lang="en-US" altLang="ko-KR" sz="1100" dirty="0" smtClean="0"/>
              <a:t>URL </a:t>
            </a:r>
            <a:r>
              <a:rPr lang="ko-KR" altLang="en-US" sz="1100" dirty="0" smtClean="0"/>
              <a:t>등록</a:t>
            </a:r>
            <a:endParaRPr lang="en-US" altLang="ko-KR" sz="1100" dirty="0" smtClean="0"/>
          </a:p>
          <a:p>
            <a:r>
              <a:rPr lang="ko-KR" altLang="en-US" sz="1100" dirty="0" smtClean="0"/>
              <a:t>여러 개 등록할 경우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콤마</a:t>
            </a:r>
            <a:r>
              <a:rPr lang="en-US" altLang="ko-KR" sz="1100" dirty="0" smtClean="0"/>
              <a:t>(,)</a:t>
            </a:r>
            <a:r>
              <a:rPr lang="ko-KR" altLang="en-US" sz="1100" dirty="0" smtClean="0"/>
              <a:t>로 구분</a:t>
            </a:r>
            <a:endParaRPr lang="en-US" altLang="ko-KR" sz="1100" dirty="0" smtClean="0"/>
          </a:p>
        </p:txBody>
      </p:sp>
      <p:cxnSp>
        <p:nvCxnSpPr>
          <p:cNvPr id="13" name="꺾인 연결선 12"/>
          <p:cNvCxnSpPr>
            <a:endCxn id="10" idx="1"/>
          </p:cNvCxnSpPr>
          <p:nvPr/>
        </p:nvCxnSpPr>
        <p:spPr>
          <a:xfrm>
            <a:off x="1163781" y="3170073"/>
            <a:ext cx="448890" cy="32238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0049" y="2453205"/>
            <a:ext cx="7846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경로</a:t>
            </a:r>
            <a:r>
              <a:rPr lang="en-US" altLang="ko-KR" sz="1400" dirty="0"/>
              <a:t>: </a:t>
            </a:r>
            <a:r>
              <a:rPr lang="en-US" altLang="ko-KR" sz="1400" dirty="0" smtClean="0"/>
              <a:t>AUD</a:t>
            </a:r>
            <a:r>
              <a:rPr lang="ko-KR" altLang="en-US" sz="1400" dirty="0" smtClean="0"/>
              <a:t>서버설치경로</a:t>
            </a:r>
            <a:r>
              <a:rPr lang="en-US" altLang="ko-KR" sz="1400" dirty="0" smtClean="0"/>
              <a:t>\WEB-INF\classes\framework\service\</a:t>
            </a:r>
            <a:r>
              <a:rPr lang="en-US" altLang="ko-KR" sz="1400" dirty="0" err="1" smtClean="0"/>
              <a:t>service_api.properties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40347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83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3444" y="1637104"/>
            <a:ext cx="77640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ko-KR" altLang="en-US" sz="2000" b="1" dirty="0" smtClean="0"/>
              <a:t>외부 </a:t>
            </a:r>
            <a:r>
              <a:rPr lang="ko-KR" altLang="en-US" sz="2000" b="1" dirty="0"/>
              <a:t>서버 </a:t>
            </a:r>
            <a:r>
              <a:rPr lang="ko-KR" altLang="en-US" sz="2000" b="1" dirty="0" smtClean="0"/>
              <a:t>영역 설정 가이드</a:t>
            </a:r>
            <a:endParaRPr lang="en-US" altLang="ko-KR" sz="2000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altLang="ko-KR" dirty="0" err="1"/>
              <a:t>i</a:t>
            </a:r>
            <a:r>
              <a:rPr lang="en-US" altLang="ko-KR" dirty="0"/>
              <a:t>-AUD </a:t>
            </a:r>
            <a:r>
              <a:rPr lang="ko-KR" altLang="en-US" dirty="0" smtClean="0"/>
              <a:t>사용 시 설정 방법</a:t>
            </a:r>
            <a:endParaRPr lang="en-US" altLang="ko-KR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altLang="ko-KR" dirty="0" err="1"/>
              <a:t>i</a:t>
            </a:r>
            <a:r>
              <a:rPr lang="en-US" altLang="ko-KR" dirty="0"/>
              <a:t>-MATRIX </a:t>
            </a:r>
            <a:r>
              <a:rPr lang="ko-KR" altLang="en-US" dirty="0" smtClean="0"/>
              <a:t>사용 시 설정 방법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ko-KR" sz="2000" b="1" dirty="0"/>
              <a:t> AUD </a:t>
            </a:r>
            <a:r>
              <a:rPr lang="ko-KR" altLang="en-US" sz="2000" b="1" dirty="0"/>
              <a:t>서버 영역</a:t>
            </a:r>
            <a:r>
              <a:rPr lang="en-US" altLang="ko-KR" sz="2000" b="1" dirty="0" smtClean="0"/>
              <a:t> </a:t>
            </a:r>
            <a:r>
              <a:rPr lang="ko-KR" altLang="en-US" sz="2000" b="1" dirty="0" smtClean="0"/>
              <a:t>설정 가이드</a:t>
            </a:r>
            <a:endParaRPr lang="en-US" altLang="ko-KR" sz="2000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ko-KR" altLang="en-US" dirty="0" smtClean="0"/>
              <a:t>설정 방법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20534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696854" y="2807712"/>
            <a:ext cx="575029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3500" b="1" dirty="0" smtClean="0">
                <a:solidFill>
                  <a:schemeClr val="bg1"/>
                </a:solidFill>
              </a:rPr>
              <a:t>외부 서버 영역 설정 가이드</a:t>
            </a:r>
            <a:endParaRPr lang="ko-KR" altLang="en-US" sz="3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3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642207" y="12890"/>
            <a:ext cx="1409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허용 설정 가이드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-AUD </a:t>
            </a:r>
            <a:r>
              <a:rPr lang="ko-KR" altLang="en-US" dirty="0" smtClean="0"/>
              <a:t>사용 시 설정 방법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01" y="1650274"/>
            <a:ext cx="4878533" cy="92961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00049" y="1237058"/>
            <a:ext cx="7846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경로</a:t>
            </a:r>
            <a:r>
              <a:rPr lang="en-US" altLang="ko-KR" sz="1400" dirty="0"/>
              <a:t>: </a:t>
            </a:r>
            <a:r>
              <a:rPr lang="en-US" altLang="ko-KR" sz="1400" dirty="0" err="1" smtClean="0"/>
              <a:t>extention</a:t>
            </a:r>
            <a:r>
              <a:rPr lang="en-US" altLang="ko-KR" sz="1400" dirty="0" smtClean="0"/>
              <a:t>\portal\embedded\</a:t>
            </a:r>
            <a:r>
              <a:rPr lang="en-US" altLang="ko-KR" sz="1400" dirty="0" err="1" smtClean="0"/>
              <a:t>iaudSample.jsp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499800" y="2237536"/>
            <a:ext cx="4878534" cy="195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00049" y="762287"/>
            <a:ext cx="7846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1) </a:t>
            </a:r>
            <a:r>
              <a:rPr lang="ko-KR" altLang="en-US" dirty="0" smtClean="0"/>
              <a:t>샘플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 참고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872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642207" y="12890"/>
            <a:ext cx="1409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허용 설정 가이드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 err="1"/>
              <a:t>i</a:t>
            </a:r>
            <a:r>
              <a:rPr lang="en-US" altLang="ko-KR" dirty="0"/>
              <a:t>-AUD </a:t>
            </a:r>
            <a:r>
              <a:rPr lang="ko-KR" altLang="en-US" dirty="0"/>
              <a:t>사용 시 설정 방법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7" y="1316154"/>
            <a:ext cx="5283032" cy="849362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1105593" y="1950312"/>
            <a:ext cx="1521229" cy="20531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244438" y="2186530"/>
            <a:ext cx="30341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실제 </a:t>
            </a:r>
            <a:r>
              <a:rPr lang="en-US" altLang="ko-KR" sz="1100" dirty="0" smtClean="0"/>
              <a:t>AUD </a:t>
            </a:r>
            <a:r>
              <a:rPr lang="ko-KR" altLang="en-US" sz="1100" dirty="0" smtClean="0"/>
              <a:t>서버 주소로 변경하여 사용</a:t>
            </a:r>
            <a:endParaRPr lang="ko-KR" altLang="en-US" sz="1100" dirty="0"/>
          </a:p>
        </p:txBody>
      </p:sp>
      <p:cxnSp>
        <p:nvCxnSpPr>
          <p:cNvPr id="10" name="꺾인 연결선 9"/>
          <p:cNvCxnSpPr/>
          <p:nvPr/>
        </p:nvCxnSpPr>
        <p:spPr>
          <a:xfrm rot="16200000" flipH="1">
            <a:off x="1977549" y="2058141"/>
            <a:ext cx="177716" cy="35606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7" y="4338532"/>
            <a:ext cx="7812929" cy="1262293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532314" y="4951642"/>
            <a:ext cx="5201334" cy="39680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244437" y="5653026"/>
            <a:ext cx="67831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보고서 목록을 샘플 형태에 맞게 나열</a:t>
            </a:r>
            <a:endParaRPr lang="en-US" altLang="ko-KR" sz="1100" dirty="0" smtClean="0"/>
          </a:p>
          <a:p>
            <a:r>
              <a:rPr lang="en-US" altLang="ko-KR" sz="1100" dirty="0" smtClean="0"/>
              <a:t>(</a:t>
            </a:r>
            <a:r>
              <a:rPr lang="ko-KR" altLang="en-US" sz="1100" dirty="0" err="1" smtClean="0"/>
              <a:t>보고서코드</a:t>
            </a:r>
            <a:r>
              <a:rPr lang="ko-KR" altLang="en-US" sz="1100" dirty="0" smtClean="0"/>
              <a:t> 및 </a:t>
            </a:r>
            <a:r>
              <a:rPr lang="ko-KR" altLang="en-US" sz="1100" dirty="0" err="1" smtClean="0"/>
              <a:t>보고서명은</a:t>
            </a:r>
            <a:r>
              <a:rPr lang="ko-KR" altLang="en-US" sz="1100" dirty="0" smtClean="0"/>
              <a:t> </a:t>
            </a:r>
            <a:r>
              <a:rPr lang="en-US" altLang="ko-KR" sz="1100" dirty="0" smtClean="0"/>
              <a:t>MTX_REPORT </a:t>
            </a:r>
            <a:r>
              <a:rPr lang="ko-KR" altLang="en-US" sz="1100" dirty="0" smtClean="0"/>
              <a:t>테이블 내 </a:t>
            </a:r>
            <a:r>
              <a:rPr lang="en-US" altLang="ko-KR" sz="1100" dirty="0" smtClean="0"/>
              <a:t>REPORT_CODE, REPORT_NAME </a:t>
            </a:r>
            <a:r>
              <a:rPr lang="ko-KR" altLang="en-US" sz="1100" dirty="0" smtClean="0"/>
              <a:t>컬럼 기준</a:t>
            </a:r>
            <a:r>
              <a:rPr lang="en-US" altLang="ko-KR" sz="1100" dirty="0" smtClean="0"/>
              <a:t>)</a:t>
            </a:r>
            <a:endParaRPr lang="en-US" altLang="ko-KR" sz="1100" dirty="0"/>
          </a:p>
          <a:p>
            <a:endParaRPr lang="en-US" altLang="ko-KR" sz="1100" dirty="0" smtClean="0"/>
          </a:p>
          <a:p>
            <a:r>
              <a:rPr lang="en-US" altLang="ko-KR" sz="1100" dirty="0" smtClean="0"/>
              <a:t>ex) &lt;li&gt;</a:t>
            </a:r>
          </a:p>
          <a:p>
            <a:r>
              <a:rPr lang="en-US" altLang="ko-KR" sz="1100" dirty="0" smtClean="0"/>
              <a:t>        &lt;div class=‘</a:t>
            </a:r>
            <a:r>
              <a:rPr lang="en-US" altLang="ko-KR" sz="1100" dirty="0" err="1" smtClean="0"/>
              <a:t>rep_div</a:t>
            </a:r>
            <a:r>
              <a:rPr lang="en-US" altLang="ko-KR" sz="1100" dirty="0" smtClean="0"/>
              <a:t>’ </a:t>
            </a:r>
            <a:r>
              <a:rPr lang="en-US" altLang="ko-KR" sz="1100" dirty="0" err="1" smtClean="0"/>
              <a:t>onclick</a:t>
            </a:r>
            <a:r>
              <a:rPr lang="en-US" altLang="ko-KR" sz="1100" dirty="0" smtClean="0"/>
              <a:t>=‘</a:t>
            </a:r>
            <a:r>
              <a:rPr lang="en-US" altLang="ko-KR" sz="1100" dirty="0" err="1" smtClean="0"/>
              <a:t>openReport</a:t>
            </a:r>
            <a:r>
              <a:rPr lang="en-US" altLang="ko-KR" sz="1100" dirty="0" smtClean="0"/>
              <a:t>(“</a:t>
            </a:r>
            <a:r>
              <a:rPr lang="ko-KR" altLang="en-US" sz="1100" dirty="0" err="1" smtClean="0">
                <a:solidFill>
                  <a:srgbClr val="FF0000"/>
                </a:solidFill>
              </a:rPr>
              <a:t>보고서코드</a:t>
            </a:r>
            <a:r>
              <a:rPr lang="en-US" altLang="ko-KR" sz="1100" dirty="0" smtClean="0"/>
              <a:t>”, “</a:t>
            </a:r>
            <a:r>
              <a:rPr lang="ko-KR" altLang="en-US" sz="1100" dirty="0" err="1" smtClean="0">
                <a:solidFill>
                  <a:srgbClr val="FF0000"/>
                </a:solidFill>
              </a:rPr>
              <a:t>보고서명</a:t>
            </a:r>
            <a:r>
              <a:rPr lang="en-US" altLang="ko-KR" sz="1100" dirty="0" smtClean="0"/>
              <a:t>”)’&gt;</a:t>
            </a:r>
            <a:r>
              <a:rPr lang="ko-KR" altLang="en-US" sz="1100" dirty="0" err="1" smtClean="0">
                <a:solidFill>
                  <a:srgbClr val="FF0000"/>
                </a:solidFill>
              </a:rPr>
              <a:t>화면표시명</a:t>
            </a:r>
            <a:r>
              <a:rPr lang="en-US" altLang="ko-KR" sz="1100" dirty="0" smtClean="0"/>
              <a:t>&lt;/div&gt;</a:t>
            </a:r>
          </a:p>
          <a:p>
            <a:r>
              <a:rPr lang="en-US" altLang="ko-KR" sz="1100" dirty="0" smtClean="0"/>
              <a:t>     &lt;/li&gt;</a:t>
            </a:r>
            <a:endParaRPr lang="ko-KR" altLang="en-US" sz="1100" dirty="0"/>
          </a:p>
        </p:txBody>
      </p:sp>
      <p:cxnSp>
        <p:nvCxnSpPr>
          <p:cNvPr id="20" name="꺾인 연결선 19"/>
          <p:cNvCxnSpPr/>
          <p:nvPr/>
        </p:nvCxnSpPr>
        <p:spPr>
          <a:xfrm>
            <a:off x="1560023" y="5348448"/>
            <a:ext cx="684415" cy="39759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0049" y="762287"/>
            <a:ext cx="7846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2) </a:t>
            </a:r>
            <a:r>
              <a:rPr lang="ko-KR" altLang="en-US" dirty="0" smtClean="0"/>
              <a:t>설정 방법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4"/>
          <a:srcRect r="5060"/>
          <a:stretch/>
        </p:blipFill>
        <p:spPr>
          <a:xfrm>
            <a:off x="400048" y="2643369"/>
            <a:ext cx="5302484" cy="1133696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233055" y="2634985"/>
            <a:ext cx="2524298" cy="19194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995057" y="3840794"/>
            <a:ext cx="60565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※ </a:t>
            </a:r>
            <a:r>
              <a:rPr lang="ko-KR" altLang="en-US" sz="1100" dirty="0" err="1" smtClean="0"/>
              <a:t>임베디드</a:t>
            </a:r>
            <a:r>
              <a:rPr lang="ko-KR" altLang="en-US" sz="1100" dirty="0" smtClean="0"/>
              <a:t> 시 반드시 추가해줘야 하는 서버 인증 부분으로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경로가 다를 경우 맞춰줘야 함</a:t>
            </a:r>
            <a:endParaRPr lang="ko-KR" altLang="en-US" sz="1100" dirty="0"/>
          </a:p>
        </p:txBody>
      </p:sp>
      <p:cxnSp>
        <p:nvCxnSpPr>
          <p:cNvPr id="23" name="꺾인 연결선 22"/>
          <p:cNvCxnSpPr>
            <a:endCxn id="22" idx="1"/>
          </p:cNvCxnSpPr>
          <p:nvPr/>
        </p:nvCxnSpPr>
        <p:spPr>
          <a:xfrm rot="16200000" flipH="1">
            <a:off x="1143688" y="3120229"/>
            <a:ext cx="1145783" cy="556956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43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642207" y="12890"/>
            <a:ext cx="1409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허용 설정 가이드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2.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-MATRIX </a:t>
            </a:r>
            <a:r>
              <a:rPr lang="ko-KR" altLang="en-US" dirty="0"/>
              <a:t>사용 시 설정 방법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01" y="1650274"/>
            <a:ext cx="4878533" cy="92961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00049" y="1237058"/>
            <a:ext cx="7846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경로</a:t>
            </a:r>
            <a:r>
              <a:rPr lang="en-US" altLang="ko-KR" sz="1400" dirty="0"/>
              <a:t>: </a:t>
            </a:r>
            <a:r>
              <a:rPr lang="en-US" altLang="ko-KR" sz="1400" dirty="0" err="1" smtClean="0"/>
              <a:t>extention</a:t>
            </a:r>
            <a:r>
              <a:rPr lang="en-US" altLang="ko-KR" sz="1400" dirty="0" smtClean="0"/>
              <a:t>\portal\embedded\</a:t>
            </a:r>
            <a:r>
              <a:rPr lang="en-US" altLang="ko-KR" sz="1400" dirty="0" err="1" smtClean="0"/>
              <a:t>imatrixSample.jsp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499800" y="2384024"/>
            <a:ext cx="4878534" cy="195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00049" y="762287"/>
            <a:ext cx="7846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1) </a:t>
            </a:r>
            <a:r>
              <a:rPr lang="ko-KR" altLang="en-US" dirty="0" smtClean="0"/>
              <a:t>샘플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 참고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576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7" y="2671066"/>
            <a:ext cx="5701495" cy="1138612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 rotWithShape="1">
          <a:blip r:embed="rId3"/>
          <a:srcRect b="11798"/>
          <a:stretch/>
        </p:blipFill>
        <p:spPr>
          <a:xfrm>
            <a:off x="400047" y="1171048"/>
            <a:ext cx="6377049" cy="9787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642207" y="12890"/>
            <a:ext cx="1409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허용 설정 가이드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2. </a:t>
            </a:r>
            <a:r>
              <a:rPr lang="en-US" altLang="ko-KR" dirty="0" err="1"/>
              <a:t>i</a:t>
            </a:r>
            <a:r>
              <a:rPr lang="en-US" altLang="ko-KR" dirty="0"/>
              <a:t>-MATRIX </a:t>
            </a:r>
            <a:r>
              <a:rPr lang="ko-KR" altLang="en-US" dirty="0"/>
              <a:t>사용 시 설정 방법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914401" y="1950312"/>
            <a:ext cx="1330036" cy="20531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93920" y="2186531"/>
            <a:ext cx="30341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실제 </a:t>
            </a:r>
            <a:r>
              <a:rPr lang="en-US" altLang="ko-KR" sz="1100" dirty="0" smtClean="0"/>
              <a:t>AUD </a:t>
            </a:r>
            <a:r>
              <a:rPr lang="ko-KR" altLang="en-US" sz="1100" dirty="0" smtClean="0"/>
              <a:t>서버 주소로 변경하여 사용</a:t>
            </a:r>
            <a:endParaRPr lang="ko-KR" altLang="en-US" sz="1100" dirty="0"/>
          </a:p>
        </p:txBody>
      </p:sp>
      <p:cxnSp>
        <p:nvCxnSpPr>
          <p:cNvPr id="10" name="꺾인 연결선 9"/>
          <p:cNvCxnSpPr/>
          <p:nvPr/>
        </p:nvCxnSpPr>
        <p:spPr>
          <a:xfrm rot="16200000" flipH="1">
            <a:off x="1627031" y="2058142"/>
            <a:ext cx="177716" cy="35606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0049" y="762287"/>
            <a:ext cx="7846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2) </a:t>
            </a:r>
            <a:r>
              <a:rPr lang="ko-KR" altLang="en-US" dirty="0" smtClean="0"/>
              <a:t>설정 방법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1388225" y="3136066"/>
            <a:ext cx="3466408" cy="1652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995057" y="3915609"/>
            <a:ext cx="60565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※ </a:t>
            </a:r>
            <a:r>
              <a:rPr lang="ko-KR" altLang="en-US" sz="1100" dirty="0" err="1" smtClean="0"/>
              <a:t>임베디드</a:t>
            </a:r>
            <a:r>
              <a:rPr lang="ko-KR" altLang="en-US" sz="1100" dirty="0" smtClean="0"/>
              <a:t> 시 반드시 추가해줘야 하는 서버 인증 부분으로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경로가 다를 경우 맞춰줘야 함</a:t>
            </a:r>
            <a:endParaRPr lang="ko-KR" altLang="en-US" sz="1100" dirty="0"/>
          </a:p>
        </p:txBody>
      </p:sp>
      <p:cxnSp>
        <p:nvCxnSpPr>
          <p:cNvPr id="23" name="꺾인 연결선 22"/>
          <p:cNvCxnSpPr>
            <a:endCxn id="22" idx="1"/>
          </p:cNvCxnSpPr>
          <p:nvPr/>
        </p:nvCxnSpPr>
        <p:spPr>
          <a:xfrm rot="16200000" flipH="1">
            <a:off x="1393899" y="3445255"/>
            <a:ext cx="745117" cy="457199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그림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7" y="4593142"/>
            <a:ext cx="4953349" cy="982344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1855367" y="5361709"/>
            <a:ext cx="1419848" cy="20600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2304518" y="5682549"/>
            <a:ext cx="60565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※ </a:t>
            </a:r>
            <a:r>
              <a:rPr lang="en-US" altLang="ko-KR" sz="1100" dirty="0" err="1" smtClean="0"/>
              <a:t>i</a:t>
            </a:r>
            <a:r>
              <a:rPr lang="en-US" altLang="ko-KR" sz="1100" dirty="0" smtClean="0"/>
              <a:t>-MATRIX </a:t>
            </a:r>
            <a:r>
              <a:rPr lang="ko-KR" altLang="en-US" sz="1100" dirty="0" smtClean="0"/>
              <a:t>보고서를 조회하기 위해</a:t>
            </a:r>
            <a:r>
              <a:rPr lang="en-US" altLang="ko-KR" sz="1100" dirty="0"/>
              <a:t> </a:t>
            </a:r>
            <a:r>
              <a:rPr lang="ko-KR" altLang="en-US" sz="1100" dirty="0" smtClean="0"/>
              <a:t>필수로 호출되어야 하는 함수</a:t>
            </a:r>
            <a:endParaRPr lang="ko-KR" altLang="en-US" sz="1100" dirty="0"/>
          </a:p>
        </p:txBody>
      </p:sp>
      <p:cxnSp>
        <p:nvCxnSpPr>
          <p:cNvPr id="29" name="꺾인 연결선 28"/>
          <p:cNvCxnSpPr>
            <a:endCxn id="28" idx="1"/>
          </p:cNvCxnSpPr>
          <p:nvPr/>
        </p:nvCxnSpPr>
        <p:spPr>
          <a:xfrm>
            <a:off x="1685595" y="5567716"/>
            <a:ext cx="618923" cy="24563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52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7" y="1007795"/>
            <a:ext cx="8273787" cy="283834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642207" y="12890"/>
            <a:ext cx="1409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CORS 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cs typeface="Arial" panose="020B0604020202020204" pitchFamily="34" charset="0"/>
              </a:rPr>
              <a:t>허용 설정 가이드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2. </a:t>
            </a:r>
            <a:r>
              <a:rPr lang="en-US" altLang="ko-KR" dirty="0" err="1"/>
              <a:t>i</a:t>
            </a:r>
            <a:r>
              <a:rPr lang="en-US" altLang="ko-KR" dirty="0"/>
              <a:t>-MATRIX </a:t>
            </a:r>
            <a:r>
              <a:rPr lang="ko-KR" altLang="en-US" dirty="0"/>
              <a:t>사용 시 설정 방법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1598815" y="2491075"/>
            <a:ext cx="7071682" cy="39680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244437" y="3990481"/>
            <a:ext cx="67831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보고서 목록을 샘플 형태에 맞게 나열</a:t>
            </a:r>
            <a:endParaRPr lang="en-US" altLang="ko-KR" sz="1100" dirty="0" smtClean="0"/>
          </a:p>
          <a:p>
            <a:r>
              <a:rPr lang="en-US" altLang="ko-KR" sz="1100" dirty="0" smtClean="0"/>
              <a:t>(</a:t>
            </a:r>
            <a:r>
              <a:rPr lang="ko-KR" altLang="en-US" sz="1100" dirty="0" err="1" smtClean="0"/>
              <a:t>보고서코드</a:t>
            </a:r>
            <a:r>
              <a:rPr lang="ko-KR" altLang="en-US" sz="1100" dirty="0" smtClean="0"/>
              <a:t> 및 </a:t>
            </a:r>
            <a:r>
              <a:rPr lang="ko-KR" altLang="en-US" sz="1100" dirty="0" err="1" smtClean="0"/>
              <a:t>보고서명은</a:t>
            </a:r>
            <a:r>
              <a:rPr lang="ko-KR" altLang="en-US" sz="1100" dirty="0" smtClean="0"/>
              <a:t> </a:t>
            </a:r>
            <a:r>
              <a:rPr lang="en-US" altLang="ko-KR" sz="1100" dirty="0" smtClean="0"/>
              <a:t>MTX_REPORT </a:t>
            </a:r>
            <a:r>
              <a:rPr lang="ko-KR" altLang="en-US" sz="1100" dirty="0" smtClean="0"/>
              <a:t>테이블 내 </a:t>
            </a:r>
            <a:r>
              <a:rPr lang="en-US" altLang="ko-KR" sz="1100" dirty="0" smtClean="0"/>
              <a:t>REPORT_CODE, REPORT_NAME </a:t>
            </a:r>
            <a:r>
              <a:rPr lang="ko-KR" altLang="en-US" sz="1100" dirty="0" smtClean="0"/>
              <a:t>컬럼 기준</a:t>
            </a:r>
            <a:r>
              <a:rPr lang="en-US" altLang="ko-KR" sz="1100" dirty="0" smtClean="0"/>
              <a:t>)</a:t>
            </a:r>
            <a:endParaRPr lang="en-US" altLang="ko-KR" sz="1100" dirty="0"/>
          </a:p>
          <a:p>
            <a:endParaRPr lang="en-US" altLang="ko-KR" sz="1100" dirty="0" smtClean="0"/>
          </a:p>
          <a:p>
            <a:r>
              <a:rPr lang="en-US" altLang="ko-KR" sz="1100" dirty="0" smtClean="0"/>
              <a:t>ex) &lt;li&gt;</a:t>
            </a:r>
          </a:p>
          <a:p>
            <a:r>
              <a:rPr lang="en-US" altLang="ko-KR" sz="1100" dirty="0" smtClean="0"/>
              <a:t>        &lt;div class=‘</a:t>
            </a:r>
            <a:r>
              <a:rPr lang="en-US" altLang="ko-KR" sz="1100" dirty="0" err="1" smtClean="0"/>
              <a:t>rep_div</a:t>
            </a:r>
            <a:r>
              <a:rPr lang="en-US" altLang="ko-KR" sz="1100" dirty="0" smtClean="0"/>
              <a:t>’ </a:t>
            </a:r>
            <a:r>
              <a:rPr lang="en-US" altLang="ko-KR" sz="1100" dirty="0" err="1" smtClean="0"/>
              <a:t>onclick</a:t>
            </a:r>
            <a:r>
              <a:rPr lang="en-US" altLang="ko-KR" sz="1100" dirty="0" smtClean="0"/>
              <a:t>=‘</a:t>
            </a:r>
            <a:r>
              <a:rPr lang="en-US" altLang="ko-KR" sz="1100" dirty="0" err="1" smtClean="0"/>
              <a:t>fnOpen</a:t>
            </a:r>
            <a:r>
              <a:rPr lang="en-US" altLang="ko-KR" sz="1100" dirty="0" smtClean="0"/>
              <a:t>(“</a:t>
            </a:r>
            <a:r>
              <a:rPr lang="ko-KR" altLang="en-US" sz="1100" dirty="0" err="1" smtClean="0">
                <a:solidFill>
                  <a:srgbClr val="FF0000"/>
                </a:solidFill>
              </a:rPr>
              <a:t>보고서코드</a:t>
            </a:r>
            <a:r>
              <a:rPr lang="en-US" altLang="ko-KR" sz="1100" dirty="0" smtClean="0"/>
              <a:t>”, “</a:t>
            </a:r>
            <a:r>
              <a:rPr lang="ko-KR" altLang="en-US" sz="1100" dirty="0" err="1" smtClean="0">
                <a:solidFill>
                  <a:srgbClr val="FF0000"/>
                </a:solidFill>
              </a:rPr>
              <a:t>보고서명</a:t>
            </a:r>
            <a:r>
              <a:rPr lang="en-US" altLang="ko-KR" sz="1100" dirty="0" smtClean="0"/>
              <a:t>”)’&gt;</a:t>
            </a:r>
            <a:r>
              <a:rPr lang="ko-KR" altLang="en-US" sz="1100" dirty="0" err="1" smtClean="0">
                <a:solidFill>
                  <a:srgbClr val="FF0000"/>
                </a:solidFill>
              </a:rPr>
              <a:t>화면표시명</a:t>
            </a:r>
            <a:r>
              <a:rPr lang="en-US" altLang="ko-KR" sz="1100" dirty="0" smtClean="0"/>
              <a:t>&lt;/div&gt;</a:t>
            </a:r>
          </a:p>
          <a:p>
            <a:r>
              <a:rPr lang="en-US" altLang="ko-KR" sz="1100" dirty="0" smtClean="0"/>
              <a:t>     &lt;/li&gt;</a:t>
            </a:r>
            <a:endParaRPr lang="ko-KR" altLang="en-US" sz="1100" dirty="0"/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5866458" y="2887880"/>
            <a:ext cx="8313" cy="11026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1410394" y="3287927"/>
            <a:ext cx="1939636" cy="14523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080915" y="3446689"/>
            <a:ext cx="21851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</a:rPr>
              <a:t>※ div id=“</a:t>
            </a:r>
            <a:r>
              <a:rPr lang="en-US" altLang="ko-KR" sz="1100" dirty="0" err="1" smtClean="0">
                <a:solidFill>
                  <a:schemeClr val="bg1"/>
                </a:solidFill>
              </a:rPr>
              <a:t>viewHost</a:t>
            </a:r>
            <a:r>
              <a:rPr lang="en-US" altLang="ko-KR" sz="1100" dirty="0" smtClean="0">
                <a:solidFill>
                  <a:schemeClr val="bg1"/>
                </a:solidFill>
              </a:rPr>
              <a:t>” </a:t>
            </a:r>
            <a:r>
              <a:rPr lang="ko-KR" altLang="en-US" sz="1100" dirty="0" smtClean="0">
                <a:solidFill>
                  <a:schemeClr val="bg1"/>
                </a:solidFill>
              </a:rPr>
              <a:t>수정 금지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cxnSp>
        <p:nvCxnSpPr>
          <p:cNvPr id="29" name="꺾인 연결선 28"/>
          <p:cNvCxnSpPr/>
          <p:nvPr/>
        </p:nvCxnSpPr>
        <p:spPr>
          <a:xfrm>
            <a:off x="2793076" y="3433157"/>
            <a:ext cx="290946" cy="144337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26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660145" y="2807712"/>
            <a:ext cx="582371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500" b="1" dirty="0" smtClean="0">
                <a:solidFill>
                  <a:schemeClr val="bg1"/>
                </a:solidFill>
              </a:rPr>
              <a:t>AUD</a:t>
            </a:r>
            <a:r>
              <a:rPr lang="ko-KR" altLang="en-US" sz="3500" b="1" dirty="0" smtClean="0">
                <a:solidFill>
                  <a:schemeClr val="bg1"/>
                </a:solidFill>
              </a:rPr>
              <a:t> 서버 영역 설정 가이드</a:t>
            </a:r>
            <a:endParaRPr lang="ko-KR" altLang="en-US" sz="3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12703</TotalTime>
  <Words>320</Words>
  <Application>Microsoft Office PowerPoint</Application>
  <PresentationFormat>화면 슬라이드 쇼(4:3)</PresentationFormat>
  <Paragraphs>54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4" baseType="lpstr">
      <vt:lpstr>맑은 고딕</vt:lpstr>
      <vt:lpstr>Arial</vt:lpstr>
      <vt:lpstr>Office 테마</vt:lpstr>
      <vt:lpstr>CORS 허용 설정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LeeSeola</cp:lastModifiedBy>
  <cp:revision>826</cp:revision>
  <dcterms:created xsi:type="dcterms:W3CDTF">2018-04-10T05:56:39Z</dcterms:created>
  <dcterms:modified xsi:type="dcterms:W3CDTF">2022-06-22T07:47:45Z</dcterms:modified>
</cp:coreProperties>
</file>