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7" r:id="rId1"/>
  </p:sldMasterIdLst>
  <p:notesMasterIdLst>
    <p:notesMasterId r:id="rId9"/>
  </p:notesMasterIdLst>
  <p:sldIdLst>
    <p:sldId id="257" r:id="rId2"/>
    <p:sldId id="265" r:id="rId3"/>
    <p:sldId id="272" r:id="rId4"/>
    <p:sldId id="281" r:id="rId5"/>
    <p:sldId id="270" r:id="rId6"/>
    <p:sldId id="273" r:id="rId7"/>
    <p:sldId id="267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A91E24"/>
    <a:srgbClr val="7E20A8"/>
    <a:srgbClr val="79A100"/>
    <a:srgbClr val="00A4A9"/>
    <a:srgbClr val="AD1F25"/>
    <a:srgbClr val="005CA6"/>
    <a:srgbClr val="152C4F"/>
    <a:srgbClr val="FFFFFF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402" y="10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6BE0B-8591-40AC-99DB-0F6CF7496D71}" type="datetimeFigureOut">
              <a:rPr lang="ko-KR" altLang="en-US" smtClean="0"/>
              <a:t>2022-01-17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FBB64F-07FF-42E6-A0D5-EA203FF693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4102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www.bimatrix.co.kr/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슬라이드-2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59494826-C32B-4FB4-A3BD-3A5E232885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3222265"/>
            <a:ext cx="10515600" cy="746890"/>
          </a:xfrm>
        </p:spPr>
        <p:txBody>
          <a:bodyPr/>
          <a:lstStyle>
            <a:lvl1pPr>
              <a:lnSpc>
                <a:spcPct val="100000"/>
              </a:lnSpc>
              <a:defRPr b="1" spc="-150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r>
              <a:rPr lang="ko-KR" altLang="en-US" dirty="0"/>
              <a:t>제목을 입력하세요</a:t>
            </a:r>
            <a:endParaRPr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1" y="4771296"/>
            <a:ext cx="10515600" cy="34865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1">
                <a:solidFill>
                  <a:schemeClr val="bg1">
                    <a:lumMod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dirty="0"/>
              <a:t>| </a:t>
            </a:r>
            <a:r>
              <a:rPr lang="ko-KR" altLang="en-US" dirty="0"/>
              <a:t>부제 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sp>
        <p:nvSpPr>
          <p:cNvPr id="15" name="텍스트 개체 틀 17">
            <a:extLst>
              <a:ext uri="{FF2B5EF4-FFF2-40B4-BE49-F238E27FC236}">
                <a16:creationId xmlns:a16="http://schemas.microsoft.com/office/drawing/2014/main" id="{D7B01244-2625-49A7-8295-0D19460F82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1" y="5700946"/>
            <a:ext cx="3786753" cy="370513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FontTx/>
              <a:buNone/>
              <a:defRPr sz="1200" spc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</a:p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8" name="텍스트 개체 틀 12">
            <a:extLst>
              <a:ext uri="{FF2B5EF4-FFF2-40B4-BE49-F238E27FC236}">
                <a16:creationId xmlns:a16="http://schemas.microsoft.com/office/drawing/2014/main" id="{FA61EBB6-13F3-45AD-8211-57538E66E46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4963" y="3945482"/>
            <a:ext cx="10515600" cy="63264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4308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b="0" dirty="0"/>
              <a:t>2</a:t>
            </a:r>
            <a:r>
              <a:rPr lang="ko-KR" altLang="en-US" b="0" dirty="0"/>
              <a:t>줄 제목 양식</a:t>
            </a:r>
            <a:endParaRPr lang="ko-KR" altLang="en-US" dirty="0"/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6F8F95FA-1FA3-4C74-8851-898A4D1DF3A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73" y="491706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345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2EB38238-A67E-4C7A-AE90-3768F3CCCE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732" y="-5236"/>
            <a:ext cx="6201249" cy="2274297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2" y="351445"/>
            <a:ext cx="11166962" cy="489926"/>
          </a:xfrm>
        </p:spPr>
        <p:txBody>
          <a:bodyPr lIns="0">
            <a:noAutofit/>
          </a:bodyPr>
          <a:lstStyle>
            <a:lvl1pPr marL="0" indent="0">
              <a:buFontTx/>
              <a:buNone/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제목</a:t>
            </a:r>
          </a:p>
        </p:txBody>
      </p:sp>
      <p:sp>
        <p:nvSpPr>
          <p:cNvPr id="20" name="텍스트 개체 틀 19"/>
          <p:cNvSpPr>
            <a:spLocks noGrp="1"/>
          </p:cNvSpPr>
          <p:nvPr>
            <p:ph type="body" sz="quarter" idx="12"/>
          </p:nvPr>
        </p:nvSpPr>
        <p:spPr>
          <a:xfrm>
            <a:off x="9773264" y="450537"/>
            <a:ext cx="1949687" cy="252413"/>
          </a:xfrm>
          <a:solidFill>
            <a:srgbClr val="000000"/>
          </a:solidFill>
        </p:spPr>
        <p:txBody>
          <a:bodyPr bIns="36000">
            <a:noAutofit/>
          </a:bodyPr>
          <a:lstStyle>
            <a:lvl1pPr marL="0" indent="0" algn="ctr">
              <a:buFontTx/>
              <a:buNone/>
              <a:defRPr sz="1300" b="1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  <a:lvl2pPr marL="457211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2pPr>
            <a:lvl3pPr marL="914423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3pPr>
            <a:lvl4pPr marL="1371634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4pPr>
            <a:lvl5pPr marL="1828846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5pPr>
          </a:lstStyle>
          <a:p>
            <a:pPr lvl="0"/>
            <a:endParaRPr lang="ko-KR" altLang="en-US" dirty="0"/>
          </a:p>
        </p:txBody>
      </p:sp>
      <p:sp>
        <p:nvSpPr>
          <p:cNvPr id="26" name="슬라이드 번호 개체 틀 25"/>
          <p:cNvSpPr>
            <a:spLocks noGrp="1"/>
          </p:cNvSpPr>
          <p:nvPr>
            <p:ph type="sldNum" sz="quarter" idx="15"/>
          </p:nvPr>
        </p:nvSpPr>
        <p:spPr>
          <a:xfrm>
            <a:off x="5729119" y="6546198"/>
            <a:ext cx="496126" cy="249385"/>
          </a:xfrm>
        </p:spPr>
        <p:txBody>
          <a:bodyPr/>
          <a:lstStyle>
            <a:lvl1pPr>
              <a:defRPr sz="1000"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fld id="{55F05BFD-482D-4186-AC45-9D7E967E7BF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CB51DFE6-7CCD-4651-902A-C37D2D22D10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075" y="6520144"/>
            <a:ext cx="784730" cy="23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650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마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>
            <a:extLst>
              <a:ext uri="{FF2B5EF4-FFF2-40B4-BE49-F238E27FC236}">
                <a16:creationId xmlns:a16="http://schemas.microsoft.com/office/drawing/2014/main" id="{C03B1ABE-8811-4C2B-B39D-675F95326A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"/>
            <a:ext cx="12192000" cy="6858686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69B86C50-6C83-4ACA-A686-F824906F594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1" dirty="0">
              <a:latin typeface="+mn-ea"/>
              <a:ea typeface="+mn-ea"/>
            </a:endParaRP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65DE73B3-4AF5-4E58-AFCD-341B3AE5DCA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9368" y="282879"/>
            <a:ext cx="985751" cy="299369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4387799" y="2920546"/>
            <a:ext cx="3416399" cy="718658"/>
          </a:xfrm>
          <a:prstGeom prst="rect">
            <a:avLst/>
          </a:prstGeom>
        </p:spPr>
        <p:txBody>
          <a:bodyPr vert="horz" lIns="112542" tIns="56271" rIns="112542" bIns="56271" rtlCol="0" anchor="ctr">
            <a:normAutofit fontScale="92500" lnSpcReduction="20000"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buNone/>
            </a:pPr>
            <a:r>
              <a:rPr lang="ko-KR" altLang="en-US" sz="5416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j-cs"/>
              </a:rPr>
              <a:t>감사합니다</a:t>
            </a:r>
            <a:r>
              <a:rPr lang="en-US" altLang="ko-KR" sz="5416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j-cs"/>
              </a:rPr>
              <a:t>.</a:t>
            </a:r>
            <a:endParaRPr lang="ko-KR" altLang="en-US" sz="5416" b="1" spc="-15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  <a:cs typeface="+mj-cs"/>
            </a:endParaRPr>
          </a:p>
        </p:txBody>
      </p:sp>
      <p:sp>
        <p:nvSpPr>
          <p:cNvPr id="2" name="TextBox 1"/>
          <p:cNvSpPr txBox="1"/>
          <p:nvPr userDrawn="1"/>
        </p:nvSpPr>
        <p:spPr>
          <a:xfrm>
            <a:off x="1451546" y="6335982"/>
            <a:ext cx="9288905" cy="17049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(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주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)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비아이매트릭스 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|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www.bimatrix.co.kr</a:t>
            </a:r>
            <a:r>
              <a:rPr lang="en-US" altLang="ko-KR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| 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서울시 강남구 </a:t>
            </a:r>
            <a:r>
              <a:rPr lang="ko-KR" altLang="en-US" sz="1108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선릉로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433 </a:t>
            </a:r>
            <a:r>
              <a:rPr lang="ko-KR" altLang="en-US" sz="1108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세방빌딩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신관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17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층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| 02-561-4475</a:t>
            </a:r>
            <a:r>
              <a:rPr lang="en-US" altLang="ko-KR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|</a:t>
            </a:r>
            <a:r>
              <a:rPr lang="ko-KR" altLang="en-US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sales@bimatrix.co.kr</a:t>
            </a:r>
            <a:endParaRPr lang="ko-KR" altLang="en-US" sz="1108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8647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14719-CA3D-4514-AAC7-1705D30F75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9433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2" r:id="rId2"/>
    <p:sldLayoutId id="2147483733" r:id="rId3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9"/>
          <p:cNvSpPr>
            <a:spLocks noGrp="1"/>
          </p:cNvSpPr>
          <p:nvPr>
            <p:ph type="title"/>
          </p:nvPr>
        </p:nvSpPr>
        <p:spPr>
          <a:xfrm>
            <a:off x="834963" y="993414"/>
            <a:ext cx="10515600" cy="746890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ko-KR" dirty="0" smtClean="0"/>
              <a:t>AUD7 Platform</a:t>
            </a:r>
            <a:endParaRPr lang="ko-KR" altLang="en-US" b="0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ko-KR" altLang="en-US" sz="1206" dirty="0"/>
              <a:t>비아이매트릭스 기술연구</a:t>
            </a:r>
            <a:endParaRPr lang="en-US" altLang="ko-KR" sz="1206" dirty="0"/>
          </a:p>
          <a:p>
            <a:r>
              <a:rPr lang="en-US" altLang="ko-KR" sz="1206" dirty="0" smtClean="0"/>
              <a:t>2022.01</a:t>
            </a:r>
            <a:endParaRPr lang="ko-KR" altLang="en-US" sz="1206" dirty="0"/>
          </a:p>
        </p:txBody>
      </p:sp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B2030AAC-8726-4394-BE55-87FAAF53ED8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60823" y="4004895"/>
            <a:ext cx="10515600" cy="682435"/>
          </a:xfrm>
        </p:spPr>
        <p:txBody>
          <a:bodyPr>
            <a:normAutofit/>
          </a:bodyPr>
          <a:lstStyle/>
          <a:p>
            <a:r>
              <a:rPr lang="en-US" altLang="ko-KR" sz="3600" dirty="0" smtClean="0"/>
              <a:t>(</a:t>
            </a:r>
            <a:r>
              <a:rPr lang="ko-KR" altLang="en-US" sz="3600" dirty="0" smtClean="0"/>
              <a:t>사용자 인증 정보 </a:t>
            </a:r>
            <a:r>
              <a:rPr lang="en-US" altLang="ko-KR" sz="3600" dirty="0" smtClean="0"/>
              <a:t>, </a:t>
            </a:r>
            <a:r>
              <a:rPr lang="ko-KR" altLang="en-US" sz="3600" dirty="0" smtClean="0"/>
              <a:t>설정 정보 공유 방식</a:t>
            </a:r>
            <a:r>
              <a:rPr lang="en-US" altLang="ko-KR" sz="3600" dirty="0"/>
              <a:t>)</a:t>
            </a:r>
            <a:endParaRPr lang="en-US" altLang="ko-KR" sz="3600" dirty="0" smtClean="0"/>
          </a:p>
        </p:txBody>
      </p:sp>
      <p:sp>
        <p:nvSpPr>
          <p:cNvPr id="6" name="제목 9"/>
          <p:cNvSpPr txBox="1">
            <a:spLocks/>
          </p:cNvSpPr>
          <p:nvPr/>
        </p:nvSpPr>
        <p:spPr>
          <a:xfrm>
            <a:off x="834963" y="3258005"/>
            <a:ext cx="10515600" cy="7468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1" hangingPunct="1">
              <a:lnSpc>
                <a:spcPct val="100000"/>
              </a:lnSpc>
              <a:spcBef>
                <a:spcPct val="0"/>
              </a:spcBef>
              <a:buNone/>
              <a:defRPr sz="4400" b="1" kern="1200" spc="-150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j-cs"/>
              </a:defRPr>
            </a:lvl1pPr>
          </a:lstStyle>
          <a:p>
            <a:r>
              <a:rPr lang="en-US" altLang="ko-KR" b="0" dirty="0" smtClean="0"/>
              <a:t>API-Gateway Server</a:t>
            </a:r>
            <a:endParaRPr lang="ko-KR" altLang="en-US" b="0" dirty="0"/>
          </a:p>
        </p:txBody>
      </p:sp>
      <p:sp>
        <p:nvSpPr>
          <p:cNvPr id="8" name="텍스트 개체 틀 1">
            <a:extLst>
              <a:ext uri="{FF2B5EF4-FFF2-40B4-BE49-F238E27FC236}">
                <a16:creationId xmlns:a16="http://schemas.microsoft.com/office/drawing/2014/main" id="{B2030AAC-8726-4394-BE55-87FAAF53ED8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60823" y="4677294"/>
            <a:ext cx="10515600" cy="430166"/>
          </a:xfrm>
        </p:spPr>
        <p:txBody>
          <a:bodyPr>
            <a:normAutofit/>
          </a:bodyPr>
          <a:lstStyle/>
          <a:p>
            <a:r>
              <a:rPr lang="ko-KR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부제 </a:t>
            </a:r>
            <a:r>
              <a:rPr lang="en-US" altLang="ko-KR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| </a:t>
            </a:r>
            <a:r>
              <a:rPr lang="ko-KR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자체</a:t>
            </a:r>
            <a:r>
              <a:rPr lang="ko-KR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Clustering</a:t>
            </a:r>
            <a:r>
              <a:rPr lang="ko-KR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ko-KR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기능</a:t>
            </a:r>
            <a:endParaRPr lang="en-US" altLang="ko-KR" sz="2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10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/>
              <a:t>1. </a:t>
            </a:r>
            <a:r>
              <a:rPr lang="ko-KR" altLang="en-US" dirty="0"/>
              <a:t>문서 승인 및 개정 이력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2</a:t>
            </a:fld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429750" y="450537"/>
            <a:ext cx="2293201" cy="252413"/>
          </a:xfrm>
        </p:spPr>
        <p:txBody>
          <a:bodyPr/>
          <a:lstStyle/>
          <a:p>
            <a:r>
              <a:rPr lang="en-US" altLang="ko-KR" dirty="0" smtClean="0"/>
              <a:t>AUD-WEB-Framework</a:t>
            </a:r>
            <a:endParaRPr lang="ko-KR" altLang="en-US" dirty="0"/>
          </a:p>
        </p:txBody>
      </p:sp>
      <p:graphicFrame>
        <p:nvGraphicFramePr>
          <p:cNvPr id="3" name="표 4">
            <a:extLst>
              <a:ext uri="{FF2B5EF4-FFF2-40B4-BE49-F238E27FC236}">
                <a16:creationId xmlns:a16="http://schemas.microsoft.com/office/drawing/2014/main" id="{D9D625BC-3BE8-4288-BFD7-40AEB886DF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2470127"/>
              </p:ext>
            </p:extLst>
          </p:nvPr>
        </p:nvGraphicFramePr>
        <p:xfrm>
          <a:off x="566644" y="1716656"/>
          <a:ext cx="11058712" cy="4632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82339">
                  <a:extLst>
                    <a:ext uri="{9D8B030D-6E8A-4147-A177-3AD203B41FA5}">
                      <a16:colId xmlns:a16="http://schemas.microsoft.com/office/drawing/2014/main" val="3660122090"/>
                    </a:ext>
                  </a:extLst>
                </a:gridCol>
                <a:gridCol w="895035">
                  <a:extLst>
                    <a:ext uri="{9D8B030D-6E8A-4147-A177-3AD203B41FA5}">
                      <a16:colId xmlns:a16="http://schemas.microsoft.com/office/drawing/2014/main" val="789431035"/>
                    </a:ext>
                  </a:extLst>
                </a:gridCol>
                <a:gridCol w="1869643">
                  <a:extLst>
                    <a:ext uri="{9D8B030D-6E8A-4147-A177-3AD203B41FA5}">
                      <a16:colId xmlns:a16="http://schemas.microsoft.com/office/drawing/2014/main" val="2785897028"/>
                    </a:ext>
                  </a:extLst>
                </a:gridCol>
                <a:gridCol w="1382339">
                  <a:extLst>
                    <a:ext uri="{9D8B030D-6E8A-4147-A177-3AD203B41FA5}">
                      <a16:colId xmlns:a16="http://schemas.microsoft.com/office/drawing/2014/main" val="2673156997"/>
                    </a:ext>
                  </a:extLst>
                </a:gridCol>
                <a:gridCol w="1578429">
                  <a:extLst>
                    <a:ext uri="{9D8B030D-6E8A-4147-A177-3AD203B41FA5}">
                      <a16:colId xmlns:a16="http://schemas.microsoft.com/office/drawing/2014/main" val="1732432698"/>
                    </a:ext>
                  </a:extLst>
                </a:gridCol>
                <a:gridCol w="2458909">
                  <a:extLst>
                    <a:ext uri="{9D8B030D-6E8A-4147-A177-3AD203B41FA5}">
                      <a16:colId xmlns:a16="http://schemas.microsoft.com/office/drawing/2014/main" val="2465721575"/>
                    </a:ext>
                  </a:extLst>
                </a:gridCol>
                <a:gridCol w="1492018">
                  <a:extLst>
                    <a:ext uri="{9D8B030D-6E8A-4147-A177-3AD203B41FA5}">
                      <a16:colId xmlns:a16="http://schemas.microsoft.com/office/drawing/2014/main" val="4040481737"/>
                    </a:ext>
                  </a:extLst>
                </a:gridCol>
              </a:tblGrid>
              <a:tr h="30300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구분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버전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소속</a:t>
                      </a:r>
                      <a:r>
                        <a:rPr lang="en-US" altLang="ko-KR" dirty="0"/>
                        <a:t>/</a:t>
                      </a:r>
                      <a:r>
                        <a:rPr lang="ko-KR" altLang="en-US" dirty="0"/>
                        <a:t>직책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성명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변경 일자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내용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비고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3553458"/>
                  </a:ext>
                </a:extLst>
              </a:tr>
              <a:tr h="30300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최초작성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1.0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기술연구소</a:t>
                      </a:r>
                      <a:r>
                        <a:rPr lang="en-US" altLang="ko-KR" sz="1600" dirty="0" smtClean="0"/>
                        <a:t>/</a:t>
                      </a:r>
                      <a:r>
                        <a:rPr lang="ko-KR" altLang="en-US" sz="1600" dirty="0" smtClean="0"/>
                        <a:t>책임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err="1" smtClean="0"/>
                        <a:t>박나미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2022-01-17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자체 </a:t>
                      </a:r>
                      <a:r>
                        <a:rPr lang="ko-KR" altLang="en-US" sz="1600" dirty="0" err="1" smtClean="0"/>
                        <a:t>클러스터링</a:t>
                      </a:r>
                      <a:r>
                        <a:rPr lang="ko-KR" altLang="en-US" sz="1600" dirty="0" smtClean="0"/>
                        <a:t> </a:t>
                      </a:r>
                      <a:r>
                        <a:rPr lang="ko-KR" altLang="en-US" sz="1600" dirty="0" smtClean="0"/>
                        <a:t>방식</a:t>
                      </a:r>
                      <a:endParaRPr lang="en-US" altLang="ko-KR" sz="1600" dirty="0" smtClean="0"/>
                    </a:p>
                    <a:p>
                      <a:pPr algn="ctr" latinLnBrk="1"/>
                      <a:r>
                        <a:rPr lang="ko-KR" altLang="en-US" sz="1600" dirty="0" smtClean="0"/>
                        <a:t>인증 정보 공유 방식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0203554"/>
                  </a:ext>
                </a:extLst>
              </a:tr>
              <a:tr h="303003"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7215440"/>
                  </a:ext>
                </a:extLst>
              </a:tr>
              <a:tr h="303003"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716796"/>
                  </a:ext>
                </a:extLst>
              </a:tr>
              <a:tr h="303003"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8682951"/>
                  </a:ext>
                </a:extLst>
              </a:tr>
              <a:tr h="303003"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2961999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5674769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1191491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2811546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7093498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8230564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681667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1127377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915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681D2998-8D87-4FFA-8F6E-608376A2EA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8982" y="517128"/>
            <a:ext cx="11166962" cy="489926"/>
          </a:xfrm>
        </p:spPr>
        <p:txBody>
          <a:bodyPr/>
          <a:lstStyle/>
          <a:p>
            <a:r>
              <a:rPr lang="en-US" altLang="ko-KR" dirty="0"/>
              <a:t>2. </a:t>
            </a:r>
            <a:r>
              <a:rPr lang="en-US" altLang="ko-KR" dirty="0" smtClean="0"/>
              <a:t>AS-IS </a:t>
            </a:r>
            <a:r>
              <a:rPr lang="ko-KR" altLang="en-US" dirty="0" smtClean="0"/>
              <a:t>다중 서버에서 세션 </a:t>
            </a:r>
            <a:r>
              <a:rPr lang="ko-KR" altLang="en-US" dirty="0"/>
              <a:t>공유 방식</a:t>
            </a:r>
          </a:p>
          <a:p>
            <a:endParaRPr lang="ko-KR" altLang="en-US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529AAF4-BF3D-43D7-B619-407C4B7EC20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901881" y="163838"/>
            <a:ext cx="2113587" cy="252413"/>
          </a:xfrm>
        </p:spPr>
        <p:txBody>
          <a:bodyPr/>
          <a:lstStyle/>
          <a:p>
            <a:r>
              <a:rPr lang="en-US" altLang="ko-KR" dirty="0" smtClean="0"/>
              <a:t>AUD7 Platform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2106D95-2EE3-4327-B1FE-62D1E04EA1C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3</a:t>
            </a:fld>
            <a:endParaRPr lang="ko-KR" altLang="en-US" dirty="0"/>
          </a:p>
        </p:txBody>
      </p:sp>
      <p:sp>
        <p:nvSpPr>
          <p:cNvPr id="5" name="TextBox 16">
            <a:extLst>
              <a:ext uri="{FF2B5EF4-FFF2-40B4-BE49-F238E27FC236}">
                <a16:creationId xmlns:a16="http://schemas.microsoft.com/office/drawing/2014/main" id="{8805B141-4E94-419E-9733-956D6287D693}"/>
              </a:ext>
            </a:extLst>
          </p:cNvPr>
          <p:cNvSpPr txBox="1"/>
          <p:nvPr/>
        </p:nvSpPr>
        <p:spPr>
          <a:xfrm>
            <a:off x="6141497" y="1152600"/>
            <a:ext cx="47134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indent="-179388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Sticky Session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방식만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지원 가능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</a:p>
          <a:p>
            <a:pPr marL="179388" indent="-179388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WAS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에서 제공하는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Clustering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구성을 통해서만 가능함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179388" indent="-179388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Session Server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를 따로 구축하거나 해야하는 번거로움 발생</a:t>
            </a: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896" y="1757393"/>
            <a:ext cx="5437223" cy="3638392"/>
          </a:xfrm>
          <a:prstGeom prst="rect">
            <a:avLst/>
          </a:prstGeom>
        </p:spPr>
      </p:pic>
      <p:sp>
        <p:nvSpPr>
          <p:cNvPr id="7" name="TextBox 16">
            <a:extLst>
              <a:ext uri="{FF2B5EF4-FFF2-40B4-BE49-F238E27FC236}">
                <a16:creationId xmlns:a16="http://schemas.microsoft.com/office/drawing/2014/main" id="{8805B141-4E94-419E-9733-956D6287D693}"/>
              </a:ext>
            </a:extLst>
          </p:cNvPr>
          <p:cNvSpPr txBox="1"/>
          <p:nvPr/>
        </p:nvSpPr>
        <p:spPr>
          <a:xfrm>
            <a:off x="6141497" y="2303013"/>
            <a:ext cx="5086676" cy="31393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indent="-179388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Sticky Session </a:t>
            </a:r>
            <a:r>
              <a:rPr lang="ko-KR" altLang="en-US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방식의 장점</a:t>
            </a:r>
            <a:r>
              <a:rPr lang="en-US" altLang="ko-KR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동일한 사용자가 한 서버로만 요청을 보낼 수 있도록 설정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세션이 유지되는 동안 동일한 서버만 사용하기 때문에 가장 단순하게정합성 이슈에서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자유로워진다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179388" indent="-179388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Sticky Session </a:t>
            </a:r>
            <a:r>
              <a:rPr lang="ko-KR" altLang="en-US" sz="1200" dirty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방식의 </a:t>
            </a:r>
            <a:r>
              <a:rPr lang="ko-KR" altLang="en-US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단점</a:t>
            </a:r>
            <a:r>
              <a:rPr lang="en-US" altLang="ko-KR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고정된 세션을 사용하기 때문에 특정 서버에 </a:t>
            </a:r>
            <a:r>
              <a:rPr lang="ko-KR" altLang="en-US" sz="1200" dirty="0" err="1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트랙픽이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200" dirty="0" err="1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집중될수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있다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하나의 서버에 장애가 발생하면 해당 서버를 사용하는 사용자들은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세션 정보를 잃어버리게 되어 가용성이 떨어진다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즉 </a:t>
            </a:r>
            <a:r>
              <a:rPr lang="ko-KR" altLang="en-US" sz="1200" dirty="0" err="1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로드밸런서를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통해 제공하는 스케일아웃의 장점인 가용성과 </a:t>
            </a:r>
            <a:r>
              <a:rPr lang="ko-KR" altLang="en-US" sz="1200" dirty="0" err="1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트랙픽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분산을 완벽하게 사용할 수 없다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8" name="폭발 1 7"/>
          <p:cNvSpPr/>
          <p:nvPr/>
        </p:nvSpPr>
        <p:spPr>
          <a:xfrm>
            <a:off x="518982" y="4489619"/>
            <a:ext cx="2710250" cy="1822187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스케일 아웃</a:t>
            </a:r>
            <a:endParaRPr lang="en-US" altLang="ko-KR" dirty="0" smtClean="0"/>
          </a:p>
          <a:p>
            <a:pPr algn="ctr"/>
            <a:r>
              <a:rPr lang="ko-KR" altLang="en-US" dirty="0" smtClean="0"/>
              <a:t>방식에 위배</a:t>
            </a:r>
            <a:endParaRPr lang="ko-KR" altLang="en-US" dirty="0"/>
          </a:p>
        </p:txBody>
      </p:sp>
      <p:sp>
        <p:nvSpPr>
          <p:cNvPr id="9" name="TextBox 16">
            <a:extLst>
              <a:ext uri="{FF2B5EF4-FFF2-40B4-BE49-F238E27FC236}">
                <a16:creationId xmlns:a16="http://schemas.microsoft.com/office/drawing/2014/main" id="{8805B141-4E94-419E-9733-956D6287D693}"/>
              </a:ext>
            </a:extLst>
          </p:cNvPr>
          <p:cNvSpPr txBox="1"/>
          <p:nvPr/>
        </p:nvSpPr>
        <p:spPr>
          <a:xfrm>
            <a:off x="2886339" y="5686378"/>
            <a:ext cx="7015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indent="-179388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200" dirty="0" err="1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로드밸런서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설정의 기본은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Round Robin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방식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 Sticky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세션은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Round Robin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방식 지원이 불가</a:t>
            </a: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155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681D2998-8D87-4FFA-8F6E-608376A2EA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2" y="457987"/>
            <a:ext cx="11166962" cy="489926"/>
          </a:xfrm>
        </p:spPr>
        <p:txBody>
          <a:bodyPr/>
          <a:lstStyle/>
          <a:p>
            <a:r>
              <a:rPr lang="en-US" altLang="ko-KR" dirty="0"/>
              <a:t>2. </a:t>
            </a:r>
            <a:r>
              <a:rPr lang="en-US" altLang="ko-KR" dirty="0" smtClean="0"/>
              <a:t>AS-IS </a:t>
            </a:r>
            <a:r>
              <a:rPr lang="ko-KR" altLang="en-US" dirty="0" smtClean="0"/>
              <a:t>다중 서버에서 제품 환경정보 공유</a:t>
            </a:r>
            <a:endParaRPr lang="ko-KR" altLang="en-US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529AAF4-BF3D-43D7-B619-407C4B7EC20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798196" y="183152"/>
            <a:ext cx="2113587" cy="252413"/>
          </a:xfrm>
        </p:spPr>
        <p:txBody>
          <a:bodyPr/>
          <a:lstStyle/>
          <a:p>
            <a:r>
              <a:rPr lang="en-US" altLang="ko-KR" dirty="0" smtClean="0"/>
              <a:t>AUD7 Platform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2106D95-2EE3-4327-B1FE-62D1E04EA1C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4</a:t>
            </a:fld>
            <a:endParaRPr lang="ko-KR" altLang="en-US" dirty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596" b="41132"/>
          <a:stretch/>
        </p:blipFill>
        <p:spPr>
          <a:xfrm>
            <a:off x="0" y="1730830"/>
            <a:ext cx="2359958" cy="2141843"/>
          </a:xfrm>
          <a:prstGeom prst="rect">
            <a:avLst/>
          </a:prstGeom>
        </p:spPr>
      </p:pic>
      <p:sp>
        <p:nvSpPr>
          <p:cNvPr id="7" name="TextBox 16">
            <a:extLst>
              <a:ext uri="{FF2B5EF4-FFF2-40B4-BE49-F238E27FC236}">
                <a16:creationId xmlns:a16="http://schemas.microsoft.com/office/drawing/2014/main" id="{8805B141-4E94-419E-9733-956D6287D693}"/>
              </a:ext>
            </a:extLst>
          </p:cNvPr>
          <p:cNvSpPr txBox="1"/>
          <p:nvPr/>
        </p:nvSpPr>
        <p:spPr>
          <a:xfrm>
            <a:off x="7325327" y="2097660"/>
            <a:ext cx="4418184" cy="34163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indent="-179388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장점</a:t>
            </a:r>
            <a:endParaRPr lang="en-US" altLang="ko-KR" sz="1200" dirty="0" smtClean="0">
              <a:solidFill>
                <a:srgbClr val="FF0000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다중 서버 구성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Site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에서 서버 설정 정보 변경 시 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WAS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재 기동 요청을 하지 않아도 된다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서버 재 기동을 하지 않아도 되기 때문에 운영 안정성 유지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FontTx/>
              <a:buChar char="-"/>
            </a:pP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179388" indent="-179388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단점</a:t>
            </a:r>
            <a:endParaRPr lang="en-US" altLang="ko-KR" sz="1200" dirty="0" smtClean="0">
              <a:solidFill>
                <a:srgbClr val="FF0000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로그인 시에만 적용되기 때문에 기존 로그인한 사용자</a:t>
            </a: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중에서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Server2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에 접속한 사용자들은 업데이트된 설정 정보를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가져올 수 없다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현재 제품 구조에서는 저장 시에 실시간으로 다중 서버로의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동기화 기능이 어렵다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-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Sticky Session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방식이여야 되는 전제 조건이 필요하다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grpSp>
        <p:nvGrpSpPr>
          <p:cNvPr id="10" name="그룹 257"/>
          <p:cNvGrpSpPr>
            <a:grpSpLocks/>
          </p:cNvGrpSpPr>
          <p:nvPr/>
        </p:nvGrpSpPr>
        <p:grpSpPr bwMode="auto">
          <a:xfrm>
            <a:off x="2541063" y="1614265"/>
            <a:ext cx="811735" cy="1153355"/>
            <a:chOff x="1988908" y="2528328"/>
            <a:chExt cx="1351365" cy="2035402"/>
          </a:xfrm>
        </p:grpSpPr>
        <p:pic>
          <p:nvPicPr>
            <p:cNvPr id="11" name="Picture 2" descr="D:\011_designed_source\06_ahnlab_source\04_ICON\01_server\01_basic_server.png"/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</a:blip>
            <a:srcRect/>
            <a:stretch>
              <a:fillRect/>
            </a:stretch>
          </p:blipFill>
          <p:spPr bwMode="auto">
            <a:xfrm>
              <a:off x="2298217" y="2528328"/>
              <a:ext cx="720080" cy="15066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Rectangle 87"/>
            <p:cNvSpPr>
              <a:spLocks noChangeArrowheads="1"/>
            </p:cNvSpPr>
            <p:nvPr/>
          </p:nvSpPr>
          <p:spPr bwMode="auto">
            <a:xfrm>
              <a:off x="1988908" y="4071231"/>
              <a:ext cx="1351365" cy="492499"/>
            </a:xfrm>
            <a:prstGeom prst="rect">
              <a:avLst/>
            </a:prstGeom>
            <a:pattFill prst="dkUpDiag">
              <a:fgClr>
                <a:srgbClr val="EAEAEA"/>
              </a:fgClr>
              <a:bgClr>
                <a:schemeClr val="bg1"/>
              </a:bgClr>
            </a:pattFill>
            <a:ln w="6350" algn="ctr">
              <a:solidFill>
                <a:srgbClr val="DDDDDD"/>
              </a:solidFill>
              <a:miter lim="800000"/>
              <a:headEnd/>
              <a:tailEnd/>
            </a:ln>
          </p:spPr>
          <p:txBody>
            <a:bodyPr lIns="35165" tIns="35165" rIns="35165" bIns="35165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Clr>
                  <a:srgbClr val="00549E"/>
                </a:buClr>
                <a:defRPr/>
              </a:pPr>
              <a:r>
                <a:rPr kumimoji="1" lang="en-US" altLang="ko-KR" sz="1000" dirty="0" smtClean="0">
                  <a:solidFill>
                    <a:prstClr val="black"/>
                  </a:solidFill>
                </a:rPr>
                <a:t>SERVER</a:t>
              </a:r>
              <a:r>
                <a:rPr kumimoji="1" lang="ko-KR" altLang="en-US" sz="1000" dirty="0" smtClean="0">
                  <a:solidFill>
                    <a:prstClr val="black"/>
                  </a:solidFill>
                </a:rPr>
                <a:t> </a:t>
              </a:r>
              <a:r>
                <a:rPr kumimoji="1" lang="en-US" altLang="ko-KR" sz="1000" dirty="0" smtClean="0">
                  <a:solidFill>
                    <a:prstClr val="black"/>
                  </a:solidFill>
                </a:rPr>
                <a:t>1</a:t>
              </a:r>
              <a:endParaRPr kumimoji="1" lang="ko-KR" altLang="en-US" sz="10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3" name="그룹 257"/>
          <p:cNvGrpSpPr>
            <a:grpSpLocks/>
          </p:cNvGrpSpPr>
          <p:nvPr/>
        </p:nvGrpSpPr>
        <p:grpSpPr bwMode="auto">
          <a:xfrm>
            <a:off x="2545365" y="3866671"/>
            <a:ext cx="811735" cy="1153355"/>
            <a:chOff x="1988908" y="2528328"/>
            <a:chExt cx="1351365" cy="2035402"/>
          </a:xfrm>
        </p:grpSpPr>
        <p:pic>
          <p:nvPicPr>
            <p:cNvPr id="14" name="Picture 2" descr="D:\011_designed_source\06_ahnlab_source\04_ICON\01_server\01_basic_server.png"/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</a:blip>
            <a:srcRect/>
            <a:stretch>
              <a:fillRect/>
            </a:stretch>
          </p:blipFill>
          <p:spPr bwMode="auto">
            <a:xfrm>
              <a:off x="2298217" y="2528328"/>
              <a:ext cx="720080" cy="15066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Rectangle 87"/>
            <p:cNvSpPr>
              <a:spLocks noChangeArrowheads="1"/>
            </p:cNvSpPr>
            <p:nvPr/>
          </p:nvSpPr>
          <p:spPr bwMode="auto">
            <a:xfrm>
              <a:off x="1988908" y="4071231"/>
              <a:ext cx="1351365" cy="492499"/>
            </a:xfrm>
            <a:prstGeom prst="rect">
              <a:avLst/>
            </a:prstGeom>
            <a:pattFill prst="dkUpDiag">
              <a:fgClr>
                <a:srgbClr val="EAEAEA"/>
              </a:fgClr>
              <a:bgClr>
                <a:schemeClr val="bg1"/>
              </a:bgClr>
            </a:pattFill>
            <a:ln w="6350" algn="ctr">
              <a:solidFill>
                <a:srgbClr val="DDDDDD"/>
              </a:solidFill>
              <a:miter lim="800000"/>
              <a:headEnd/>
              <a:tailEnd/>
            </a:ln>
          </p:spPr>
          <p:txBody>
            <a:bodyPr lIns="35165" tIns="35165" rIns="35165" bIns="35165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Clr>
                  <a:srgbClr val="00549E"/>
                </a:buClr>
                <a:defRPr/>
              </a:pPr>
              <a:r>
                <a:rPr kumimoji="1" lang="en-US" altLang="ko-KR" sz="1000" dirty="0" smtClean="0">
                  <a:solidFill>
                    <a:prstClr val="black"/>
                  </a:solidFill>
                </a:rPr>
                <a:t>SERVER</a:t>
              </a:r>
              <a:r>
                <a:rPr kumimoji="1" lang="ko-KR" altLang="en-US" sz="1000" dirty="0" smtClean="0">
                  <a:solidFill>
                    <a:prstClr val="black"/>
                  </a:solidFill>
                </a:rPr>
                <a:t> </a:t>
              </a:r>
              <a:r>
                <a:rPr kumimoji="1" lang="en-US" altLang="ko-KR" sz="1000" dirty="0">
                  <a:solidFill>
                    <a:prstClr val="black"/>
                  </a:solidFill>
                </a:rPr>
                <a:t>2</a:t>
              </a:r>
              <a:endParaRPr kumimoji="1" lang="ko-KR" altLang="en-US" sz="1000" dirty="0">
                <a:solidFill>
                  <a:prstClr val="black"/>
                </a:solidFill>
              </a:endParaRPr>
            </a:p>
          </p:txBody>
        </p:sp>
      </p:grpSp>
      <p:pic>
        <p:nvPicPr>
          <p:cNvPr id="16" name="Picture 5"/>
          <p:cNvPicPr/>
          <p:nvPr/>
        </p:nvPicPr>
        <p:blipFill>
          <a:blip r:embed="rId4"/>
          <a:stretch/>
        </p:blipFill>
        <p:spPr>
          <a:xfrm>
            <a:off x="3604828" y="1256823"/>
            <a:ext cx="349560" cy="368640"/>
          </a:xfrm>
          <a:prstGeom prst="rect">
            <a:avLst/>
          </a:prstGeom>
          <a:ln w="9360">
            <a:noFill/>
          </a:ln>
        </p:spPr>
      </p:pic>
      <p:sp>
        <p:nvSpPr>
          <p:cNvPr id="17" name="Rectangle 87"/>
          <p:cNvSpPr>
            <a:spLocks noChangeArrowheads="1"/>
          </p:cNvSpPr>
          <p:nvPr/>
        </p:nvSpPr>
        <p:spPr bwMode="auto">
          <a:xfrm>
            <a:off x="3993954" y="1299620"/>
            <a:ext cx="1105268" cy="279073"/>
          </a:xfrm>
          <a:prstGeom prst="rect">
            <a:avLst/>
          </a:prstGeom>
          <a:pattFill prst="dkUpDiag">
            <a:fgClr>
              <a:srgbClr val="EAEAEA"/>
            </a:fgClr>
            <a:bgClr>
              <a:schemeClr val="bg1"/>
            </a:bgClr>
          </a:pattFill>
          <a:ln w="6350" algn="ctr">
            <a:solidFill>
              <a:srgbClr val="DDDDDD"/>
            </a:solidFill>
            <a:miter lim="800000"/>
            <a:headEnd/>
            <a:tailEnd/>
          </a:ln>
        </p:spPr>
        <p:txBody>
          <a:bodyPr lIns="35165" tIns="35165" rIns="35165" bIns="3516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00549E"/>
              </a:buClr>
              <a:defRPr/>
            </a:pPr>
            <a:r>
              <a:rPr kumimoji="1" lang="ko-KR" altLang="en-US" sz="1000" dirty="0" smtClean="0">
                <a:solidFill>
                  <a:prstClr val="black"/>
                </a:solidFill>
              </a:rPr>
              <a:t>전역 메모리</a:t>
            </a:r>
            <a:r>
              <a:rPr kumimoji="1" lang="en-US" altLang="ko-KR" sz="1000" dirty="0" smtClean="0">
                <a:solidFill>
                  <a:prstClr val="black"/>
                </a:solidFill>
              </a:rPr>
              <a:t>#1</a:t>
            </a:r>
            <a:endParaRPr kumimoji="1" lang="ko-KR" altLang="en-US" sz="1000" dirty="0">
              <a:solidFill>
                <a:prstClr val="black"/>
              </a:solidFill>
            </a:endParaRPr>
          </a:p>
        </p:txBody>
      </p:sp>
      <p:sp>
        <p:nvSpPr>
          <p:cNvPr id="18" name="TextBox 16">
            <a:extLst>
              <a:ext uri="{FF2B5EF4-FFF2-40B4-BE49-F238E27FC236}">
                <a16:creationId xmlns:a16="http://schemas.microsoft.com/office/drawing/2014/main" id="{8805B141-4E94-419E-9733-956D6287D693}"/>
              </a:ext>
            </a:extLst>
          </p:cNvPr>
          <p:cNvSpPr txBox="1"/>
          <p:nvPr/>
        </p:nvSpPr>
        <p:spPr>
          <a:xfrm>
            <a:off x="3435176" y="1712671"/>
            <a:ext cx="360318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>
              <a:lnSpc>
                <a:spcPct val="150000"/>
              </a:lnSpc>
              <a:buAutoNum type="arabicPeriod"/>
            </a:pP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Admin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에서 설정 정보 변경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en-US" altLang="ko-KR" sz="1200" dirty="0" err="1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RepositoryDB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에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Data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갱신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Server1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메모리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#1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에 정보 갱신</a:t>
            </a: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Repository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내 이중화 설정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Table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에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서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 </a:t>
            </a:r>
          </a:p>
          <a:p>
            <a:pPr>
              <a:lnSpc>
                <a:spcPct val="150000"/>
              </a:lnSpc>
            </a:pP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Server1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에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해당하는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APPLY_FLAG=Y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변경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pic>
        <p:nvPicPr>
          <p:cNvPr id="19" name="Picture 5"/>
          <p:cNvPicPr/>
          <p:nvPr/>
        </p:nvPicPr>
        <p:blipFill>
          <a:blip r:embed="rId4"/>
          <a:stretch/>
        </p:blipFill>
        <p:spPr>
          <a:xfrm>
            <a:off x="3954388" y="3186519"/>
            <a:ext cx="516388" cy="613094"/>
          </a:xfrm>
          <a:prstGeom prst="rect">
            <a:avLst/>
          </a:prstGeom>
          <a:ln w="9360">
            <a:noFill/>
          </a:ln>
        </p:spPr>
      </p:pic>
      <p:pic>
        <p:nvPicPr>
          <p:cNvPr id="20" name="Picture 5"/>
          <p:cNvPicPr/>
          <p:nvPr/>
        </p:nvPicPr>
        <p:blipFill>
          <a:blip r:embed="rId4"/>
          <a:stretch/>
        </p:blipFill>
        <p:spPr>
          <a:xfrm>
            <a:off x="4130044" y="3284158"/>
            <a:ext cx="660092" cy="657413"/>
          </a:xfrm>
          <a:prstGeom prst="rect">
            <a:avLst/>
          </a:prstGeom>
          <a:ln w="9360">
            <a:noFill/>
          </a:ln>
        </p:spPr>
      </p:pic>
      <p:sp>
        <p:nvSpPr>
          <p:cNvPr id="21" name="CustomShape 19"/>
          <p:cNvSpPr/>
          <p:nvPr/>
        </p:nvSpPr>
        <p:spPr>
          <a:xfrm>
            <a:off x="3779608" y="3961942"/>
            <a:ext cx="1198800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b="1" spc="-1" dirty="0" smtClean="0">
                <a:solidFill>
                  <a:srgbClr val="595959"/>
                </a:solidFill>
                <a:latin typeface="Calibri"/>
                <a:ea typeface="DejaVu Sans"/>
              </a:rPr>
              <a:t>Repository</a:t>
            </a:r>
            <a:endParaRPr lang="en-US" sz="1200" b="0" strike="noStrike" spc="-1" dirty="0">
              <a:latin typeface="Times New Roman"/>
            </a:endParaRPr>
          </a:p>
        </p:txBody>
      </p:sp>
      <p:cxnSp>
        <p:nvCxnSpPr>
          <p:cNvPr id="27" name="꺾인 연결선 26"/>
          <p:cNvCxnSpPr>
            <a:stCxn id="12" idx="2"/>
            <a:endCxn id="19" idx="1"/>
          </p:cNvCxnSpPr>
          <p:nvPr/>
        </p:nvCxnSpPr>
        <p:spPr>
          <a:xfrm rot="16200000" flipH="1">
            <a:off x="3087936" y="2626614"/>
            <a:ext cx="725446" cy="100745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꺾인 연결선 28"/>
          <p:cNvCxnSpPr>
            <a:stCxn id="11" idx="0"/>
            <a:endCxn id="16" idx="1"/>
          </p:cNvCxnSpPr>
          <p:nvPr/>
        </p:nvCxnSpPr>
        <p:spPr>
          <a:xfrm rot="5400000" flipH="1" flipV="1">
            <a:off x="3187416" y="1196853"/>
            <a:ext cx="173122" cy="66170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그림 3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8" t="43829" r="86166" b="44232"/>
          <a:stretch/>
        </p:blipFill>
        <p:spPr>
          <a:xfrm>
            <a:off x="457202" y="3806351"/>
            <a:ext cx="311073" cy="500423"/>
          </a:xfrm>
          <a:prstGeom prst="rect">
            <a:avLst/>
          </a:prstGeom>
        </p:spPr>
      </p:pic>
      <p:sp>
        <p:nvSpPr>
          <p:cNvPr id="33" name="CustomShape 19"/>
          <p:cNvSpPr/>
          <p:nvPr/>
        </p:nvSpPr>
        <p:spPr>
          <a:xfrm>
            <a:off x="13338" y="4262394"/>
            <a:ext cx="1198800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spc="-1" dirty="0" smtClean="0">
                <a:solidFill>
                  <a:srgbClr val="595959"/>
                </a:solidFill>
                <a:latin typeface="Calibri"/>
                <a:ea typeface="DejaVu Sans"/>
              </a:rPr>
              <a:t> User2</a:t>
            </a:r>
            <a:endParaRPr lang="en-US" sz="1200" strike="noStrike" spc="-1" dirty="0">
              <a:latin typeface="Times New Roman"/>
            </a:endParaRPr>
          </a:p>
        </p:txBody>
      </p:sp>
      <p:cxnSp>
        <p:nvCxnSpPr>
          <p:cNvPr id="35" name="꺾인 연결선 34"/>
          <p:cNvCxnSpPr>
            <a:stCxn id="32" idx="3"/>
          </p:cNvCxnSpPr>
          <p:nvPr/>
        </p:nvCxnSpPr>
        <p:spPr>
          <a:xfrm flipV="1">
            <a:off x="768275" y="3512196"/>
            <a:ext cx="615912" cy="544367"/>
          </a:xfrm>
          <a:prstGeom prst="bentConnector3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꺾인 연결선 37"/>
          <p:cNvCxnSpPr>
            <a:endCxn id="14" idx="1"/>
          </p:cNvCxnSpPr>
          <p:nvPr/>
        </p:nvCxnSpPr>
        <p:spPr>
          <a:xfrm>
            <a:off x="1980413" y="3667321"/>
            <a:ext cx="750747" cy="62621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TextBox 16">
            <a:extLst>
              <a:ext uri="{FF2B5EF4-FFF2-40B4-BE49-F238E27FC236}">
                <a16:creationId xmlns:a16="http://schemas.microsoft.com/office/drawing/2014/main" id="{8805B141-4E94-419E-9733-956D6287D693}"/>
              </a:ext>
            </a:extLst>
          </p:cNvPr>
          <p:cNvSpPr txBox="1"/>
          <p:nvPr/>
        </p:nvSpPr>
        <p:spPr>
          <a:xfrm>
            <a:off x="3450660" y="4323254"/>
            <a:ext cx="40429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>
              <a:lnSpc>
                <a:spcPct val="150000"/>
              </a:lnSpc>
              <a:buAutoNum type="arabicPeriod"/>
            </a:pP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로그인 시에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Repository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내 이중화 설정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Table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에서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Server2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에 해당하는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APPLY_FLAG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값을 확인하여 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N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이면 제품 환경 정보를 메모리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#2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에 업데이트 한다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2.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Repository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내 이중화 설정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Table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에서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 </a:t>
            </a:r>
          </a:p>
          <a:p>
            <a:pPr>
              <a:lnSpc>
                <a:spcPct val="150000"/>
              </a:lnSpc>
            </a:pP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Server2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에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해당하는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APPLY_FLAG=Y </a:t>
            </a:r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변경</a:t>
            </a: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44" name="CustomShape 19"/>
          <p:cNvSpPr/>
          <p:nvPr/>
        </p:nvSpPr>
        <p:spPr>
          <a:xfrm>
            <a:off x="473657" y="4067417"/>
            <a:ext cx="1198800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ko-KR" altLang="en-US" sz="1200" b="1" spc="-1" smtClean="0">
                <a:solidFill>
                  <a:srgbClr val="595959"/>
                </a:solidFill>
                <a:latin typeface="Calibri"/>
              </a:rPr>
              <a:t>로그인</a:t>
            </a:r>
            <a:endParaRPr lang="en-US" sz="1200" b="0" strike="noStrike" spc="-1" dirty="0">
              <a:latin typeface="Times New Roman"/>
            </a:endParaRPr>
          </a:p>
        </p:txBody>
      </p:sp>
      <p:pic>
        <p:nvPicPr>
          <p:cNvPr id="45" name="Picture 5"/>
          <p:cNvPicPr/>
          <p:nvPr/>
        </p:nvPicPr>
        <p:blipFill>
          <a:blip r:embed="rId4"/>
          <a:stretch/>
        </p:blipFill>
        <p:spPr>
          <a:xfrm>
            <a:off x="1434158" y="5503419"/>
            <a:ext cx="349560" cy="368640"/>
          </a:xfrm>
          <a:prstGeom prst="rect">
            <a:avLst/>
          </a:prstGeom>
          <a:ln w="9360">
            <a:noFill/>
          </a:ln>
        </p:spPr>
      </p:pic>
      <p:sp>
        <p:nvSpPr>
          <p:cNvPr id="46" name="Rectangle 87"/>
          <p:cNvSpPr>
            <a:spLocks noChangeArrowheads="1"/>
          </p:cNvSpPr>
          <p:nvPr/>
        </p:nvSpPr>
        <p:spPr bwMode="auto">
          <a:xfrm>
            <a:off x="1823284" y="5546216"/>
            <a:ext cx="1105268" cy="279073"/>
          </a:xfrm>
          <a:prstGeom prst="rect">
            <a:avLst/>
          </a:prstGeom>
          <a:pattFill prst="dkUpDiag">
            <a:fgClr>
              <a:srgbClr val="EAEAEA"/>
            </a:fgClr>
            <a:bgClr>
              <a:schemeClr val="bg1"/>
            </a:bgClr>
          </a:pattFill>
          <a:ln w="6350" algn="ctr">
            <a:solidFill>
              <a:srgbClr val="DDDDDD"/>
            </a:solidFill>
            <a:miter lim="800000"/>
            <a:headEnd/>
            <a:tailEnd/>
          </a:ln>
        </p:spPr>
        <p:txBody>
          <a:bodyPr lIns="35165" tIns="35165" rIns="35165" bIns="3516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00549E"/>
              </a:buClr>
              <a:defRPr/>
            </a:pPr>
            <a:r>
              <a:rPr kumimoji="1" lang="ko-KR" altLang="en-US" sz="1000" dirty="0" smtClean="0">
                <a:solidFill>
                  <a:prstClr val="black"/>
                </a:solidFill>
              </a:rPr>
              <a:t>전역 메모리</a:t>
            </a:r>
            <a:r>
              <a:rPr kumimoji="1" lang="en-US" altLang="ko-KR" sz="1000" dirty="0" smtClean="0">
                <a:solidFill>
                  <a:prstClr val="black"/>
                </a:solidFill>
              </a:rPr>
              <a:t>#2</a:t>
            </a:r>
            <a:endParaRPr kumimoji="1" lang="ko-KR" altLang="en-US" sz="1000" dirty="0">
              <a:solidFill>
                <a:prstClr val="black"/>
              </a:solidFill>
            </a:endParaRPr>
          </a:p>
        </p:txBody>
      </p:sp>
      <p:cxnSp>
        <p:nvCxnSpPr>
          <p:cNvPr id="48" name="꺾인 연결선 47"/>
          <p:cNvCxnSpPr>
            <a:stCxn id="15" idx="2"/>
            <a:endCxn id="46" idx="0"/>
          </p:cNvCxnSpPr>
          <p:nvPr/>
        </p:nvCxnSpPr>
        <p:spPr>
          <a:xfrm rot="5400000">
            <a:off x="2400481" y="4995464"/>
            <a:ext cx="526190" cy="57531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꺾인 연결선 49"/>
          <p:cNvCxnSpPr>
            <a:stCxn id="14" idx="0"/>
          </p:cNvCxnSpPr>
          <p:nvPr/>
        </p:nvCxnSpPr>
        <p:spPr>
          <a:xfrm rot="5400000" flipH="1" flipV="1">
            <a:off x="3301100" y="3213383"/>
            <a:ext cx="299617" cy="100696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625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2" name="꺾인 연결선 61"/>
          <p:cNvCxnSpPr>
            <a:stCxn id="14" idx="2"/>
            <a:endCxn id="46" idx="0"/>
          </p:cNvCxnSpPr>
          <p:nvPr/>
        </p:nvCxnSpPr>
        <p:spPr>
          <a:xfrm rot="16200000" flipH="1">
            <a:off x="2154211" y="3906513"/>
            <a:ext cx="1841105" cy="127686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0" name="정육면체 29"/>
          <p:cNvSpPr/>
          <p:nvPr/>
        </p:nvSpPr>
        <p:spPr>
          <a:xfrm>
            <a:off x="4230218" y="3098185"/>
            <a:ext cx="1517361" cy="367489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/>
          </a:p>
        </p:txBody>
      </p:sp>
      <p:sp>
        <p:nvSpPr>
          <p:cNvPr id="29" name="정육면체 28"/>
          <p:cNvSpPr/>
          <p:nvPr/>
        </p:nvSpPr>
        <p:spPr>
          <a:xfrm>
            <a:off x="3967687" y="2930387"/>
            <a:ext cx="1517361" cy="367489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/>
          </a:p>
        </p:txBody>
      </p:sp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681D2998-8D87-4FFA-8F6E-608376A2EA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36400" y="425475"/>
            <a:ext cx="11166962" cy="489926"/>
          </a:xfrm>
        </p:spPr>
        <p:txBody>
          <a:bodyPr/>
          <a:lstStyle/>
          <a:p>
            <a:r>
              <a:rPr lang="en-US" altLang="ko-KR" dirty="0"/>
              <a:t>3. </a:t>
            </a:r>
            <a:r>
              <a:rPr lang="en-US" altLang="ko-KR" dirty="0" smtClean="0"/>
              <a:t>TO-BE </a:t>
            </a:r>
            <a:r>
              <a:rPr lang="ko-KR" altLang="en-US" dirty="0" smtClean="0"/>
              <a:t>다중 서버로 인증 정보 공유 방식</a:t>
            </a:r>
            <a:endParaRPr lang="ko-KR" altLang="en-US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529AAF4-BF3D-43D7-B619-407C4B7EC20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675856" y="198124"/>
            <a:ext cx="2178901" cy="252413"/>
          </a:xfrm>
        </p:spPr>
        <p:txBody>
          <a:bodyPr/>
          <a:lstStyle/>
          <a:p>
            <a:r>
              <a:rPr lang="en-US" altLang="ko-KR" dirty="0" smtClean="0"/>
              <a:t>AUD7 Platform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2106D95-2EE3-4327-B1FE-62D1E04EA1C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sp>
        <p:nvSpPr>
          <p:cNvPr id="5" name="TextBox 16">
            <a:extLst>
              <a:ext uri="{FF2B5EF4-FFF2-40B4-BE49-F238E27FC236}">
                <a16:creationId xmlns:a16="http://schemas.microsoft.com/office/drawing/2014/main" id="{8805B141-4E94-419E-9733-956D6287D693}"/>
              </a:ext>
            </a:extLst>
          </p:cNvPr>
          <p:cNvSpPr txBox="1"/>
          <p:nvPr/>
        </p:nvSpPr>
        <p:spPr>
          <a:xfrm>
            <a:off x="7688412" y="2099836"/>
            <a:ext cx="4027558" cy="3970318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  <a:prstDash val="sysDash"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ko-KR" sz="1400" dirty="0" smtClean="0">
                <a:solidFill>
                  <a:srgbClr val="FF0000"/>
                </a:solidFill>
              </a:rPr>
              <a:t># </a:t>
            </a:r>
            <a:r>
              <a:rPr lang="ko-KR" altLang="en-US" sz="1400" dirty="0" smtClean="0">
                <a:solidFill>
                  <a:srgbClr val="FF0000"/>
                </a:solidFill>
              </a:rPr>
              <a:t>인증</a:t>
            </a:r>
            <a:r>
              <a:rPr lang="en-US" altLang="ko-KR" sz="1400" dirty="0" smtClean="0">
                <a:solidFill>
                  <a:srgbClr val="FF0000"/>
                </a:solidFill>
              </a:rPr>
              <a:t> </a:t>
            </a:r>
            <a:r>
              <a:rPr lang="ko-KR" altLang="en-US" sz="1400" dirty="0" smtClean="0">
                <a:solidFill>
                  <a:srgbClr val="FF0000"/>
                </a:solidFill>
              </a:rPr>
              <a:t>정보 </a:t>
            </a:r>
            <a:r>
              <a:rPr lang="en-US" altLang="ko-KR" sz="1400" dirty="0" smtClean="0">
                <a:solidFill>
                  <a:srgbClr val="FF0000"/>
                </a:solidFill>
              </a:rPr>
              <a:t>Clustering </a:t>
            </a:r>
            <a:r>
              <a:rPr lang="ko-KR" altLang="en-US" sz="1400" dirty="0" smtClean="0">
                <a:solidFill>
                  <a:srgbClr val="FF0000"/>
                </a:solidFill>
              </a:rPr>
              <a:t>프로세스 절차</a:t>
            </a:r>
            <a:endParaRPr lang="en-US" altLang="ko-KR" sz="1400" dirty="0" smtClean="0">
              <a:solidFill>
                <a:srgbClr val="FF0000"/>
              </a:solidFill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sz="1400" dirty="0" smtClean="0"/>
              <a:t>서버들의 정보를 </a:t>
            </a:r>
            <a:r>
              <a:rPr lang="en-US" altLang="ko-KR" sz="1400" dirty="0" smtClean="0"/>
              <a:t>properties</a:t>
            </a:r>
            <a:r>
              <a:rPr lang="ko-KR" altLang="en-US" sz="1400" dirty="0" smtClean="0"/>
              <a:t>에 설정한다</a:t>
            </a:r>
            <a:r>
              <a:rPr lang="en-US" altLang="ko-KR" sz="1400" dirty="0" smtClean="0"/>
              <a:t>.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altLang="ko-KR" sz="1400" dirty="0" err="1" smtClean="0"/>
              <a:t>worker.localhost.worker</a:t>
            </a:r>
            <a:r>
              <a:rPr lang="en-US" altLang="ko-KR" sz="1400" dirty="0" smtClean="0"/>
              <a:t> : </a:t>
            </a:r>
            <a:r>
              <a:rPr lang="ko-KR" altLang="en-US" sz="1400" dirty="0" smtClean="0"/>
              <a:t>현재 </a:t>
            </a:r>
            <a:r>
              <a:rPr lang="ko-KR" altLang="en-US" sz="1400" dirty="0" err="1" smtClean="0"/>
              <a:t>서버명</a:t>
            </a:r>
            <a:endParaRPr lang="en-US" altLang="ko-KR" sz="1400" dirty="0" smtClean="0"/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altLang="ko-KR" sz="1400" dirty="0" err="1" smtClean="0"/>
              <a:t>worker.loadbalancer.workers</a:t>
            </a:r>
            <a:r>
              <a:rPr lang="en-US" altLang="ko-KR" sz="1400" dirty="0" smtClean="0"/>
              <a:t> : </a:t>
            </a:r>
            <a:r>
              <a:rPr lang="ko-KR" altLang="en-US" sz="1400" dirty="0" smtClean="0"/>
              <a:t>다중화 서버로 구성한 </a:t>
            </a:r>
            <a:r>
              <a:rPr lang="ko-KR" altLang="en-US" sz="1400" dirty="0" err="1" smtClean="0"/>
              <a:t>서버명들</a:t>
            </a:r>
            <a:endParaRPr lang="en-US" altLang="ko-KR" sz="1400" dirty="0" smtClean="0"/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altLang="ko-KR" sz="1400" dirty="0" smtClean="0"/>
              <a:t>worker.{</a:t>
            </a:r>
            <a:r>
              <a:rPr lang="ko-KR" altLang="en-US" sz="1400" dirty="0" err="1" smtClean="0"/>
              <a:t>서버명</a:t>
            </a:r>
            <a:r>
              <a:rPr lang="en-US" altLang="ko-KR" sz="1400" dirty="0" smtClean="0"/>
              <a:t>}</a:t>
            </a:r>
            <a:r>
              <a:rPr lang="en-US" altLang="ko-KR" sz="1400" dirty="0" smtClean="0"/>
              <a:t>.url: </a:t>
            </a:r>
            <a:r>
              <a:rPr lang="ko-KR" altLang="en-US" sz="1400" dirty="0" smtClean="0"/>
              <a:t>다중화 서버로 관리되는 서버 주소들 </a:t>
            </a:r>
            <a:r>
              <a:rPr lang="en-US" altLang="ko-KR" sz="1400" dirty="0" smtClean="0"/>
              <a:t>. </a:t>
            </a:r>
            <a:r>
              <a:rPr lang="ko-KR" altLang="en-US" sz="1400" dirty="0" err="1" smtClean="0"/>
              <a:t>서버명은</a:t>
            </a:r>
            <a:r>
              <a:rPr lang="ko-KR" altLang="en-US" sz="1400" dirty="0" smtClean="0"/>
              <a:t> </a:t>
            </a:r>
            <a:r>
              <a:rPr lang="en-US" altLang="ko-KR" sz="1400" dirty="0" smtClean="0"/>
              <a:t>server1</a:t>
            </a:r>
            <a:r>
              <a:rPr lang="ko-KR" altLang="en-US" sz="1400" dirty="0" smtClean="0"/>
              <a:t>부터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시작한다</a:t>
            </a:r>
            <a:r>
              <a:rPr lang="en-US" altLang="ko-KR" sz="1400" dirty="0" smtClean="0"/>
              <a:t>.</a:t>
            </a:r>
            <a:endParaRPr lang="en-US" altLang="ko-KR" sz="1400" dirty="0" smtClean="0"/>
          </a:p>
          <a:p>
            <a:pPr>
              <a:lnSpc>
                <a:spcPct val="150000"/>
              </a:lnSpc>
            </a:pPr>
            <a:r>
              <a:rPr lang="en-US" altLang="ko-KR" sz="1400" dirty="0" smtClean="0"/>
              <a:t>2. </a:t>
            </a:r>
            <a:r>
              <a:rPr lang="ko-KR" altLang="en-US" sz="1400" dirty="0" smtClean="0"/>
              <a:t>인증 정보가 변경되면 자기 자신의 서버를 </a:t>
            </a:r>
            <a:r>
              <a:rPr lang="ko-KR" altLang="en-US" sz="1400" dirty="0" smtClean="0"/>
              <a:t>제외한 </a:t>
            </a:r>
            <a:r>
              <a:rPr lang="en-US" altLang="ko-KR" sz="1400" dirty="0" smtClean="0"/>
              <a:t>clustering </a:t>
            </a:r>
            <a:r>
              <a:rPr lang="ko-KR" altLang="en-US" sz="1400" dirty="0" smtClean="0"/>
              <a:t>대상 서버에게 동기화 </a:t>
            </a:r>
            <a:r>
              <a:rPr lang="en-US" altLang="ko-KR" sz="1400" dirty="0" smtClean="0"/>
              <a:t>API</a:t>
            </a:r>
            <a:r>
              <a:rPr lang="ko-KR" altLang="en-US" sz="1400" dirty="0" smtClean="0"/>
              <a:t>를 호출한다</a:t>
            </a:r>
            <a:r>
              <a:rPr lang="en-US" altLang="ko-KR" sz="14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1400" dirty="0" smtClean="0"/>
              <a:t>3. </a:t>
            </a:r>
            <a:r>
              <a:rPr lang="ko-KR" altLang="en-US" sz="1400" dirty="0" smtClean="0"/>
              <a:t>각 </a:t>
            </a:r>
            <a:r>
              <a:rPr lang="ko-KR" altLang="en-US" sz="1400" dirty="0" err="1" smtClean="0"/>
              <a:t>서버별</a:t>
            </a:r>
            <a:r>
              <a:rPr lang="ko-KR" altLang="en-US" sz="1400" dirty="0" smtClean="0"/>
              <a:t> 전역메모리의 값을 업데이트 한다</a:t>
            </a:r>
            <a:r>
              <a:rPr lang="en-US" altLang="ko-KR" sz="1400" dirty="0" smtClean="0"/>
              <a:t>.</a:t>
            </a:r>
            <a:endParaRPr lang="en-US" altLang="ko-KR" sz="1400" dirty="0"/>
          </a:p>
        </p:txBody>
      </p:sp>
      <p:sp>
        <p:nvSpPr>
          <p:cNvPr id="7" name="가로로 말린 두루마리 모양 6"/>
          <p:cNvSpPr/>
          <p:nvPr/>
        </p:nvSpPr>
        <p:spPr>
          <a:xfrm>
            <a:off x="436400" y="1021488"/>
            <a:ext cx="3443417" cy="535460"/>
          </a:xfrm>
          <a:prstGeom prst="horizontalScroll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자체 </a:t>
            </a:r>
            <a:r>
              <a:rPr lang="en-US" altLang="ko-KR" dirty="0" smtClean="0"/>
              <a:t>Clustering </a:t>
            </a:r>
            <a:r>
              <a:rPr lang="ko-KR" altLang="en-US" dirty="0" smtClean="0"/>
              <a:t>기능 제공</a:t>
            </a:r>
            <a:endParaRPr lang="ko-KR" altLang="en-US" dirty="0"/>
          </a:p>
        </p:txBody>
      </p:sp>
      <p:sp>
        <p:nvSpPr>
          <p:cNvPr id="13" name="Rectangle 87"/>
          <p:cNvSpPr>
            <a:spLocks noChangeArrowheads="1"/>
          </p:cNvSpPr>
          <p:nvPr/>
        </p:nvSpPr>
        <p:spPr bwMode="auto">
          <a:xfrm>
            <a:off x="3288205" y="3750685"/>
            <a:ext cx="2185837" cy="275559"/>
          </a:xfrm>
          <a:prstGeom prst="rect">
            <a:avLst/>
          </a:prstGeom>
          <a:pattFill prst="dkUpDiag">
            <a:fgClr>
              <a:srgbClr val="EAEAEA"/>
            </a:fgClr>
            <a:bgClr>
              <a:schemeClr val="bg1"/>
            </a:bgClr>
          </a:pattFill>
          <a:ln w="6350" algn="ctr">
            <a:solidFill>
              <a:srgbClr val="DDDDDD"/>
            </a:solidFill>
            <a:miter lim="800000"/>
            <a:headEnd/>
            <a:tailEnd/>
          </a:ln>
        </p:spPr>
        <p:txBody>
          <a:bodyPr lIns="35165" tIns="35165" rIns="35165" bIns="35165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549E"/>
              </a:buClr>
              <a:defRPr/>
            </a:pPr>
            <a:r>
              <a:rPr kumimoji="1" lang="ko-KR" altLang="en-US" sz="1000" dirty="0" smtClean="0">
                <a:solidFill>
                  <a:prstClr val="black"/>
                </a:solidFill>
              </a:rPr>
              <a:t>인증 정보 변경 시 </a:t>
            </a:r>
            <a:r>
              <a:rPr kumimoji="1" lang="en-US" altLang="ko-KR" sz="1000" dirty="0" smtClean="0">
                <a:solidFill>
                  <a:prstClr val="black"/>
                </a:solidFill>
              </a:rPr>
              <a:t>Clustering </a:t>
            </a:r>
            <a:r>
              <a:rPr kumimoji="1" lang="ko-KR" altLang="en-US" sz="1000" dirty="0" smtClean="0">
                <a:solidFill>
                  <a:prstClr val="black"/>
                </a:solidFill>
              </a:rPr>
              <a:t>진행</a:t>
            </a:r>
            <a:r>
              <a:rPr kumimoji="1" lang="en-US" altLang="ko-KR" sz="1000" dirty="0" smtClean="0">
                <a:solidFill>
                  <a:prstClr val="black"/>
                </a:solidFill>
              </a:rPr>
              <a:t> </a:t>
            </a:r>
            <a:endParaRPr kumimoji="1" lang="ko-KR" altLang="en-US" sz="1000" dirty="0">
              <a:solidFill>
                <a:prstClr val="black"/>
              </a:solidFill>
            </a:endParaRPr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3" t="28586"/>
          <a:stretch/>
        </p:blipFill>
        <p:spPr>
          <a:xfrm>
            <a:off x="2694735" y="2374249"/>
            <a:ext cx="632369" cy="675555"/>
          </a:xfrm>
          <a:prstGeom prst="rect">
            <a:avLst/>
          </a:prstGeom>
        </p:spPr>
      </p:pic>
      <p:sp>
        <p:nvSpPr>
          <p:cNvPr id="15" name="모서리가 둥근 직사각형 14"/>
          <p:cNvSpPr/>
          <p:nvPr/>
        </p:nvSpPr>
        <p:spPr>
          <a:xfrm>
            <a:off x="2605053" y="1802713"/>
            <a:ext cx="3250330" cy="183731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정육면체 15"/>
          <p:cNvSpPr/>
          <p:nvPr/>
        </p:nvSpPr>
        <p:spPr>
          <a:xfrm>
            <a:off x="3828996" y="1970511"/>
            <a:ext cx="1517360" cy="367489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 smtClean="0"/>
              <a:t>maf-4.0.jar</a:t>
            </a:r>
            <a:endParaRPr lang="ko-KR" altLang="en-US" sz="1100" dirty="0"/>
          </a:p>
        </p:txBody>
      </p:sp>
      <p:pic>
        <p:nvPicPr>
          <p:cNvPr id="21" name="그림 2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596" b="41132"/>
          <a:stretch/>
        </p:blipFill>
        <p:spPr>
          <a:xfrm>
            <a:off x="0" y="2068583"/>
            <a:ext cx="2359958" cy="2141843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8" t="43829" r="86166" b="44232"/>
          <a:stretch/>
        </p:blipFill>
        <p:spPr>
          <a:xfrm>
            <a:off x="457202" y="4144104"/>
            <a:ext cx="311073" cy="500423"/>
          </a:xfrm>
          <a:prstGeom prst="rect">
            <a:avLst/>
          </a:prstGeom>
        </p:spPr>
      </p:pic>
      <p:sp>
        <p:nvSpPr>
          <p:cNvPr id="23" name="CustomShape 19"/>
          <p:cNvSpPr/>
          <p:nvPr/>
        </p:nvSpPr>
        <p:spPr>
          <a:xfrm>
            <a:off x="13338" y="4600147"/>
            <a:ext cx="1198800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spc="-1" dirty="0" smtClean="0">
                <a:solidFill>
                  <a:srgbClr val="595959"/>
                </a:solidFill>
                <a:latin typeface="Calibri"/>
                <a:ea typeface="DejaVu Sans"/>
              </a:rPr>
              <a:t> User2</a:t>
            </a:r>
            <a:endParaRPr lang="en-US" sz="1200" strike="noStrike" spc="-1" dirty="0">
              <a:latin typeface="Times New Roman"/>
            </a:endParaRPr>
          </a:p>
        </p:txBody>
      </p:sp>
      <p:cxnSp>
        <p:nvCxnSpPr>
          <p:cNvPr id="24" name="꺾인 연결선 23"/>
          <p:cNvCxnSpPr>
            <a:stCxn id="22" idx="3"/>
          </p:cNvCxnSpPr>
          <p:nvPr/>
        </p:nvCxnSpPr>
        <p:spPr>
          <a:xfrm flipV="1">
            <a:off x="768275" y="3849949"/>
            <a:ext cx="615912" cy="544367"/>
          </a:xfrm>
          <a:prstGeom prst="bentConnector3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꺾인 연결선 24"/>
          <p:cNvCxnSpPr/>
          <p:nvPr/>
        </p:nvCxnSpPr>
        <p:spPr>
          <a:xfrm>
            <a:off x="1980413" y="4005074"/>
            <a:ext cx="750747" cy="62621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CustomShape 19"/>
          <p:cNvSpPr/>
          <p:nvPr/>
        </p:nvSpPr>
        <p:spPr>
          <a:xfrm>
            <a:off x="2381916" y="3720195"/>
            <a:ext cx="931855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altLang="ko-KR" sz="1200" b="1" spc="-1" dirty="0" smtClean="0">
                <a:solidFill>
                  <a:srgbClr val="595959"/>
                </a:solidFill>
                <a:latin typeface="Calibri"/>
              </a:rPr>
              <a:t>API CALL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27" name="정육면체 26"/>
          <p:cNvSpPr/>
          <p:nvPr/>
        </p:nvSpPr>
        <p:spPr>
          <a:xfrm>
            <a:off x="3828995" y="2374249"/>
            <a:ext cx="1517361" cy="367489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 smtClean="0"/>
              <a:t>Matrix-portal.jar</a:t>
            </a:r>
            <a:endParaRPr lang="ko-KR" altLang="en-US" sz="1100" dirty="0"/>
          </a:p>
        </p:txBody>
      </p:sp>
      <p:sp>
        <p:nvSpPr>
          <p:cNvPr id="28" name="정육면체 27"/>
          <p:cNvSpPr/>
          <p:nvPr/>
        </p:nvSpPr>
        <p:spPr>
          <a:xfrm>
            <a:off x="3815287" y="2777987"/>
            <a:ext cx="1517361" cy="367489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 smtClean="0"/>
              <a:t>Maf-extend.jar</a:t>
            </a:r>
            <a:endParaRPr lang="ko-KR" altLang="en-US" sz="1100" dirty="0"/>
          </a:p>
        </p:txBody>
      </p:sp>
      <p:sp>
        <p:nvSpPr>
          <p:cNvPr id="34" name="Rectangle 87"/>
          <p:cNvSpPr>
            <a:spLocks noChangeArrowheads="1"/>
          </p:cNvSpPr>
          <p:nvPr/>
        </p:nvSpPr>
        <p:spPr bwMode="auto">
          <a:xfrm>
            <a:off x="2605053" y="1663176"/>
            <a:ext cx="811735" cy="279073"/>
          </a:xfrm>
          <a:prstGeom prst="rect">
            <a:avLst/>
          </a:prstGeom>
          <a:pattFill prst="dkUpDiag">
            <a:fgClr>
              <a:srgbClr val="EAEAEA"/>
            </a:fgClr>
            <a:bgClr>
              <a:schemeClr val="bg1"/>
            </a:bgClr>
          </a:pattFill>
          <a:ln w="6350" algn="ctr">
            <a:solidFill>
              <a:srgbClr val="DDDDDD"/>
            </a:solidFill>
            <a:miter lim="800000"/>
            <a:headEnd/>
            <a:tailEnd/>
          </a:ln>
        </p:spPr>
        <p:txBody>
          <a:bodyPr lIns="35165" tIns="35165" rIns="35165" bIns="3516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00549E"/>
              </a:buClr>
              <a:defRPr/>
            </a:pPr>
            <a:r>
              <a:rPr kumimoji="1" lang="en-US" altLang="ko-KR" sz="1000" dirty="0" smtClean="0">
                <a:solidFill>
                  <a:prstClr val="black"/>
                </a:solidFill>
              </a:rPr>
              <a:t>WAS#1</a:t>
            </a:r>
            <a:endParaRPr kumimoji="1" lang="ko-KR" altLang="en-US" sz="1000" dirty="0">
              <a:solidFill>
                <a:prstClr val="black"/>
              </a:solidFill>
            </a:endParaRPr>
          </a:p>
        </p:txBody>
      </p:sp>
      <p:cxnSp>
        <p:nvCxnSpPr>
          <p:cNvPr id="36" name="꺾인 연결선 35"/>
          <p:cNvCxnSpPr>
            <a:stCxn id="14" idx="3"/>
            <a:endCxn id="16" idx="2"/>
          </p:cNvCxnSpPr>
          <p:nvPr/>
        </p:nvCxnSpPr>
        <p:spPr>
          <a:xfrm flipV="1">
            <a:off x="3327104" y="2200192"/>
            <a:ext cx="501892" cy="51183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꺾인 연결선 38"/>
          <p:cNvCxnSpPr>
            <a:stCxn id="14" idx="3"/>
            <a:endCxn id="27" idx="2"/>
          </p:cNvCxnSpPr>
          <p:nvPr/>
        </p:nvCxnSpPr>
        <p:spPr>
          <a:xfrm flipV="1">
            <a:off x="3327104" y="2603930"/>
            <a:ext cx="501891" cy="10809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꺾인 연결선 40"/>
          <p:cNvCxnSpPr>
            <a:stCxn id="14" idx="3"/>
            <a:endCxn id="28" idx="2"/>
          </p:cNvCxnSpPr>
          <p:nvPr/>
        </p:nvCxnSpPr>
        <p:spPr>
          <a:xfrm>
            <a:off x="3327104" y="2712027"/>
            <a:ext cx="488183" cy="29564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꺾인 연결선 42"/>
          <p:cNvCxnSpPr>
            <a:stCxn id="14" idx="3"/>
          </p:cNvCxnSpPr>
          <p:nvPr/>
        </p:nvCxnSpPr>
        <p:spPr>
          <a:xfrm>
            <a:off x="3327104" y="2712027"/>
            <a:ext cx="750626" cy="6902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정육면체 43"/>
          <p:cNvSpPr/>
          <p:nvPr/>
        </p:nvSpPr>
        <p:spPr>
          <a:xfrm>
            <a:off x="4357904" y="5614845"/>
            <a:ext cx="1517361" cy="367489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/>
          </a:p>
        </p:txBody>
      </p:sp>
      <p:sp>
        <p:nvSpPr>
          <p:cNvPr id="45" name="정육면체 44"/>
          <p:cNvSpPr/>
          <p:nvPr/>
        </p:nvSpPr>
        <p:spPr>
          <a:xfrm>
            <a:off x="4095373" y="5447047"/>
            <a:ext cx="1517361" cy="367489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/>
          </a:p>
        </p:txBody>
      </p:sp>
      <p:pic>
        <p:nvPicPr>
          <p:cNvPr id="46" name="그림 4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3" t="28586"/>
          <a:stretch/>
        </p:blipFill>
        <p:spPr>
          <a:xfrm>
            <a:off x="2822421" y="4890909"/>
            <a:ext cx="632369" cy="675555"/>
          </a:xfrm>
          <a:prstGeom prst="rect">
            <a:avLst/>
          </a:prstGeom>
        </p:spPr>
      </p:pic>
      <p:sp>
        <p:nvSpPr>
          <p:cNvPr id="47" name="모서리가 둥근 직사각형 46"/>
          <p:cNvSpPr/>
          <p:nvPr/>
        </p:nvSpPr>
        <p:spPr>
          <a:xfrm>
            <a:off x="2732739" y="4319373"/>
            <a:ext cx="3250330" cy="183731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정육면체 47"/>
          <p:cNvSpPr/>
          <p:nvPr/>
        </p:nvSpPr>
        <p:spPr>
          <a:xfrm>
            <a:off x="3956682" y="4487171"/>
            <a:ext cx="1517360" cy="367489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 smtClean="0"/>
              <a:t>maf-4.0.jar</a:t>
            </a:r>
            <a:endParaRPr lang="ko-KR" altLang="en-US" sz="1100" dirty="0"/>
          </a:p>
        </p:txBody>
      </p:sp>
      <p:sp>
        <p:nvSpPr>
          <p:cNvPr id="49" name="정육면체 48"/>
          <p:cNvSpPr/>
          <p:nvPr/>
        </p:nvSpPr>
        <p:spPr>
          <a:xfrm>
            <a:off x="3956681" y="4890909"/>
            <a:ext cx="1517361" cy="367489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 smtClean="0"/>
              <a:t>Matrix-portal.jar</a:t>
            </a:r>
            <a:endParaRPr lang="ko-KR" altLang="en-US" sz="1100" dirty="0"/>
          </a:p>
        </p:txBody>
      </p:sp>
      <p:sp>
        <p:nvSpPr>
          <p:cNvPr id="50" name="정육면체 49"/>
          <p:cNvSpPr/>
          <p:nvPr/>
        </p:nvSpPr>
        <p:spPr>
          <a:xfrm>
            <a:off x="3942973" y="5294647"/>
            <a:ext cx="1517361" cy="367489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 smtClean="0"/>
              <a:t>Maf-extend.jar</a:t>
            </a:r>
            <a:endParaRPr lang="ko-KR" altLang="en-US" sz="1100" dirty="0"/>
          </a:p>
        </p:txBody>
      </p:sp>
      <p:sp>
        <p:nvSpPr>
          <p:cNvPr id="51" name="Rectangle 87"/>
          <p:cNvSpPr>
            <a:spLocks noChangeArrowheads="1"/>
          </p:cNvSpPr>
          <p:nvPr/>
        </p:nvSpPr>
        <p:spPr bwMode="auto">
          <a:xfrm>
            <a:off x="2732739" y="4179836"/>
            <a:ext cx="811735" cy="279073"/>
          </a:xfrm>
          <a:prstGeom prst="rect">
            <a:avLst/>
          </a:prstGeom>
          <a:pattFill prst="dkUpDiag">
            <a:fgClr>
              <a:srgbClr val="EAEAEA"/>
            </a:fgClr>
            <a:bgClr>
              <a:schemeClr val="bg1"/>
            </a:bgClr>
          </a:pattFill>
          <a:ln w="6350" algn="ctr">
            <a:solidFill>
              <a:srgbClr val="DDDDDD"/>
            </a:solidFill>
            <a:miter lim="800000"/>
            <a:headEnd/>
            <a:tailEnd/>
          </a:ln>
        </p:spPr>
        <p:txBody>
          <a:bodyPr lIns="35165" tIns="35165" rIns="35165" bIns="3516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00549E"/>
              </a:buClr>
              <a:defRPr/>
            </a:pPr>
            <a:r>
              <a:rPr kumimoji="1" lang="en-US" altLang="ko-KR" sz="1000" dirty="0" smtClean="0">
                <a:solidFill>
                  <a:prstClr val="black"/>
                </a:solidFill>
              </a:rPr>
              <a:t>WAS#2</a:t>
            </a:r>
            <a:endParaRPr kumimoji="1" lang="ko-KR" altLang="en-US" sz="1000" dirty="0">
              <a:solidFill>
                <a:prstClr val="black"/>
              </a:solidFill>
            </a:endParaRPr>
          </a:p>
        </p:txBody>
      </p:sp>
      <p:cxnSp>
        <p:nvCxnSpPr>
          <p:cNvPr id="52" name="꺾인 연결선 51"/>
          <p:cNvCxnSpPr>
            <a:stCxn id="46" idx="3"/>
            <a:endCxn id="48" idx="2"/>
          </p:cNvCxnSpPr>
          <p:nvPr/>
        </p:nvCxnSpPr>
        <p:spPr>
          <a:xfrm flipV="1">
            <a:off x="3454790" y="4716852"/>
            <a:ext cx="501892" cy="51183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꺾인 연결선 52"/>
          <p:cNvCxnSpPr>
            <a:stCxn id="46" idx="3"/>
            <a:endCxn id="49" idx="2"/>
          </p:cNvCxnSpPr>
          <p:nvPr/>
        </p:nvCxnSpPr>
        <p:spPr>
          <a:xfrm flipV="1">
            <a:off x="3454790" y="5120590"/>
            <a:ext cx="501891" cy="10809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꺾인 연결선 53"/>
          <p:cNvCxnSpPr>
            <a:stCxn id="46" idx="3"/>
            <a:endCxn id="50" idx="2"/>
          </p:cNvCxnSpPr>
          <p:nvPr/>
        </p:nvCxnSpPr>
        <p:spPr>
          <a:xfrm>
            <a:off x="3454790" y="5228687"/>
            <a:ext cx="488183" cy="29564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꺾인 연결선 54"/>
          <p:cNvCxnSpPr>
            <a:stCxn id="46" idx="3"/>
          </p:cNvCxnSpPr>
          <p:nvPr/>
        </p:nvCxnSpPr>
        <p:spPr>
          <a:xfrm>
            <a:off x="3454790" y="5228687"/>
            <a:ext cx="750626" cy="6902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3" name="그림 6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789" y="5154745"/>
            <a:ext cx="2241496" cy="952092"/>
          </a:xfrm>
          <a:prstGeom prst="rect">
            <a:avLst/>
          </a:prstGeom>
        </p:spPr>
      </p:pic>
      <p:sp>
        <p:nvSpPr>
          <p:cNvPr id="64" name="CustomShape 19"/>
          <p:cNvSpPr/>
          <p:nvPr/>
        </p:nvSpPr>
        <p:spPr>
          <a:xfrm>
            <a:off x="2497094" y="2099836"/>
            <a:ext cx="1198800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spc="-1" dirty="0" smtClean="0">
                <a:solidFill>
                  <a:srgbClr val="595959"/>
                </a:solidFill>
                <a:latin typeface="Calibri"/>
                <a:ea typeface="DejaVu Sans"/>
              </a:rPr>
              <a:t>API-GATEWAY</a:t>
            </a:r>
            <a:endParaRPr lang="en-US" sz="1200" strike="noStrike" spc="-1" dirty="0">
              <a:latin typeface="Times New Roman"/>
            </a:endParaRPr>
          </a:p>
        </p:txBody>
      </p:sp>
      <p:sp>
        <p:nvSpPr>
          <p:cNvPr id="65" name="CustomShape 19"/>
          <p:cNvSpPr/>
          <p:nvPr/>
        </p:nvSpPr>
        <p:spPr>
          <a:xfrm>
            <a:off x="2667929" y="5597568"/>
            <a:ext cx="1198800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spc="-1" dirty="0" smtClean="0">
                <a:solidFill>
                  <a:srgbClr val="595959"/>
                </a:solidFill>
                <a:latin typeface="Calibri"/>
                <a:ea typeface="DejaVu Sans"/>
              </a:rPr>
              <a:t>API-GATEWAY</a:t>
            </a:r>
            <a:endParaRPr lang="en-US" sz="1200" strike="noStrike" spc="-1" dirty="0">
              <a:latin typeface="Times New Roman"/>
            </a:endParaRPr>
          </a:p>
        </p:txBody>
      </p:sp>
      <p:pic>
        <p:nvPicPr>
          <p:cNvPr id="68" name="Picture 5"/>
          <p:cNvPicPr/>
          <p:nvPr/>
        </p:nvPicPr>
        <p:blipFill>
          <a:blip r:embed="rId5"/>
          <a:stretch/>
        </p:blipFill>
        <p:spPr>
          <a:xfrm>
            <a:off x="6681375" y="3423603"/>
            <a:ext cx="516388" cy="613094"/>
          </a:xfrm>
          <a:prstGeom prst="rect">
            <a:avLst/>
          </a:prstGeom>
          <a:ln w="9360">
            <a:noFill/>
          </a:ln>
        </p:spPr>
      </p:pic>
      <p:pic>
        <p:nvPicPr>
          <p:cNvPr id="69" name="Picture 5"/>
          <p:cNvPicPr/>
          <p:nvPr/>
        </p:nvPicPr>
        <p:blipFill>
          <a:blip r:embed="rId5"/>
          <a:stretch/>
        </p:blipFill>
        <p:spPr>
          <a:xfrm>
            <a:off x="6857031" y="3521242"/>
            <a:ext cx="660092" cy="657413"/>
          </a:xfrm>
          <a:prstGeom prst="rect">
            <a:avLst/>
          </a:prstGeom>
          <a:ln w="9360">
            <a:noFill/>
          </a:ln>
        </p:spPr>
      </p:pic>
      <p:sp>
        <p:nvSpPr>
          <p:cNvPr id="70" name="CustomShape 19"/>
          <p:cNvSpPr/>
          <p:nvPr/>
        </p:nvSpPr>
        <p:spPr>
          <a:xfrm>
            <a:off x="6489612" y="4214651"/>
            <a:ext cx="1198800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b="1" spc="-1" dirty="0" smtClean="0">
                <a:solidFill>
                  <a:srgbClr val="595959"/>
                </a:solidFill>
                <a:latin typeface="Calibri"/>
                <a:ea typeface="DejaVu Sans"/>
              </a:rPr>
              <a:t>Repository</a:t>
            </a:r>
            <a:endParaRPr lang="en-US" sz="1200" b="0" strike="noStrike" spc="-1" dirty="0">
              <a:latin typeface="Times New Roman"/>
            </a:endParaRPr>
          </a:p>
        </p:txBody>
      </p:sp>
      <p:cxnSp>
        <p:nvCxnSpPr>
          <p:cNvPr id="76" name="꺾인 연결선 75"/>
          <p:cNvCxnSpPr>
            <a:stCxn id="15" idx="3"/>
            <a:endCxn id="68" idx="1"/>
          </p:cNvCxnSpPr>
          <p:nvPr/>
        </p:nvCxnSpPr>
        <p:spPr>
          <a:xfrm>
            <a:off x="5855383" y="2721372"/>
            <a:ext cx="825992" cy="100877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꺾인 연결선 77"/>
          <p:cNvCxnSpPr>
            <a:stCxn id="47" idx="3"/>
            <a:endCxn id="68" idx="1"/>
          </p:cNvCxnSpPr>
          <p:nvPr/>
        </p:nvCxnSpPr>
        <p:spPr>
          <a:xfrm flipV="1">
            <a:off x="5983069" y="3730150"/>
            <a:ext cx="698306" cy="150788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9" name="그림 7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1188" y="1525494"/>
            <a:ext cx="708693" cy="708693"/>
          </a:xfrm>
          <a:prstGeom prst="rect">
            <a:avLst/>
          </a:prstGeom>
        </p:spPr>
      </p:pic>
      <p:pic>
        <p:nvPicPr>
          <p:cNvPr id="80" name="그림 7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1036" y="4033297"/>
            <a:ext cx="708693" cy="708693"/>
          </a:xfrm>
          <a:prstGeom prst="rect">
            <a:avLst/>
          </a:prstGeom>
        </p:spPr>
      </p:pic>
      <p:sp>
        <p:nvSpPr>
          <p:cNvPr id="81" name="CustomShape 19"/>
          <p:cNvSpPr/>
          <p:nvPr/>
        </p:nvSpPr>
        <p:spPr>
          <a:xfrm>
            <a:off x="5078927" y="1341544"/>
            <a:ext cx="1198800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spc="-1" dirty="0" smtClean="0">
                <a:solidFill>
                  <a:srgbClr val="595959"/>
                </a:solidFill>
                <a:latin typeface="Calibri"/>
                <a:ea typeface="DejaVu Sans"/>
              </a:rPr>
              <a:t> </a:t>
            </a:r>
            <a:r>
              <a:rPr lang="ko-KR" altLang="en-US" sz="1200" spc="-1" dirty="0" smtClean="0">
                <a:solidFill>
                  <a:srgbClr val="595959"/>
                </a:solidFill>
                <a:latin typeface="Calibri"/>
                <a:ea typeface="DejaVu Sans"/>
              </a:rPr>
              <a:t>전역 메모리</a:t>
            </a:r>
            <a:endParaRPr lang="en-US" sz="1200" strike="noStrike" spc="-1" dirty="0">
              <a:latin typeface="Times New Roman"/>
            </a:endParaRPr>
          </a:p>
        </p:txBody>
      </p:sp>
      <p:sp>
        <p:nvSpPr>
          <p:cNvPr id="82" name="CustomShape 19"/>
          <p:cNvSpPr/>
          <p:nvPr/>
        </p:nvSpPr>
        <p:spPr>
          <a:xfrm>
            <a:off x="5311511" y="3858204"/>
            <a:ext cx="1198800" cy="27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spc="-1" dirty="0" smtClean="0">
                <a:solidFill>
                  <a:srgbClr val="595959"/>
                </a:solidFill>
                <a:latin typeface="Calibri"/>
                <a:ea typeface="DejaVu Sans"/>
              </a:rPr>
              <a:t> </a:t>
            </a:r>
            <a:r>
              <a:rPr lang="ko-KR" altLang="en-US" sz="1200" spc="-1" dirty="0" smtClean="0">
                <a:solidFill>
                  <a:srgbClr val="595959"/>
                </a:solidFill>
                <a:latin typeface="Calibri"/>
                <a:ea typeface="DejaVu Sans"/>
              </a:rPr>
              <a:t>전역 메모리</a:t>
            </a:r>
            <a:endParaRPr lang="en-US" sz="1200" strike="noStrike" spc="-1" dirty="0">
              <a:latin typeface="Times New Roman"/>
            </a:endParaRPr>
          </a:p>
        </p:txBody>
      </p:sp>
      <p:sp>
        <p:nvSpPr>
          <p:cNvPr id="83" name="사각형 설명선 82"/>
          <p:cNvSpPr/>
          <p:nvPr/>
        </p:nvSpPr>
        <p:spPr>
          <a:xfrm>
            <a:off x="6555145" y="1152768"/>
            <a:ext cx="4771881" cy="789481"/>
          </a:xfrm>
          <a:prstGeom prst="wedgeRectCallout">
            <a:avLst>
              <a:gd name="adj1" fmla="val -58103"/>
              <a:gd name="adj2" fmla="val -13579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ko-KR" altLang="en-US" sz="1400" dirty="0" smtClean="0"/>
              <a:t>로그인한 현재 사용자의 필요한 정보 설정</a:t>
            </a:r>
            <a:endParaRPr lang="en-US" altLang="ko-KR" sz="1400" dirty="0" smtClean="0"/>
          </a:p>
          <a:p>
            <a:pPr marL="342900" indent="-342900">
              <a:buAutoNum type="arabicPeriod"/>
            </a:pPr>
            <a:r>
              <a:rPr lang="ko-KR" altLang="en-US" sz="1400" dirty="0" smtClean="0"/>
              <a:t>로그인한 사용자의 </a:t>
            </a:r>
            <a:r>
              <a:rPr lang="en-US" altLang="ko-KR" sz="1400" dirty="0" smtClean="0"/>
              <a:t>token key </a:t>
            </a:r>
            <a:r>
              <a:rPr lang="ko-KR" altLang="en-US" sz="1400" dirty="0" smtClean="0"/>
              <a:t>값</a:t>
            </a:r>
            <a:endParaRPr lang="en-US" altLang="ko-KR" sz="1400" dirty="0" smtClean="0"/>
          </a:p>
          <a:p>
            <a:pPr marL="342900" indent="-342900">
              <a:buAutoNum type="arabicPeriod"/>
            </a:pPr>
            <a:r>
              <a:rPr lang="ko-KR" altLang="en-US" sz="1400" dirty="0" smtClean="0"/>
              <a:t>제품에서 사용하는 옵션 정보</a:t>
            </a:r>
            <a:endParaRPr lang="ko-KR" altLang="en-US" sz="1400" dirty="0"/>
          </a:p>
        </p:txBody>
      </p:sp>
      <p:sp>
        <p:nvSpPr>
          <p:cNvPr id="84" name="포인트가 7개인 별 83"/>
          <p:cNvSpPr/>
          <p:nvPr/>
        </p:nvSpPr>
        <p:spPr>
          <a:xfrm>
            <a:off x="2440555" y="3578016"/>
            <a:ext cx="798092" cy="552708"/>
          </a:xfrm>
          <a:prstGeom prst="star7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6" name="꺾인 연결선 85"/>
          <p:cNvCxnSpPr>
            <a:stCxn id="63" idx="2"/>
            <a:endCxn id="5" idx="2"/>
          </p:cNvCxnSpPr>
          <p:nvPr/>
        </p:nvCxnSpPr>
        <p:spPr>
          <a:xfrm rot="5400000" flipH="1" flipV="1">
            <a:off x="5505022" y="1909669"/>
            <a:ext cx="36683" cy="8357654"/>
          </a:xfrm>
          <a:prstGeom prst="bentConnector3">
            <a:avLst>
              <a:gd name="adj1" fmla="val -82529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141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681D2998-8D87-4FFA-8F6E-608376A2EA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en-US" altLang="ko-KR" dirty="0"/>
              <a:t>TO-BE </a:t>
            </a:r>
            <a:r>
              <a:rPr lang="ko-KR" altLang="en-US" dirty="0"/>
              <a:t>다중 서버로 인증 정보 공유 방식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2106D95-2EE3-4327-B1FE-62D1E04EA1C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6</a:t>
            </a:fld>
            <a:endParaRPr lang="ko-KR" altLang="en-US" dirty="0"/>
          </a:p>
        </p:txBody>
      </p:sp>
      <p:sp>
        <p:nvSpPr>
          <p:cNvPr id="7" name="텍스트 개체 틀 2">
            <a:extLst>
              <a:ext uri="{FF2B5EF4-FFF2-40B4-BE49-F238E27FC236}">
                <a16:creationId xmlns:a16="http://schemas.microsoft.com/office/drawing/2014/main" id="{1529AAF4-BF3D-43D7-B619-407C4B7EC205}"/>
              </a:ext>
            </a:extLst>
          </p:cNvPr>
          <p:cNvSpPr txBox="1">
            <a:spLocks/>
          </p:cNvSpPr>
          <p:nvPr/>
        </p:nvSpPr>
        <p:spPr>
          <a:xfrm>
            <a:off x="9704173" y="198124"/>
            <a:ext cx="2150584" cy="252413"/>
          </a:xfrm>
          <a:prstGeom prst="rect">
            <a:avLst/>
          </a:prstGeom>
          <a:solidFill>
            <a:srgbClr val="000000"/>
          </a:solidFill>
        </p:spPr>
        <p:txBody>
          <a:bodyPr vert="horz" lIns="91440" tIns="45720" rIns="91440" bIns="36000" rtlCol="0">
            <a:noAutofit/>
          </a:bodyPr>
          <a:lstStyle>
            <a:lvl1pPr marL="0" indent="0" algn="ctr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300" b="1" kern="120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defRPr>
            </a:lvl1pPr>
            <a:lvl2pPr marL="457211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001" kern="120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23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001" kern="120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34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001" kern="120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001" kern="120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mtClean="0"/>
              <a:t>AUD7 Platform</a:t>
            </a:r>
            <a:endParaRPr lang="ko-KR" altLang="en-US" dirty="0"/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1987284"/>
              </p:ext>
            </p:extLst>
          </p:nvPr>
        </p:nvGraphicFramePr>
        <p:xfrm>
          <a:off x="457202" y="1128583"/>
          <a:ext cx="10886302" cy="260864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31708">
                  <a:extLst>
                    <a:ext uri="{9D8B030D-6E8A-4147-A177-3AD203B41FA5}">
                      <a16:colId xmlns:a16="http://schemas.microsoft.com/office/drawing/2014/main" val="1547973471"/>
                    </a:ext>
                  </a:extLst>
                </a:gridCol>
                <a:gridCol w="5354594">
                  <a:extLst>
                    <a:ext uri="{9D8B030D-6E8A-4147-A177-3AD203B41FA5}">
                      <a16:colId xmlns:a16="http://schemas.microsoft.com/office/drawing/2014/main" val="571049382"/>
                    </a:ext>
                  </a:extLst>
                </a:gridCol>
              </a:tblGrid>
              <a:tr h="33262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700" dirty="0" smtClean="0"/>
                        <a:t>장 점</a:t>
                      </a:r>
                      <a:endParaRPr lang="ko-KR" alt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700" dirty="0" smtClean="0"/>
                        <a:t>단 점</a:t>
                      </a:r>
                      <a:endParaRPr lang="ko-KR" altLang="en-US" sz="1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9049509"/>
                  </a:ext>
                </a:extLst>
              </a:tr>
              <a:tr h="646259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500" dirty="0" smtClean="0"/>
                        <a:t>1.</a:t>
                      </a:r>
                      <a:r>
                        <a:rPr lang="en-US" altLang="ko-KR" sz="1500" baseline="0" dirty="0" smtClean="0"/>
                        <a:t> was , apache </a:t>
                      </a:r>
                      <a:r>
                        <a:rPr lang="ko-KR" altLang="en-US" sz="1500" baseline="0" dirty="0" smtClean="0"/>
                        <a:t>등에서 제공하는 </a:t>
                      </a:r>
                      <a:r>
                        <a:rPr lang="en-US" altLang="ko-KR" sz="1500" baseline="0" dirty="0" smtClean="0"/>
                        <a:t>clustering </a:t>
                      </a:r>
                      <a:r>
                        <a:rPr lang="ko-KR" altLang="en-US" sz="1500" baseline="0" dirty="0" smtClean="0"/>
                        <a:t>기능을</a:t>
                      </a:r>
                      <a:endParaRPr lang="en-US" altLang="ko-KR" sz="1500" baseline="0" dirty="0" smtClean="0"/>
                    </a:p>
                    <a:p>
                      <a:pPr latinLnBrk="1"/>
                      <a:r>
                        <a:rPr lang="ko-KR" altLang="en-US" sz="1500" baseline="0" dirty="0" smtClean="0"/>
                        <a:t>사용하지 않고 자체</a:t>
                      </a:r>
                      <a:r>
                        <a:rPr lang="en-US" altLang="ko-KR" sz="1500" baseline="0" dirty="0" smtClean="0"/>
                        <a:t>(Replication </a:t>
                      </a:r>
                      <a:r>
                        <a:rPr lang="ko-KR" altLang="en-US" sz="1500" baseline="0" dirty="0" smtClean="0"/>
                        <a:t>구조</a:t>
                      </a:r>
                      <a:r>
                        <a:rPr lang="en-US" altLang="ko-KR" sz="1500" baseline="0" dirty="0" smtClean="0"/>
                        <a:t> </a:t>
                      </a:r>
                      <a:r>
                        <a:rPr lang="ko-KR" altLang="en-US" sz="1500" baseline="0" dirty="0" smtClean="0"/>
                        <a:t> 기능을</a:t>
                      </a:r>
                      <a:r>
                        <a:rPr lang="en-US" altLang="ko-KR" sz="1500" baseline="0" dirty="0" smtClean="0"/>
                        <a:t> </a:t>
                      </a:r>
                      <a:r>
                        <a:rPr lang="ko-KR" altLang="en-US" sz="1500" baseline="0" dirty="0" smtClean="0"/>
                        <a:t>통해 정보 동기화 가능</a:t>
                      </a:r>
                      <a:endParaRPr lang="en-US" altLang="ko-KR" sz="1500" baseline="0" dirty="0" smtClean="0"/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latinLnBrk="1">
                        <a:buAutoNum type="arabicPeriod"/>
                      </a:pPr>
                      <a:r>
                        <a:rPr lang="ko-KR" altLang="en-US" sz="1500" dirty="0" smtClean="0"/>
                        <a:t>서버</a:t>
                      </a:r>
                      <a:r>
                        <a:rPr lang="ko-KR" altLang="en-US" sz="1500" baseline="0" dirty="0" smtClean="0"/>
                        <a:t> 수에 비례하여 서버 대 서버 통신으로 네트워크 통신 기회 비용 발생</a:t>
                      </a:r>
                      <a:endParaRPr lang="en-US" altLang="ko-KR" sz="1500" baseline="0" dirty="0" smtClean="0"/>
                    </a:p>
                    <a:p>
                      <a:pPr marL="0" indent="0" latinLnBrk="1">
                        <a:buNone/>
                      </a:pPr>
                      <a:r>
                        <a:rPr lang="en-US" altLang="ko-KR" sz="1500" dirty="0" smtClean="0"/>
                        <a:t>(</a:t>
                      </a:r>
                      <a:r>
                        <a:rPr lang="ko-KR" altLang="en-US" sz="1500" dirty="0" smtClean="0"/>
                        <a:t>참고</a:t>
                      </a:r>
                      <a:r>
                        <a:rPr lang="en-US" altLang="ko-KR" sz="1500" dirty="0" smtClean="0"/>
                        <a:t>: Tomcat</a:t>
                      </a:r>
                      <a:r>
                        <a:rPr lang="ko-KR" altLang="en-US" sz="1500" dirty="0" smtClean="0"/>
                        <a:t>에서는 </a:t>
                      </a:r>
                      <a:r>
                        <a:rPr lang="en-US" altLang="ko-KR" sz="1500" dirty="0" smtClean="0"/>
                        <a:t>4</a:t>
                      </a:r>
                      <a:r>
                        <a:rPr lang="ko-KR" altLang="en-US" sz="1500" dirty="0" smtClean="0"/>
                        <a:t>개 이상의 대규모 클러스터에서는 추천하지</a:t>
                      </a:r>
                      <a:r>
                        <a:rPr lang="ko-KR" altLang="en-US" sz="1500" baseline="0" dirty="0" smtClean="0"/>
                        <a:t> 않는다고 명시되어 있음</a:t>
                      </a:r>
                      <a:r>
                        <a:rPr lang="en-US" altLang="ko-KR" sz="1500" baseline="0" dirty="0" smtClean="0"/>
                        <a:t>)</a:t>
                      </a:r>
                      <a:endParaRPr lang="en-US" altLang="ko-KR" sz="1500" dirty="0" smtClean="0"/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644018"/>
                  </a:ext>
                </a:extLst>
              </a:tr>
              <a:tr h="88144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baseline="0" dirty="0" smtClean="0"/>
                        <a:t>2. Sticky session </a:t>
                      </a:r>
                      <a:r>
                        <a:rPr lang="ko-KR" altLang="en-US" sz="1500" baseline="0" dirty="0" smtClean="0"/>
                        <a:t>방식 이외에도 </a:t>
                      </a:r>
                      <a:r>
                        <a:rPr lang="en-US" altLang="ko-KR" sz="1500" baseline="0" dirty="0" smtClean="0"/>
                        <a:t>Load Balancer</a:t>
                      </a:r>
                      <a:r>
                        <a:rPr lang="ko-KR" altLang="en-US" sz="1500" baseline="0" dirty="0" smtClean="0"/>
                        <a:t>에서 제공하는 분산 처리 서비스 이용 가능</a:t>
                      </a:r>
                      <a:endParaRPr lang="en-US" altLang="ko-KR" sz="1500" baseline="0" dirty="0" smtClean="0"/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500" baseline="0" dirty="0" smtClean="0"/>
                        <a:t>효율적인 </a:t>
                      </a:r>
                      <a:r>
                        <a:rPr lang="en-US" altLang="ko-KR" sz="1500" baseline="0" dirty="0" smtClean="0"/>
                        <a:t>Scale-Out </a:t>
                      </a:r>
                      <a:r>
                        <a:rPr lang="ko-KR" altLang="en-US" sz="1500" baseline="0" dirty="0" smtClean="0"/>
                        <a:t>서비스가 가능하다</a:t>
                      </a:r>
                      <a:r>
                        <a:rPr lang="en-US" altLang="ko-KR" sz="1500" baseline="0" dirty="0" smtClean="0"/>
                        <a:t>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500" dirty="0" smtClean="0"/>
                        <a:t>2. </a:t>
                      </a:r>
                      <a:r>
                        <a:rPr lang="ko-KR" altLang="en-US" sz="1500" dirty="0" smtClean="0"/>
                        <a:t>복제 기능이므로 모든 서버의 메모리를 사용</a:t>
                      </a:r>
                      <a:endParaRPr lang="ko-KR" altLang="en-US" sz="15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919316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baseline="0" dirty="0" smtClean="0"/>
                        <a:t>3. all-to-all </a:t>
                      </a:r>
                      <a:r>
                        <a:rPr lang="ko-KR" altLang="en-US" sz="1500" baseline="0" dirty="0" smtClean="0"/>
                        <a:t>복제 방식으로 인증 정보에 대한 정합성 유지</a:t>
                      </a:r>
                      <a:endParaRPr lang="en-US" altLang="ko-KR" sz="1500" baseline="0" dirty="0" smtClean="0"/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500" dirty="0" smtClean="0"/>
                        <a:t>3. </a:t>
                      </a:r>
                      <a:r>
                        <a:rPr lang="ko-KR" altLang="en-US" sz="1500" dirty="0" smtClean="0"/>
                        <a:t>소규모 클러스터에 적합한 방식</a:t>
                      </a:r>
                      <a:r>
                        <a:rPr lang="en-US" altLang="ko-KR" sz="1500" dirty="0" smtClean="0"/>
                        <a:t>.</a:t>
                      </a:r>
                      <a:endParaRPr lang="ko-KR" altLang="en-US" sz="1500" dirty="0"/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911075"/>
                  </a:ext>
                </a:extLst>
              </a:tr>
            </a:tbl>
          </a:graphicData>
        </a:graphic>
      </p:graphicFrame>
      <p:sp>
        <p:nvSpPr>
          <p:cNvPr id="10" name="TextBox 16">
            <a:extLst>
              <a:ext uri="{FF2B5EF4-FFF2-40B4-BE49-F238E27FC236}">
                <a16:creationId xmlns:a16="http://schemas.microsoft.com/office/drawing/2014/main" id="{8805B141-4E94-419E-9733-956D6287D693}"/>
              </a:ext>
            </a:extLst>
          </p:cNvPr>
          <p:cNvSpPr txBox="1"/>
          <p:nvPr/>
        </p:nvSpPr>
        <p:spPr>
          <a:xfrm>
            <a:off x="349085" y="3857026"/>
            <a:ext cx="7015542" cy="334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indent="-179388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200" i="1" u="sng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단점에 해당하는 부분을 보완하기 위해 제시하는 방식 </a:t>
            </a:r>
            <a:r>
              <a:rPr lang="en-US" altLang="ko-KR" sz="1200" i="1" u="sng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</a:t>
            </a:r>
            <a:r>
              <a:rPr lang="ko-KR" altLang="en-US" sz="1200" i="1" u="sng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추후 적용 논의</a:t>
            </a:r>
            <a:r>
              <a:rPr lang="en-US" altLang="ko-KR" sz="1200" i="1" u="sng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)</a:t>
            </a:r>
            <a:endParaRPr lang="en-US" altLang="ko-KR" sz="1200" i="1" u="sng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19" y="4311655"/>
            <a:ext cx="4092532" cy="2393052"/>
          </a:xfrm>
          <a:prstGeom prst="rect">
            <a:avLst/>
          </a:prstGeom>
        </p:spPr>
      </p:pic>
      <p:sp>
        <p:nvSpPr>
          <p:cNvPr id="12" name="TextBox 16">
            <a:extLst>
              <a:ext uri="{FF2B5EF4-FFF2-40B4-BE49-F238E27FC236}">
                <a16:creationId xmlns:a16="http://schemas.microsoft.com/office/drawing/2014/main" id="{8805B141-4E94-419E-9733-956D6287D693}"/>
              </a:ext>
            </a:extLst>
          </p:cNvPr>
          <p:cNvSpPr txBox="1"/>
          <p:nvPr/>
        </p:nvSpPr>
        <p:spPr>
          <a:xfrm>
            <a:off x="5900353" y="3960875"/>
            <a:ext cx="5086676" cy="25853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indent="-179388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1200" dirty="0" err="1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Inmemory</a:t>
            </a:r>
            <a:r>
              <a:rPr lang="en-US" altLang="ko-KR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DB</a:t>
            </a:r>
            <a:r>
              <a:rPr lang="ko-KR" altLang="en-US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를 이용한 </a:t>
            </a:r>
            <a:r>
              <a:rPr lang="ko-KR" altLang="en-US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세션 </a:t>
            </a:r>
            <a:r>
              <a:rPr lang="ko-KR" altLang="en-US" sz="1200" dirty="0" err="1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스토리지를</a:t>
            </a:r>
            <a:r>
              <a:rPr lang="ko-KR" altLang="en-US" sz="1200" dirty="0" smtClean="0">
                <a:solidFill>
                  <a:srgbClr val="FF0000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분리</a:t>
            </a:r>
            <a:endParaRPr lang="en-US" altLang="ko-KR" sz="1200" dirty="0" smtClean="0">
              <a:solidFill>
                <a:srgbClr val="FF0000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메모리 접근이 디스크 접근보다 빠르며 내부 최적 알고리즘이 단순하며 더 적은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CPU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명령을 실행 가능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세션 </a:t>
            </a:r>
            <a:r>
              <a:rPr lang="ko-KR" altLang="en-US" sz="1200" dirty="0" err="1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스토리지를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분리함으로써 </a:t>
            </a:r>
            <a:r>
              <a:rPr lang="ko-KR" altLang="en-US" sz="1200" dirty="0" err="1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세션정보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정합성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, Scale out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의 가용성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,</a:t>
            </a:r>
          </a:p>
          <a:p>
            <a:pPr>
              <a:lnSpc>
                <a:spcPct val="150000"/>
              </a:lnSpc>
            </a:pP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L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oad Balancer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를 이용한 </a:t>
            </a:r>
            <a:r>
              <a:rPr lang="ko-KR" altLang="en-US" sz="1200" dirty="0" err="1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트랙픽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분산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성능 양호</a:t>
            </a:r>
            <a:endParaRPr lang="en-US" altLang="ko-KR" sz="1200" dirty="0" smtClean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en-US" altLang="ko-KR" sz="1200" dirty="0" err="1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Redis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를 설치해야 하지만 설치도 간편하고 관리도 쉬움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Spring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에서 </a:t>
            </a:r>
            <a:r>
              <a:rPr lang="en-US" altLang="ko-KR" sz="1200" dirty="0" err="1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Redis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연동을 지원하기 때문에 구현하여 사용 가능함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en-US" altLang="ko-KR" sz="120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Token</a:t>
            </a:r>
            <a:r>
              <a:rPr lang="ko-KR" altLang="en-US" sz="120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은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DB , RSA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키는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File ,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인증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정보는 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서버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Memory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에서 분산 관리되어 있는 부분을 통합하여 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Cache </a:t>
            </a:r>
            <a:r>
              <a:rPr lang="en-US" altLang="ko-KR" sz="1200" dirty="0" err="1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Inmemory</a:t>
            </a:r>
            <a:r>
              <a:rPr lang="en-US" altLang="ko-KR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DB</a:t>
            </a:r>
            <a:r>
              <a:rPr lang="ko-KR" altLang="en-US" sz="12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로 관리</a:t>
            </a:r>
            <a:endParaRPr lang="en-US" altLang="ko-KR" sz="12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999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11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1">
      <a:majorFont>
        <a:latin typeface="나눔스퀘어 ExtraBold"/>
        <a:ea typeface="나눔스퀘어 ExtraBold"/>
        <a:cs typeface=""/>
      </a:majorFont>
      <a:minorFont>
        <a:latin typeface="나눔스퀘어"/>
        <a:ea typeface="나눔스퀘어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7867</TotalTime>
  <Words>667</Words>
  <Application>Microsoft Office PowerPoint</Application>
  <PresentationFormat>와이드스크린</PresentationFormat>
  <Paragraphs>124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6" baseType="lpstr">
      <vt:lpstr>DejaVu Sans</vt:lpstr>
      <vt:lpstr>나눔스퀘어</vt:lpstr>
      <vt:lpstr>나눔스퀘어 ExtraBold</vt:lpstr>
      <vt:lpstr>맑은 고딕</vt:lpstr>
      <vt:lpstr>Arial</vt:lpstr>
      <vt:lpstr>Calibri</vt:lpstr>
      <vt:lpstr>Times New Roman</vt:lpstr>
      <vt:lpstr>Wingdings</vt:lpstr>
      <vt:lpstr>Office 테마</vt:lpstr>
      <vt:lpstr>AUD7 Platform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nami</cp:lastModifiedBy>
  <cp:revision>228</cp:revision>
  <dcterms:created xsi:type="dcterms:W3CDTF">2018-04-10T05:56:39Z</dcterms:created>
  <dcterms:modified xsi:type="dcterms:W3CDTF">2022-01-17T04:33:34Z</dcterms:modified>
</cp:coreProperties>
</file>