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1" r:id="rId2"/>
    <p:sldMasterId id="2147483674" r:id="rId3"/>
    <p:sldMasterId id="2147483687" r:id="rId4"/>
    <p:sldMasterId id="2147483713" r:id="rId5"/>
  </p:sldMasterIdLst>
  <p:notesMasterIdLst>
    <p:notesMasterId r:id="rId59"/>
  </p:notesMasterIdLst>
  <p:sldIdLst>
    <p:sldId id="256" r:id="rId6"/>
    <p:sldId id="257" r:id="rId7"/>
    <p:sldId id="258" r:id="rId8"/>
    <p:sldId id="294" r:id="rId9"/>
    <p:sldId id="293" r:id="rId10"/>
    <p:sldId id="292" r:id="rId11"/>
    <p:sldId id="295" r:id="rId12"/>
    <p:sldId id="296" r:id="rId13"/>
    <p:sldId id="297" r:id="rId14"/>
    <p:sldId id="298" r:id="rId15"/>
    <p:sldId id="302" r:id="rId16"/>
    <p:sldId id="305" r:id="rId17"/>
    <p:sldId id="303" r:id="rId18"/>
    <p:sldId id="308" r:id="rId19"/>
    <p:sldId id="306" r:id="rId20"/>
    <p:sldId id="354" r:id="rId21"/>
    <p:sldId id="307" r:id="rId22"/>
    <p:sldId id="309" r:id="rId23"/>
    <p:sldId id="349" r:id="rId24"/>
    <p:sldId id="328" r:id="rId25"/>
    <p:sldId id="310" r:id="rId26"/>
    <p:sldId id="311" r:id="rId27"/>
    <p:sldId id="355" r:id="rId28"/>
    <p:sldId id="313" r:id="rId29"/>
    <p:sldId id="314" r:id="rId30"/>
    <p:sldId id="315" r:id="rId31"/>
    <p:sldId id="316" r:id="rId32"/>
    <p:sldId id="319" r:id="rId33"/>
    <p:sldId id="329" r:id="rId34"/>
    <p:sldId id="330" r:id="rId35"/>
    <p:sldId id="331" r:id="rId36"/>
    <p:sldId id="332" r:id="rId37"/>
    <p:sldId id="334" r:id="rId38"/>
    <p:sldId id="336" r:id="rId39"/>
    <p:sldId id="321" r:id="rId40"/>
    <p:sldId id="338" r:id="rId41"/>
    <p:sldId id="339" r:id="rId42"/>
    <p:sldId id="337" r:id="rId43"/>
    <p:sldId id="340" r:id="rId44"/>
    <p:sldId id="343" r:id="rId45"/>
    <p:sldId id="342" r:id="rId46"/>
    <p:sldId id="341" r:id="rId47"/>
    <p:sldId id="351" r:id="rId48"/>
    <p:sldId id="348" r:id="rId49"/>
    <p:sldId id="324" r:id="rId50"/>
    <p:sldId id="323" r:id="rId51"/>
    <p:sldId id="326" r:id="rId52"/>
    <p:sldId id="327" r:id="rId53"/>
    <p:sldId id="325" r:id="rId54"/>
    <p:sldId id="350" r:id="rId55"/>
    <p:sldId id="352" r:id="rId56"/>
    <p:sldId id="353" r:id="rId57"/>
    <p:sldId id="289" r:id="rId58"/>
  </p:sldIdLst>
  <p:sldSz cx="9144000" cy="6858000" type="screen4x3"/>
  <p:notesSz cx="7559675" cy="10691813"/>
  <p:embeddedFontLst>
    <p:embeddedFont>
      <p:font typeface="나눔고딕" panose="020D0604000000000000" pitchFamily="50" charset="-127"/>
      <p:regular r:id="rId60"/>
      <p:bold r:id="rId61"/>
    </p:embeddedFont>
    <p:embeddedFont>
      <p:font typeface="맑은 고딕" panose="020B0503020000020004" pitchFamily="50" charset="-127"/>
      <p:regular r:id="rId62"/>
      <p:bold r:id="rId63"/>
    </p:embeddedFont>
    <p:embeddedFont>
      <p:font typeface="Calibri" panose="020F0502020204030204" pitchFamily="34" charset="0"/>
      <p:regular r:id="rId64"/>
      <p:bold r:id="rId65"/>
      <p:italic r:id="rId66"/>
      <p:boldItalic r:id="rId67"/>
    </p:embeddedFont>
    <p:embeddedFont>
      <p:font typeface="맑은 고딕" panose="020B0503020000020004" pitchFamily="50" charset="-127"/>
      <p:regular r:id="rId62"/>
      <p:bold r:id="rId63"/>
    </p:embeddedFont>
    <p:embeddedFont>
      <p:font typeface="DejaVu Sans" panose="020B0603030804020204" pitchFamily="34" charset="2"/>
      <p:regular r:id="rId68"/>
    </p:embeddedFont>
    <p:embeddedFont>
      <p:font typeface="나눔고딕 ExtraBold" panose="020D0904000000000000" pitchFamily="50" charset="-127"/>
      <p:bold r:id="rId69"/>
    </p:embeddedFont>
    <p:embeddedFont>
      <p:font typeface="나눔바른고딕" panose="020B0603020101020101" pitchFamily="50" charset="-127"/>
      <p:regular r:id="rId70"/>
      <p:bold r:id="rId7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496" autoAdjust="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font" Target="fonts/font4.fntdata"/><Relationship Id="rId68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font" Target="fonts/font7.fntdata"/><Relationship Id="rId7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61" Type="http://schemas.openxmlformats.org/officeDocument/2006/relationships/font" Target="fonts/font2.fntdata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font" Target="fonts/font5.fntdata"/><Relationship Id="rId69" Type="http://schemas.openxmlformats.org/officeDocument/2006/relationships/font" Target="fonts/font10.fntdata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notesMaster" Target="notesMasters/notesMaster1.xml"/><Relationship Id="rId67" Type="http://schemas.openxmlformats.org/officeDocument/2006/relationships/font" Target="fonts/font8.fntdata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font" Target="fonts/font3.fntdata"/><Relationship Id="rId70" Type="http://schemas.openxmlformats.org/officeDocument/2006/relationships/font" Target="fonts/font11.fntdata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font" Target="fonts/font1.fntdata"/><Relationship Id="rId65" Type="http://schemas.openxmlformats.org/officeDocument/2006/relationships/font" Target="fonts/font6.fntdata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" Type="http://schemas.openxmlformats.org/officeDocument/2006/relationships/slide" Target="slides/slide2.xml"/><Relationship Id="rId71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4143-8020-4E7C-98FF-380D9362D365}" type="datetimeFigureOut">
              <a:rPr lang="ko-KR" altLang="en-US" smtClean="0"/>
              <a:t>2022-06-02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19C50-E89D-4E98-B727-1704DF9D063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7163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49254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958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17298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73212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3983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21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56646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22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09372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23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25569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24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884695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25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06648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26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1025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53420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27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99527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5188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29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53865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30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49864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31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37302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32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90330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33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094215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34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64833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36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773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37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25775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39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52159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73103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73672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80171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319367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8761384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94882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066410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5285441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95726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733917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88203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50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032501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52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2025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6343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5337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1243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110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5533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5.wmf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10"/>
          <p:cNvPicPr/>
          <p:nvPr/>
        </p:nvPicPr>
        <p:blipFill>
          <a:blip r:embed="rId14"/>
          <a:stretch/>
        </p:blipFill>
        <p:spPr>
          <a:xfrm>
            <a:off x="7357320" y="5722200"/>
            <a:ext cx="1312560" cy="406440"/>
          </a:xfrm>
          <a:prstGeom prst="rect">
            <a:avLst/>
          </a:prstGeom>
          <a:ln>
            <a:noFill/>
          </a:ln>
        </p:spPr>
      </p:pic>
      <p:pic>
        <p:nvPicPr>
          <p:cNvPr id="5" name="그림 11"/>
          <p:cNvPicPr/>
          <p:nvPr/>
        </p:nvPicPr>
        <p:blipFill>
          <a:blip r:embed="rId15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CustomShape 2"/>
          <p:cNvSpPr/>
          <p:nvPr/>
        </p:nvSpPr>
        <p:spPr>
          <a:xfrm>
            <a:off x="0" y="0"/>
            <a:ext cx="9143280" cy="505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CONTEANTS</a:t>
            </a:r>
            <a:endParaRPr lang="en-US" sz="1800" b="0" strike="noStrike" spc="-1" dirty="0">
              <a:latin typeface="Times New Roman"/>
            </a:endParaRPr>
          </a:p>
        </p:txBody>
      </p:sp>
      <p:pic>
        <p:nvPicPr>
          <p:cNvPr id="42" name="그림 9"/>
          <p:cNvPicPr/>
          <p:nvPr/>
        </p:nvPicPr>
        <p:blipFill>
          <a:blip r:embed="rId14"/>
          <a:stretch/>
        </p:blipFill>
        <p:spPr>
          <a:xfrm>
            <a:off x="7357320" y="629712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43" name="CustomShape 3"/>
          <p:cNvSpPr/>
          <p:nvPr/>
        </p:nvSpPr>
        <p:spPr>
          <a:xfrm>
            <a:off x="595800" y="995040"/>
            <a:ext cx="174600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808080"/>
                </a:solidFill>
                <a:latin typeface="나눔바른고딕"/>
                <a:ea typeface="나눔바른고딕"/>
              </a:rPr>
              <a:t>CONTEANTS</a:t>
            </a:r>
            <a:endParaRPr lang="en-US" sz="2000" b="0" strike="noStrike" spc="-1" dirty="0">
              <a:latin typeface="Times New Roman"/>
            </a:endParaRPr>
          </a:p>
        </p:txBody>
      </p:sp>
      <p:pic>
        <p:nvPicPr>
          <p:cNvPr id="44" name="그림 12"/>
          <p:cNvPicPr/>
          <p:nvPr/>
        </p:nvPicPr>
        <p:blipFill>
          <a:blip r:embed="rId15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4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그림 36"/>
          <p:cNvPicPr/>
          <p:nvPr/>
        </p:nvPicPr>
        <p:blipFill>
          <a:blip r:embed="rId14"/>
          <a:stretch/>
        </p:blipFill>
        <p:spPr>
          <a:xfrm>
            <a:off x="0" y="0"/>
            <a:ext cx="9143280" cy="6863760"/>
          </a:xfrm>
          <a:prstGeom prst="rect">
            <a:avLst/>
          </a:prstGeom>
          <a:ln>
            <a:noFill/>
          </a:ln>
        </p:spPr>
      </p:pic>
      <p:pic>
        <p:nvPicPr>
          <p:cNvPr id="84" name="그림 10"/>
          <p:cNvPicPr/>
          <p:nvPr/>
        </p:nvPicPr>
        <p:blipFill>
          <a:blip r:embed="rId15"/>
          <a:srcRect t="4812" r="11991" b="22724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그림 15"/>
          <p:cNvPicPr/>
          <p:nvPr/>
        </p:nvPicPr>
        <p:blipFill>
          <a:blip r:embed="rId14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124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solidFill>
            <a:srgbClr val="FFFFFF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CONTEANTS</a:t>
            </a:r>
            <a:endParaRPr lang="en-US" sz="1800" b="0" strike="noStrike" spc="-1" dirty="0">
              <a:latin typeface="Times New Roman"/>
            </a:endParaRPr>
          </a:p>
        </p:txBody>
      </p:sp>
      <p:pic>
        <p:nvPicPr>
          <p:cNvPr id="125" name="그림 18"/>
          <p:cNvPicPr/>
          <p:nvPr/>
        </p:nvPicPr>
        <p:blipFill>
          <a:blip r:embed="rId15"/>
          <a:stretch/>
        </p:blipFill>
        <p:spPr>
          <a:xfrm>
            <a:off x="6367320" y="360"/>
            <a:ext cx="2483280" cy="269280"/>
          </a:xfrm>
          <a:prstGeom prst="rect">
            <a:avLst/>
          </a:prstGeom>
          <a:ln>
            <a:noFill/>
          </a:ln>
        </p:spPr>
      </p:pic>
      <p:pic>
        <p:nvPicPr>
          <p:cNvPr id="126" name="그림 20"/>
          <p:cNvPicPr/>
          <p:nvPr/>
        </p:nvPicPr>
        <p:blipFill>
          <a:blip r:embed="rId16"/>
          <a:stretch/>
        </p:blipFill>
        <p:spPr>
          <a:xfrm>
            <a:off x="7357320" y="629712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127" name="Line 2"/>
          <p:cNvSpPr/>
          <p:nvPr/>
        </p:nvSpPr>
        <p:spPr>
          <a:xfrm>
            <a:off x="295200" y="898200"/>
            <a:ext cx="8458200" cy="360"/>
          </a:xfrm>
          <a:prstGeom prst="line">
            <a:avLst/>
          </a:prstGeom>
          <a:ln w="19080">
            <a:solidFill>
              <a:schemeClr val="accent3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CustomShape 3"/>
          <p:cNvSpPr/>
          <p:nvPr/>
        </p:nvSpPr>
        <p:spPr>
          <a:xfrm>
            <a:off x="6482520" y="81360"/>
            <a:ext cx="45000" cy="9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그림 18"/>
          <p:cNvPicPr/>
          <p:nvPr/>
        </p:nvPicPr>
        <p:blipFill>
          <a:blip r:embed="rId14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pic>
        <p:nvPicPr>
          <p:cNvPr id="213" name="그림 13"/>
          <p:cNvPicPr/>
          <p:nvPr/>
        </p:nvPicPr>
        <p:blipFill>
          <a:blip r:embed="rId15"/>
          <a:stretch/>
        </p:blipFill>
        <p:spPr>
          <a:xfrm>
            <a:off x="7357320" y="619776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214" name="CustomShape 1"/>
          <p:cNvSpPr/>
          <p:nvPr/>
        </p:nvSpPr>
        <p:spPr>
          <a:xfrm>
            <a:off x="628560" y="2729880"/>
            <a:ext cx="2753640" cy="71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4400" b="1" strike="noStrike" spc="-145" dirty="0">
                <a:solidFill>
                  <a:srgbClr val="404040"/>
                </a:solidFill>
                <a:latin typeface="나눔바른고딕"/>
                <a:ea typeface="나눔바른고딕"/>
              </a:rPr>
              <a:t>감사합니다.</a:t>
            </a:r>
            <a:endParaRPr lang="en-US" sz="4400" b="0" strike="noStrike" spc="-1" dirty="0">
              <a:latin typeface="Times New Roman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 dirty="0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 dirty="0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 dirty="0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3.png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5.png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31.wmf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31.wmf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31.wmf"/><Relationship Id="rId5" Type="http://schemas.openxmlformats.org/officeDocument/2006/relationships/image" Target="../media/image44.png"/><Relationship Id="rId4" Type="http://schemas.openxmlformats.org/officeDocument/2006/relationships/image" Target="../media/image43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31.wmf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52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6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6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ownload.bimatrix.co.kr/portal/login.jsp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8.wmf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1.png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628560" y="1942560"/>
            <a:ext cx="7886160" cy="149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4400" b="1" spc="-145" dirty="0">
                <a:solidFill>
                  <a:srgbClr val="404040"/>
                </a:solidFill>
                <a:latin typeface="나눔바른고딕"/>
              </a:rPr>
              <a:t>제품설치매니저 </a:t>
            </a:r>
            <a:r>
              <a:rPr lang="en-US" altLang="ko-KR" sz="4400" b="1" spc="-145" dirty="0">
                <a:solidFill>
                  <a:srgbClr val="404040"/>
                </a:solidFill>
                <a:latin typeface="나눔바른고딕"/>
              </a:rPr>
              <a:t>v1.5</a:t>
            </a:r>
            <a:r>
              <a:rPr dirty="0"/>
              <a:t/>
            </a:r>
            <a:br>
              <a:rPr dirty="0"/>
            </a:br>
            <a:r>
              <a:rPr lang="ko-KR" altLang="en-US" sz="4400" spc="-145" dirty="0">
                <a:solidFill>
                  <a:srgbClr val="404040"/>
                </a:solidFill>
                <a:latin typeface="나눔바른고딕"/>
              </a:rPr>
              <a:t>사용자 가이드</a:t>
            </a:r>
            <a:endParaRPr lang="en-US" sz="4400" b="0" strike="noStrike" spc="-1" dirty="0">
              <a:latin typeface="Times New Roman"/>
            </a:endParaRPr>
          </a:p>
        </p:txBody>
      </p:sp>
      <p:sp>
        <p:nvSpPr>
          <p:cNvPr id="255" name="CustomShape 3"/>
          <p:cNvSpPr/>
          <p:nvPr/>
        </p:nvSpPr>
        <p:spPr>
          <a:xfrm>
            <a:off x="5970500" y="6202914"/>
            <a:ext cx="2839320" cy="4998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808080"/>
                </a:solidFill>
                <a:latin typeface="나눔바른고딕"/>
                <a:ea typeface="나눔바른고딕"/>
              </a:rPr>
              <a:t>기술연구소</a:t>
            </a:r>
            <a:endParaRPr lang="en-US" sz="1200" b="0" strike="noStrike" spc="-1" dirty="0">
              <a:latin typeface="Times New Roman"/>
            </a:endParaRPr>
          </a:p>
          <a:p>
            <a:pPr algn="r">
              <a:lnSpc>
                <a:spcPct val="100000"/>
              </a:lnSpc>
            </a:pPr>
            <a:r>
              <a:rPr lang="en-US" sz="1200" b="0" strike="noStrike" spc="-1" dirty="0" smtClean="0">
                <a:solidFill>
                  <a:srgbClr val="808080"/>
                </a:solidFill>
                <a:latin typeface="나눔바른고딕"/>
                <a:ea typeface="나눔바른고딕"/>
              </a:rPr>
              <a:t>2022 06</a:t>
            </a:r>
            <a:endParaRPr lang="en-US" sz="120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설치 준비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실행 및 정지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for Windows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Windows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설치 버전 인스톨러를 통해서 제품설치매니저를 실행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정지하는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 </a:t>
            </a:r>
          </a:p>
        </p:txBody>
      </p:sp>
      <p:sp>
        <p:nvSpPr>
          <p:cNvPr id="31" name="CustomShape 19">
            <a:extLst>
              <a:ext uri="{FF2B5EF4-FFF2-40B4-BE49-F238E27FC236}">
                <a16:creationId xmlns:a16="http://schemas.microsoft.com/office/drawing/2014/main" id="{5DB53043-9719-41A9-9473-95E935F4D549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3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6" name="CustomShape 6">
            <a:extLst>
              <a:ext uri="{FF2B5EF4-FFF2-40B4-BE49-F238E27FC236}">
                <a16:creationId xmlns:a16="http://schemas.microsoft.com/office/drawing/2014/main" id="{9EACDC9F-8E65-4EF0-AE50-732923CC5D84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9"/>
            <a:ext cx="7403689" cy="10394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Browse</a:t>
            </a:r>
            <a:r>
              <a:rPr lang="en-US" altLang="ko-KR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”</a:t>
            </a:r>
            <a:r>
              <a:rPr lang="ko-KR" altLang="en-US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</a:t>
            </a:r>
            <a:r>
              <a:rPr lang="en-US" altLang="ko-KR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클릭하여 서버가 설치될 경로를 선택하고</a:t>
            </a:r>
            <a:r>
              <a:rPr lang="en-US" altLang="ko-KR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“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Next”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클릭합</a:t>
            </a:r>
            <a:r>
              <a:rPr lang="ko-KR" altLang="en-US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니다</a:t>
            </a:r>
            <a:r>
              <a:rPr lang="en-US" altLang="ko-KR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(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default: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C:\AUDPlatform_7)</a:t>
            </a:r>
          </a:p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방법을 선택하고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“Next”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클릭합니다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⊙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Default Installation by Automatically :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전 과정을 자동 진행합니다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.(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설치에 필요한 포트를 자동으로 설정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 </a:t>
            </a:r>
          </a:p>
          <a:p>
            <a:pPr>
              <a:lnSpc>
                <a:spcPct val="100000"/>
              </a:lnSpc>
            </a:pP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⊙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Custom Installation by the Administration UI : </a:t>
            </a:r>
            <a:r>
              <a:rPr lang="ko-KR" altLang="en-US" sz="1100" u="sng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관리자 페이지</a:t>
            </a:r>
            <a:r>
              <a:rPr lang="en-US" altLang="ko-KR" sz="1100" u="sng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</a:t>
            </a:r>
            <a:r>
              <a:rPr lang="ko-KR" altLang="en-US" sz="1100" u="sng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웹</a:t>
            </a:r>
            <a:r>
              <a:rPr lang="en-US" altLang="ko-KR" sz="1100" u="sng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</a:t>
            </a:r>
            <a:r>
              <a:rPr lang="ko-KR" altLang="en-US" sz="1100" u="sng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 기반으로 설치를 지원합니다</a:t>
            </a:r>
            <a:r>
              <a:rPr lang="en-US" altLang="ko-KR" sz="1100" u="sng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en-US" sz="1100" strike="noStrike" spc="-1" dirty="0">
                <a:solidFill>
                  <a:srgbClr val="40404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                                                                               </a:t>
            </a:r>
            <a:r>
              <a:rPr lang="ko-KR" altLang="en-US" sz="1100" u="sng" strike="noStrike" spc="-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설치되는 서버</a:t>
            </a:r>
            <a:r>
              <a:rPr lang="en-US" altLang="ko-KR" sz="1100" u="sng" strike="noStrike" spc="-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PC</a:t>
            </a:r>
            <a:r>
              <a:rPr lang="ko-KR" altLang="en-US" sz="1100" u="sng" strike="noStrike" spc="-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가 분리되어 있는 경우</a:t>
            </a:r>
            <a:r>
              <a:rPr lang="en-US" altLang="ko-KR" sz="1100" u="sng" strike="noStrike" spc="-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en-US" altLang="ko-KR" sz="1100" u="sng" spc="-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Linux)</a:t>
            </a:r>
            <a:r>
              <a:rPr lang="ko-KR" altLang="en-US" sz="1100" u="sng" strike="noStrike" spc="-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권장됩니다</a:t>
            </a:r>
            <a:r>
              <a:rPr lang="en-US" altLang="ko-KR" sz="1100" u="sng" strike="noStrike" spc="-1" dirty="0">
                <a:solidFill>
                  <a:srgbClr val="FF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 </a:t>
            </a:r>
            <a:endParaRPr lang="en-US" sz="1100" u="sng" strike="noStrike" spc="-1" dirty="0">
              <a:solidFill>
                <a:srgbClr val="FF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" name="CustomShape 31">
            <a:extLst>
              <a:ext uri="{FF2B5EF4-FFF2-40B4-BE49-F238E27FC236}">
                <a16:creationId xmlns:a16="http://schemas.microsoft.com/office/drawing/2014/main" id="{2BA4C9A1-6FB9-4C9E-95B9-0929FFED3C32}"/>
              </a:ext>
            </a:extLst>
          </p:cNvPr>
          <p:cNvSpPr/>
          <p:nvPr/>
        </p:nvSpPr>
        <p:spPr>
          <a:xfrm flipV="1">
            <a:off x="4369732" y="4085379"/>
            <a:ext cx="627863" cy="404396"/>
          </a:xfrm>
          <a:prstGeom prst="rightArrow">
            <a:avLst>
              <a:gd name="adj1" fmla="val 64989"/>
              <a:gd name="adj2" fmla="val 54676"/>
            </a:avLst>
          </a:prstGeom>
          <a:gradFill rotWithShape="0">
            <a:gsLst>
              <a:gs pos="0">
                <a:schemeClr val="bg1"/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938" y="3431225"/>
            <a:ext cx="2667991" cy="2070147"/>
          </a:xfrm>
          <a:prstGeom prst="rect">
            <a:avLst/>
          </a:prstGeom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214850D7-2DF8-4112-BA6B-BE06C23EAC27}"/>
              </a:ext>
            </a:extLst>
          </p:cNvPr>
          <p:cNvSpPr/>
          <p:nvPr/>
        </p:nvSpPr>
        <p:spPr>
          <a:xfrm>
            <a:off x="1615459" y="4152552"/>
            <a:ext cx="2406951" cy="176168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0" name="그림 12">
            <a:extLst>
              <a:ext uri="{FF2B5EF4-FFF2-40B4-BE49-F238E27FC236}">
                <a16:creationId xmlns:a16="http://schemas.microsoft.com/office/drawing/2014/main" id="{8435C1FA-12B9-451B-90FC-BCF980BE1E85}"/>
              </a:ext>
            </a:extLst>
          </p:cNvPr>
          <p:cNvPicPr/>
          <p:nvPr/>
        </p:nvPicPr>
        <p:blipFill>
          <a:blip r:embed="rId4"/>
          <a:stretch/>
        </p:blipFill>
        <p:spPr>
          <a:xfrm rot="19930573">
            <a:off x="3881116" y="4208925"/>
            <a:ext cx="338010" cy="673689"/>
          </a:xfrm>
          <a:prstGeom prst="rect">
            <a:avLst/>
          </a:prstGeom>
          <a:ln>
            <a:noFill/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7014" y="3437359"/>
            <a:ext cx="2652177" cy="2057877"/>
          </a:xfrm>
          <a:prstGeom prst="rect">
            <a:avLst/>
          </a:prstGeom>
        </p:spPr>
      </p:pic>
      <p:sp>
        <p:nvSpPr>
          <p:cNvPr id="27" name="직사각형 26">
            <a:extLst>
              <a:ext uri="{FF2B5EF4-FFF2-40B4-BE49-F238E27FC236}">
                <a16:creationId xmlns:a16="http://schemas.microsoft.com/office/drawing/2014/main" id="{7AADD492-FE78-4454-A215-08DC731AF546}"/>
              </a:ext>
            </a:extLst>
          </p:cNvPr>
          <p:cNvSpPr/>
          <p:nvPr/>
        </p:nvSpPr>
        <p:spPr>
          <a:xfrm>
            <a:off x="5299628" y="4011337"/>
            <a:ext cx="2406951" cy="176168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8" name="그림 12">
            <a:extLst>
              <a:ext uri="{FF2B5EF4-FFF2-40B4-BE49-F238E27FC236}">
                <a16:creationId xmlns:a16="http://schemas.microsoft.com/office/drawing/2014/main" id="{5A59F984-0908-4EFB-8AA9-E467EE6357F7}"/>
              </a:ext>
            </a:extLst>
          </p:cNvPr>
          <p:cNvPicPr/>
          <p:nvPr/>
        </p:nvPicPr>
        <p:blipFill>
          <a:blip r:embed="rId4"/>
          <a:stretch/>
        </p:blipFill>
        <p:spPr>
          <a:xfrm rot="19930573">
            <a:off x="7685517" y="4047829"/>
            <a:ext cx="338010" cy="67368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839664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설치 준비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실행 및 정지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for Windows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Windows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설치 버전 인스톨러를 통해서 제품설치매니저를 실행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정지하는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 </a:t>
            </a:r>
          </a:p>
        </p:txBody>
      </p:sp>
      <p:sp>
        <p:nvSpPr>
          <p:cNvPr id="31" name="CustomShape 19">
            <a:extLst>
              <a:ext uri="{FF2B5EF4-FFF2-40B4-BE49-F238E27FC236}">
                <a16:creationId xmlns:a16="http://schemas.microsoft.com/office/drawing/2014/main" id="{5DB53043-9719-41A9-9473-95E935F4D549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4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6" name="CustomShape 6">
            <a:extLst>
              <a:ext uri="{FF2B5EF4-FFF2-40B4-BE49-F238E27FC236}">
                <a16:creationId xmlns:a16="http://schemas.microsoft.com/office/drawing/2014/main" id="{9EACDC9F-8E65-4EF0-AE50-732923CC5D84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9"/>
            <a:ext cx="7403689" cy="10394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Install”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클릭합니다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인스톨러가 설정한 설치 경로에 제품 설치를 위한 패키지를 자동으로 구성합니다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r>
              <a:rPr lang="en-US" sz="1100" strike="noStrike" spc="-1" dirty="0">
                <a:solidFill>
                  <a:srgbClr val="404040"/>
                </a:solidFill>
                <a:latin typeface="나눔고딕" panose="020D0304000000000000" pitchFamily="50" charset="-127"/>
                <a:ea typeface="나눔고딕" panose="020D0304000000000000" pitchFamily="50" charset="-127"/>
              </a:rPr>
              <a:t>    (</a:t>
            </a:r>
            <a:r>
              <a:rPr lang="ko-KR" altLang="en-US" sz="1100" strike="noStrike" spc="-1" dirty="0">
                <a:solidFill>
                  <a:srgbClr val="404040"/>
                </a:solidFill>
                <a:latin typeface="나눔고딕" panose="020D0304000000000000" pitchFamily="50" charset="-127"/>
                <a:ea typeface="나눔고딕" panose="020D0304000000000000" pitchFamily="50" charset="-127"/>
              </a:rPr>
              <a:t>구성이 완료될 때까지 서버 사양에 따라서 </a:t>
            </a:r>
            <a:r>
              <a:rPr lang="en-US" altLang="ko-KR" sz="1100" strike="noStrike" spc="-1" dirty="0">
                <a:solidFill>
                  <a:srgbClr val="404040"/>
                </a:solidFill>
                <a:latin typeface="나눔고딕" panose="020D0304000000000000" pitchFamily="50" charset="-127"/>
                <a:ea typeface="나눔고딕" panose="020D0304000000000000" pitchFamily="50" charset="-127"/>
              </a:rPr>
              <a:t>1~5</a:t>
            </a:r>
            <a:r>
              <a:rPr lang="ko-KR" altLang="en-US" sz="1100" strike="noStrike" spc="-1" dirty="0">
                <a:solidFill>
                  <a:srgbClr val="404040"/>
                </a:solidFill>
                <a:latin typeface="나눔고딕" panose="020D0304000000000000" pitchFamily="50" charset="-127"/>
                <a:ea typeface="나눔고딕" panose="020D0304000000000000" pitchFamily="50" charset="-127"/>
              </a:rPr>
              <a:t>분 정도 소요</a:t>
            </a:r>
            <a:r>
              <a:rPr lang="en-US" altLang="ko-KR" sz="1100" strike="noStrike" spc="-1" dirty="0">
                <a:solidFill>
                  <a:srgbClr val="404040"/>
                </a:solidFill>
                <a:latin typeface="나눔고딕" panose="020D0304000000000000" pitchFamily="50" charset="-127"/>
                <a:ea typeface="나눔고딕" panose="020D0304000000000000" pitchFamily="50" charset="-127"/>
              </a:rPr>
              <a:t>)</a:t>
            </a:r>
            <a:endParaRPr lang="en-US" sz="1100" strike="noStrike" spc="-1" dirty="0">
              <a:solidFill>
                <a:srgbClr val="FF0000"/>
              </a:solidFill>
              <a:latin typeface="나눔고딕" panose="020D0304000000000000" pitchFamily="50" charset="-127"/>
              <a:ea typeface="나눔고딕" panose="020D0304000000000000" pitchFamily="50" charset="-127"/>
            </a:endParaRPr>
          </a:p>
        </p:txBody>
      </p:sp>
      <p:sp>
        <p:nvSpPr>
          <p:cNvPr id="19" name="CustomShape 31">
            <a:extLst>
              <a:ext uri="{FF2B5EF4-FFF2-40B4-BE49-F238E27FC236}">
                <a16:creationId xmlns:a16="http://schemas.microsoft.com/office/drawing/2014/main" id="{2BA4C9A1-6FB9-4C9E-95B9-0929FFED3C32}"/>
              </a:ext>
            </a:extLst>
          </p:cNvPr>
          <p:cNvSpPr/>
          <p:nvPr/>
        </p:nvSpPr>
        <p:spPr>
          <a:xfrm flipV="1">
            <a:off x="4369732" y="4085379"/>
            <a:ext cx="627863" cy="404396"/>
          </a:xfrm>
          <a:prstGeom prst="rightArrow">
            <a:avLst>
              <a:gd name="adj1" fmla="val 64989"/>
              <a:gd name="adj2" fmla="val 54676"/>
            </a:avLst>
          </a:prstGeom>
          <a:gradFill rotWithShape="0">
            <a:gsLst>
              <a:gs pos="0">
                <a:schemeClr val="bg1"/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566" y="3432326"/>
            <a:ext cx="2650759" cy="2056776"/>
          </a:xfrm>
          <a:prstGeom prst="rect">
            <a:avLst/>
          </a:prstGeom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214850D7-2DF8-4112-BA6B-BE06C23EAC27}"/>
              </a:ext>
            </a:extLst>
          </p:cNvPr>
          <p:cNvSpPr/>
          <p:nvPr/>
        </p:nvSpPr>
        <p:spPr>
          <a:xfrm>
            <a:off x="3356642" y="5301301"/>
            <a:ext cx="395178" cy="179412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0" name="그림 12">
            <a:extLst>
              <a:ext uri="{FF2B5EF4-FFF2-40B4-BE49-F238E27FC236}">
                <a16:creationId xmlns:a16="http://schemas.microsoft.com/office/drawing/2014/main" id="{8435C1FA-12B9-451B-90FC-BCF980BE1E85}"/>
              </a:ext>
            </a:extLst>
          </p:cNvPr>
          <p:cNvPicPr/>
          <p:nvPr/>
        </p:nvPicPr>
        <p:blipFill>
          <a:blip r:embed="rId4"/>
          <a:stretch/>
        </p:blipFill>
        <p:spPr>
          <a:xfrm rot="19930573">
            <a:off x="3730114" y="5341440"/>
            <a:ext cx="338010" cy="673689"/>
          </a:xfrm>
          <a:prstGeom prst="rect">
            <a:avLst/>
          </a:prstGeom>
          <a:ln>
            <a:noFill/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1359" y="3432326"/>
            <a:ext cx="2639947" cy="2048387"/>
          </a:xfrm>
          <a:prstGeom prst="rect">
            <a:avLst/>
          </a:prstGeom>
        </p:spPr>
      </p:pic>
      <p:sp>
        <p:nvSpPr>
          <p:cNvPr id="27" name="직사각형 26">
            <a:extLst>
              <a:ext uri="{FF2B5EF4-FFF2-40B4-BE49-F238E27FC236}">
                <a16:creationId xmlns:a16="http://schemas.microsoft.com/office/drawing/2014/main" id="{7AADD492-FE78-4454-A215-08DC731AF546}"/>
              </a:ext>
            </a:extLst>
          </p:cNvPr>
          <p:cNvSpPr/>
          <p:nvPr/>
        </p:nvSpPr>
        <p:spPr>
          <a:xfrm>
            <a:off x="5308017" y="3827027"/>
            <a:ext cx="2426633" cy="386303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33294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AB246067-FE07-42D6-A210-A3243C0CCE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124" y="3554251"/>
            <a:ext cx="2639947" cy="2048387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설치 준비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실행 및 정지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for Windows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Windows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설치 버전 인스톨러를 통해서 제품설치매니저를 실행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정지하는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 </a:t>
            </a:r>
          </a:p>
        </p:txBody>
      </p:sp>
      <p:sp>
        <p:nvSpPr>
          <p:cNvPr id="31" name="CustomShape 19">
            <a:extLst>
              <a:ext uri="{FF2B5EF4-FFF2-40B4-BE49-F238E27FC236}">
                <a16:creationId xmlns:a16="http://schemas.microsoft.com/office/drawing/2014/main" id="{5DB53043-9719-41A9-9473-95E935F4D549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5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6" name="CustomShape 6">
            <a:extLst>
              <a:ext uri="{FF2B5EF4-FFF2-40B4-BE49-F238E27FC236}">
                <a16:creationId xmlns:a16="http://schemas.microsoft.com/office/drawing/2014/main" id="{9EACDC9F-8E65-4EF0-AE50-732923CC5D84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7"/>
            <a:ext cx="7403689" cy="16052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제품 설치를 위한 환경구성이 완료되면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제품 설치 전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단계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3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에서 설정한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방법에 따라 설치를 진행합니다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진행 중에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“Finish”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클릭하여 창을 닫아도 무방합니다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sz="1100" strike="noStrike" spc="-1" dirty="0">
              <a:solidFill>
                <a:srgbClr val="404040"/>
              </a:solidFill>
              <a:latin typeface="나눔고딕 ExtraBold"/>
            </a:endParaRPr>
          </a:p>
          <a:p>
            <a:pPr>
              <a:lnSpc>
                <a:spcPct val="100000"/>
              </a:lnSpc>
            </a:pPr>
            <a:r>
              <a:rPr lang="en-US" sz="1100" b="1" spc="-1" dirty="0">
                <a:solidFill>
                  <a:srgbClr val="404040"/>
                </a:solidFill>
                <a:latin typeface="나눔고딕 ExtraBold"/>
              </a:rPr>
              <a:t>     [</a:t>
            </a: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</a:rPr>
              <a:t>설치 방법에 따른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</a:rPr>
              <a:t>Next Step]</a:t>
            </a:r>
          </a:p>
          <a:p>
            <a:pPr>
              <a:lnSpc>
                <a:spcPct val="100000"/>
              </a:lnSpc>
            </a:pP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  ⊙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Default Installation by Automatically :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창이 열리고 설치가 자동으로 진행되며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</a:p>
          <a:p>
            <a:pPr>
              <a:lnSpc>
                <a:spcPct val="100000"/>
              </a:lnSpc>
            </a:pP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                                                                     </a:t>
            </a:r>
            <a:r>
              <a:rPr lang="ko-KR" altLang="en-US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설치 완료 후</a:t>
            </a: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AUD Platform</a:t>
            </a:r>
            <a:r>
              <a:rPr lang="ko-KR" altLang="en-US" sz="1100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이 </a:t>
            </a:r>
            <a:r>
              <a:rPr lang="ko-KR" altLang="en-US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기본 브라우저로 자동으로 열립니다</a:t>
            </a: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5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 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⊙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Custom Installation by the Administration UI :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관리자페이지가 기본 브라우저로 자동으로 열립니다</a:t>
            </a: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sz="1100" strike="noStrike" spc="-1" dirty="0">
                <a:solidFill>
                  <a:srgbClr val="404040"/>
                </a:solidFill>
                <a:latin typeface="나눔고딕" panose="020D0304000000000000" pitchFamily="50" charset="-127"/>
                <a:ea typeface="나눔고딕" panose="020D0304000000000000" pitchFamily="50" charset="-127"/>
              </a:rPr>
              <a:t>                                                                                      (</a:t>
            </a:r>
            <a:r>
              <a:rPr lang="ko-KR" altLang="en-US" sz="1100" strike="noStrike" spc="-1" dirty="0">
                <a:solidFill>
                  <a:srgbClr val="404040"/>
                </a:solidFill>
                <a:latin typeface="나눔고딕" panose="020D0304000000000000" pitchFamily="50" charset="-127"/>
                <a:ea typeface="나눔고딕" panose="020D0304000000000000" pitchFamily="50" charset="-127"/>
              </a:rPr>
              <a:t>이후 설치 절차는 관리자 페이지 설명 참고</a:t>
            </a:r>
            <a:r>
              <a:rPr lang="en-US" altLang="ko-KR" sz="1100" strike="noStrike" spc="-1" dirty="0">
                <a:solidFill>
                  <a:srgbClr val="404040"/>
                </a:solidFill>
                <a:latin typeface="나눔고딕" panose="020D0304000000000000" pitchFamily="50" charset="-127"/>
                <a:ea typeface="나눔고딕" panose="020D0304000000000000" pitchFamily="50" charset="-127"/>
              </a:rPr>
              <a:t>)</a:t>
            </a:r>
            <a:endParaRPr lang="en-US" sz="1100" strike="noStrike" spc="-1" dirty="0">
              <a:solidFill>
                <a:srgbClr val="404040"/>
              </a:solidFill>
              <a:latin typeface="나눔고딕" panose="020D0304000000000000" pitchFamily="50" charset="-127"/>
              <a:ea typeface="나눔고딕" panose="020D0304000000000000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14850D7-2DF8-4112-BA6B-BE06C23EAC27}"/>
              </a:ext>
            </a:extLst>
          </p:cNvPr>
          <p:cNvSpPr/>
          <p:nvPr/>
        </p:nvSpPr>
        <p:spPr>
          <a:xfrm>
            <a:off x="3349022" y="5414605"/>
            <a:ext cx="395178" cy="179412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0" name="그림 12">
            <a:extLst>
              <a:ext uri="{FF2B5EF4-FFF2-40B4-BE49-F238E27FC236}">
                <a16:creationId xmlns:a16="http://schemas.microsoft.com/office/drawing/2014/main" id="{8435C1FA-12B9-451B-90FC-BCF980BE1E85}"/>
              </a:ext>
            </a:extLst>
          </p:cNvPr>
          <p:cNvPicPr/>
          <p:nvPr/>
        </p:nvPicPr>
        <p:blipFill>
          <a:blip r:embed="rId4"/>
          <a:stretch/>
        </p:blipFill>
        <p:spPr>
          <a:xfrm rot="19930573">
            <a:off x="3709626" y="5443550"/>
            <a:ext cx="244952" cy="488215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0F70D26-FB83-470E-B04A-0D568ED0AD3E}"/>
              </a:ext>
            </a:extLst>
          </p:cNvPr>
          <p:cNvSpPr txBox="1"/>
          <p:nvPr/>
        </p:nvSpPr>
        <p:spPr>
          <a:xfrm>
            <a:off x="4549575" y="4087187"/>
            <a:ext cx="34676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마지막 단계까지 진행되었다면</a:t>
            </a:r>
            <a:endParaRPr lang="en-US" altLang="ko-KR" sz="1400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ko-KR" altLang="en-US" sz="1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제품설치매니저가 정상 기동 된 상태입니다</a:t>
            </a:r>
            <a:r>
              <a:rPr lang="en-US" altLang="ko-KR" sz="1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</a:p>
          <a:p>
            <a:r>
              <a:rPr lang="en-US" altLang="ko-KR" sz="1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  <a:p>
            <a:r>
              <a:rPr lang="en-US" altLang="ko-KR" sz="1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실행</a:t>
            </a:r>
            <a:r>
              <a:rPr lang="en-US" altLang="ko-KR" sz="1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/</a:t>
            </a:r>
            <a:r>
              <a:rPr lang="ko-KR" altLang="en-US" sz="1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정지 방법은 다음 슬라이드를 참고</a:t>
            </a:r>
            <a:r>
              <a:rPr lang="en-US" altLang="ko-KR" sz="1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400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00035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설치 준비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실행 및 정지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for Windows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Windows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설치 버전 인스톨러를 통해서 제품설치매니저를 실행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정지하는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 </a:t>
            </a:r>
          </a:p>
        </p:txBody>
      </p:sp>
      <p:sp>
        <p:nvSpPr>
          <p:cNvPr id="31" name="CustomShape 19">
            <a:extLst>
              <a:ext uri="{FF2B5EF4-FFF2-40B4-BE49-F238E27FC236}">
                <a16:creationId xmlns:a16="http://schemas.microsoft.com/office/drawing/2014/main" id="{5DB53043-9719-41A9-9473-95E935F4D549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6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6" name="CustomShape 6">
            <a:extLst>
              <a:ext uri="{FF2B5EF4-FFF2-40B4-BE49-F238E27FC236}">
                <a16:creationId xmlns:a16="http://schemas.microsoft.com/office/drawing/2014/main" id="{9EACDC9F-8E65-4EF0-AE50-732923CC5D84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12051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Windows </a:t>
            </a:r>
            <a:r>
              <a:rPr lang="ko-KR" altLang="en-US" sz="1100" b="1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서비스를 통해 설치매니저를 시작</a:t>
            </a:r>
            <a:r>
              <a:rPr lang="en-US" altLang="ko-KR" sz="1100" b="1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100" b="1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정지 할 수 있습니다</a:t>
            </a:r>
            <a:r>
              <a:rPr lang="en-US" altLang="ko-KR" sz="1100" b="1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</a:t>
            </a:r>
          </a:p>
          <a:p>
            <a:pPr>
              <a:lnSpc>
                <a:spcPct val="100000"/>
              </a:lnSpc>
            </a:pPr>
            <a:r>
              <a:rPr lang="ko-KR" altLang="en-US" sz="110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⊙ </a:t>
            </a:r>
            <a:r>
              <a:rPr lang="ko-KR" altLang="en-US" sz="110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서비스명</a:t>
            </a:r>
            <a:r>
              <a:rPr lang="en-US" altLang="ko-KR" sz="110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 </a:t>
            </a:r>
            <a:r>
              <a:rPr lang="en-US" altLang="ko-KR" sz="11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AUD Platform 7 Manager</a:t>
            </a:r>
            <a:r>
              <a:rPr lang="en-US" altLang="ko-KR" sz="1100" strike="noStrike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trike="noStrike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sz="1100" strike="noStrike" spc="-1" dirty="0">
              <a:solidFill>
                <a:srgbClr val="404040"/>
              </a:solidFill>
              <a:latin typeface="나눔고딕 ExtraBold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C063EA-B71D-4E0D-AD7A-B1B4ABF826D5}"/>
              </a:ext>
            </a:extLst>
          </p:cNvPr>
          <p:cNvSpPr txBox="1"/>
          <p:nvPr/>
        </p:nvSpPr>
        <p:spPr>
          <a:xfrm>
            <a:off x="4549575" y="3640366"/>
            <a:ext cx="3978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AUD Platform 7 Manager </a:t>
            </a:r>
            <a:r>
              <a:rPr lang="ko-KR" altLang="en-US" sz="11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서비스는 제품 설치를 위한 환경 구성 </a:t>
            </a:r>
            <a:r>
              <a:rPr lang="ko-KR" altLang="en-US" sz="11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시 자동으로 </a:t>
            </a:r>
            <a:r>
              <a:rPr lang="ko-KR" altLang="en-US" sz="11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등록되며</a:t>
            </a:r>
            <a:r>
              <a:rPr lang="en-US" altLang="ko-KR" sz="11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 Uninstall</a:t>
            </a:r>
            <a:r>
              <a:rPr lang="ko-KR" altLang="en-US" sz="11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시점에 자동 삭제됩니다</a:t>
            </a:r>
            <a:r>
              <a:rPr lang="en-US" altLang="ko-KR" sz="11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100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1143799" y="2915876"/>
            <a:ext cx="3379931" cy="2520648"/>
            <a:chOff x="2952487" y="463722"/>
            <a:chExt cx="7678222" cy="5649113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52487" y="463722"/>
              <a:ext cx="7678222" cy="5649113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1247" y="3661310"/>
              <a:ext cx="6201640" cy="18481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82883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설치 준비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실행 및 정지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for Linux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03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Linux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설치 버전 인스톨러를 통해서 제품설치매니저를 실행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정지하는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 </a:t>
            </a:r>
          </a:p>
        </p:txBody>
      </p:sp>
      <p:sp>
        <p:nvSpPr>
          <p:cNvPr id="31" name="CustomShape 19">
            <a:extLst>
              <a:ext uri="{FF2B5EF4-FFF2-40B4-BE49-F238E27FC236}">
                <a16:creationId xmlns:a16="http://schemas.microsoft.com/office/drawing/2014/main" id="{5DB53043-9719-41A9-9473-95E935F4D549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1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6" name="CustomShape 6">
            <a:extLst>
              <a:ext uri="{FF2B5EF4-FFF2-40B4-BE49-F238E27FC236}">
                <a16:creationId xmlns:a16="http://schemas.microsoft.com/office/drawing/2014/main" id="{9EACDC9F-8E65-4EF0-AE50-732923CC5D84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16052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다운로드 받은 설치 파일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(“AUDPlatform.zip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”)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설치하려는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Linux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서버의 설치 경로에 업로드합니다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※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만약 고객사가 지정한 </a:t>
            </a:r>
            <a:r>
              <a:rPr lang="en-US" altLang="ko-KR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WAS</a:t>
            </a:r>
            <a:r>
              <a:rPr lang="ko-KR" altLang="en-US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의 </a:t>
            </a:r>
            <a:r>
              <a:rPr lang="en-US" altLang="ko-KR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Container</a:t>
            </a:r>
            <a:r>
              <a:rPr lang="ko-KR" altLang="en-US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에 설치하는 경우 배포 경로와 다른 위치에 업로드합니다</a:t>
            </a:r>
            <a:r>
              <a:rPr lang="en-US" altLang="ko-KR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altLang="ko-KR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          </a:t>
            </a:r>
          </a:p>
          <a:p>
            <a:pPr>
              <a:lnSpc>
                <a:spcPct val="100000"/>
              </a:lnSpc>
            </a:pP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        [</a:t>
            </a:r>
            <a:r>
              <a:rPr lang="ko-KR" altLang="en-US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사전 체크사항</a:t>
            </a: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]</a:t>
            </a:r>
          </a:p>
          <a:p>
            <a:pPr>
              <a:lnSpc>
                <a:spcPct val="100000"/>
              </a:lnSpc>
            </a:pP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              - </a:t>
            </a:r>
            <a:r>
              <a:rPr lang="ko-KR" altLang="en-US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제품설치매니저를 업로드한 사용자계정</a:t>
            </a: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(OS)</a:t>
            </a:r>
            <a:r>
              <a:rPr lang="ko-KR" altLang="en-US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으로 배포될 </a:t>
            </a: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Container </a:t>
            </a:r>
            <a:r>
              <a:rPr lang="ko-KR" altLang="en-US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폴더에 쓰기 권한이 존재해야 함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업로드한 제품설치매니저 설치파일의 압축을 해제합니다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endParaRPr lang="en-US" altLang="ko-KR" sz="110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FBB0BF9-232C-4ADB-ABA0-B50E1F33A1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61" r="22726" b="2141"/>
          <a:stretch/>
        </p:blipFill>
        <p:spPr>
          <a:xfrm>
            <a:off x="1398977" y="3540782"/>
            <a:ext cx="2927834" cy="1542591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BDD0A5E2-6692-46D6-83F5-17522A29BAB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07" r="56172"/>
          <a:stretch/>
        </p:blipFill>
        <p:spPr>
          <a:xfrm>
            <a:off x="5121092" y="3697069"/>
            <a:ext cx="2546066" cy="1143674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1C3ED98E-32D2-4B20-9E6C-72DF0C63CDBD}"/>
              </a:ext>
            </a:extLst>
          </p:cNvPr>
          <p:cNvSpPr/>
          <p:nvPr/>
        </p:nvSpPr>
        <p:spPr>
          <a:xfrm>
            <a:off x="1142912" y="5216997"/>
            <a:ext cx="56499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{</a:t>
            </a:r>
            <a:r>
              <a:rPr lang="ko-KR" altLang="en-US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압축해제 경로</a:t>
            </a: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}/bin/</a:t>
            </a:r>
            <a:r>
              <a:rPr lang="en-US" altLang="ko-KR" sz="11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start_mgr.sh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 실행하여 설치매니저를 </a:t>
            </a:r>
            <a:r>
              <a:rPr lang="ko-KR" altLang="en-US" sz="11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실행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 lvl="0"/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{</a:t>
            </a:r>
            <a:r>
              <a:rPr lang="ko-KR" altLang="en-US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압축해제 경로</a:t>
            </a:r>
            <a:r>
              <a:rPr lang="en-US" altLang="ko-KR" sz="11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}/bin/</a:t>
            </a:r>
            <a:r>
              <a:rPr lang="en-US" altLang="ko-KR" sz="11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stop_mgr.sh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 실행하여 설치매니저를 </a:t>
            </a:r>
            <a:r>
              <a:rPr lang="ko-KR" altLang="en-US" sz="11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정지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 lvl="0"/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 lvl="0"/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</a:rPr>
              <a:t> (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</a:rPr>
              <a:t>이 후 설치 절차는 관리자 페이지 설명 참고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</a:rPr>
              <a:t>)</a:t>
            </a:r>
            <a:endParaRPr lang="en-US" altLang="ko-KR" sz="110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428593593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071960" y="1819440"/>
            <a:ext cx="1024920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300" b="1" strike="noStrike" spc="-1" dirty="0">
                <a:solidFill>
                  <a:srgbClr val="FFFFFF"/>
                </a:solidFill>
                <a:latin typeface="미드본고딕L"/>
                <a:ea typeface="미드본고딕L"/>
              </a:rPr>
              <a:t>04</a:t>
            </a:r>
            <a:endParaRPr lang="en-US" sz="3300" b="0" strike="noStrike" spc="-1" dirty="0">
              <a:latin typeface="Times New Roman"/>
            </a:endParaRPr>
          </a:p>
        </p:txBody>
      </p:sp>
      <p:sp>
        <p:nvSpPr>
          <p:cNvPr id="289" name="CustomShape 8"/>
          <p:cNvSpPr/>
          <p:nvPr/>
        </p:nvSpPr>
        <p:spPr>
          <a:xfrm>
            <a:off x="0" y="2584080"/>
            <a:ext cx="91432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제품설치매니저 제품 자동설치</a:t>
            </a:r>
            <a:endParaRPr lang="en-US" altLang="ko-KR" sz="3600" b="1" strike="noStrike" spc="-1" dirty="0">
              <a:solidFill>
                <a:srgbClr val="FFFFFF"/>
              </a:solidFill>
              <a:latin typeface="나눔고딕 ExtraBold"/>
            </a:endParaRPr>
          </a:p>
          <a:p>
            <a:pPr algn="ctr">
              <a:lnSpc>
                <a:spcPct val="100000"/>
              </a:lnSpc>
            </a:pPr>
            <a:r>
              <a:rPr lang="en-US" altLang="ko-KR" sz="3600" b="1" spc="-1" dirty="0">
                <a:solidFill>
                  <a:srgbClr val="FFFFFF"/>
                </a:solidFill>
                <a:latin typeface="나눔고딕 ExtraBold"/>
              </a:rPr>
              <a:t>(Windows </a:t>
            </a: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전용</a:t>
            </a:r>
            <a:r>
              <a:rPr lang="en-US" altLang="ko-KR" sz="3600" b="1" spc="-1" dirty="0">
                <a:solidFill>
                  <a:srgbClr val="FFFFFF"/>
                </a:solidFill>
                <a:latin typeface="나눔고딕 ExtraBold"/>
              </a:rPr>
              <a:t>)</a:t>
            </a:r>
            <a:endParaRPr lang="en-US" sz="36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14329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자동설치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전용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1" y="1175492"/>
            <a:ext cx="3522036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제품 자동 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smtClean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Windows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서버에서 제품 설치 시 설치 유형을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“</a:t>
            </a:r>
            <a:r>
              <a:rPr lang="en-US" altLang="ko-KR" sz="10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Default Installation by Automatically” </a:t>
            </a:r>
            <a:r>
              <a:rPr lang="ko-KR" altLang="en-US" sz="10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선택한 경우 진행되는 절차를 설명합니다</a:t>
            </a:r>
            <a:r>
              <a:rPr lang="en-US" altLang="ko-KR" sz="10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16052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설치방법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Default Installation by Automatically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 선택한 경우 </a:t>
            </a:r>
            <a:r>
              <a:rPr lang="ko-KR" altLang="en-US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설치 절차가 자동으로 </a:t>
            </a:r>
            <a:r>
              <a:rPr lang="ko-KR" altLang="en-US" sz="1100" u="sng" spc="-1">
                <a:solidFill>
                  <a:srgbClr val="FF0000"/>
                </a:solidFill>
                <a:latin typeface="나눔고딕 ExtraBold"/>
                <a:ea typeface="나눔고딕 ExtraBold"/>
              </a:rPr>
              <a:t>진행</a:t>
            </a:r>
            <a:r>
              <a:rPr lang="ko-KR" altLang="en-US" sz="1100" spc="-1">
                <a:solidFill>
                  <a:srgbClr val="404040"/>
                </a:solidFill>
                <a:latin typeface="나눔고딕 ExtraBold"/>
                <a:ea typeface="나눔고딕 ExtraBold"/>
              </a:rPr>
              <a:t>됩니다</a:t>
            </a:r>
            <a:r>
              <a:rPr lang="en-US" altLang="ko-KR" sz="110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.    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29" name="CustomShape 31">
            <a:extLst>
              <a:ext uri="{FF2B5EF4-FFF2-40B4-BE49-F238E27FC236}">
                <a16:creationId xmlns:a16="http://schemas.microsoft.com/office/drawing/2014/main" id="{8996F1E5-E72E-4DDE-AA3D-8CBAA72DCA13}"/>
              </a:ext>
            </a:extLst>
          </p:cNvPr>
          <p:cNvSpPr/>
          <p:nvPr/>
        </p:nvSpPr>
        <p:spPr>
          <a:xfrm flipV="1">
            <a:off x="4484033" y="4390021"/>
            <a:ext cx="627863" cy="404396"/>
          </a:xfrm>
          <a:prstGeom prst="rightArrow">
            <a:avLst>
              <a:gd name="adj1" fmla="val 64989"/>
              <a:gd name="adj2" fmla="val 54676"/>
            </a:avLst>
          </a:prstGeom>
          <a:gradFill rotWithShape="0">
            <a:gsLst>
              <a:gs pos="0">
                <a:schemeClr val="bg1"/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smtClean="0">
                <a:solidFill>
                  <a:srgbClr val="FFFFFF"/>
                </a:solidFill>
                <a:latin typeface="나눔바른고딕"/>
              </a:rPr>
              <a:t>1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A04BFCB-56B7-49BC-94F2-EA521D34F98D}"/>
              </a:ext>
            </a:extLst>
          </p:cNvPr>
          <p:cNvSpPr/>
          <p:nvPr/>
        </p:nvSpPr>
        <p:spPr>
          <a:xfrm>
            <a:off x="1313772" y="2365794"/>
            <a:ext cx="308895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</a:rPr>
              <a:t>[</a:t>
            </a: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</a:rPr>
              <a:t>설치 절차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</a:rPr>
              <a:t>]</a:t>
            </a:r>
          </a:p>
          <a:p>
            <a:pPr lvl="0"/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⊙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및 서비스 기동 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 lvl="0"/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⊙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설치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및 서비스 기동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 lvl="0"/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⊙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Server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설치 및 서비스 기동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 lvl="0"/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⊙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Platform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로그인 페이지로 이동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785" y="3594204"/>
            <a:ext cx="2989937" cy="208962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3377" y="3475572"/>
            <a:ext cx="3014398" cy="2575875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8A04BFCB-56B7-49BC-94F2-EA521D34F98D}"/>
              </a:ext>
            </a:extLst>
          </p:cNvPr>
          <p:cNvSpPr/>
          <p:nvPr/>
        </p:nvSpPr>
        <p:spPr>
          <a:xfrm>
            <a:off x="4594822" y="2341547"/>
            <a:ext cx="379920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</a:rPr>
              <a:t>[AUD Platform 7 </a:t>
            </a:r>
            <a:r>
              <a:rPr lang="ko-KR" altLang="en-US" sz="1100" b="1" spc="-1" dirty="0" smtClean="0">
                <a:solidFill>
                  <a:srgbClr val="404040"/>
                </a:solidFill>
                <a:latin typeface="나눔고딕 ExtraBold"/>
              </a:rPr>
              <a:t>윈도우 </a:t>
            </a:r>
            <a:r>
              <a:rPr lang="ko-KR" altLang="en-US" sz="1100" b="1" spc="-1" dirty="0" err="1" smtClean="0">
                <a:solidFill>
                  <a:srgbClr val="404040"/>
                </a:solidFill>
                <a:latin typeface="나눔고딕 ExtraBold"/>
              </a:rPr>
              <a:t>서비스명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</a:rPr>
              <a:t>, </a:t>
            </a:r>
            <a:r>
              <a:rPr lang="ko-KR" altLang="en-US" sz="1100" b="1" spc="-1" dirty="0" smtClean="0">
                <a:solidFill>
                  <a:srgbClr val="404040"/>
                </a:solidFill>
                <a:latin typeface="나눔고딕 ExtraBold"/>
              </a:rPr>
              <a:t>기본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</a:rPr>
              <a:t>PORT]</a:t>
            </a:r>
            <a:endParaRPr lang="en-US" altLang="ko-KR" sz="1100" b="1" spc="-1" dirty="0">
              <a:solidFill>
                <a:srgbClr val="404040"/>
              </a:solidFill>
              <a:latin typeface="나눔고딕 ExtraBold"/>
            </a:endParaRPr>
          </a:p>
          <a:p>
            <a:pPr lvl="0"/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 ⊙ </a:t>
            </a:r>
            <a:r>
              <a:rPr lang="ko-KR" altLang="en-US" sz="110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설치매니저</a:t>
            </a:r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: AUD Platform 7 Manager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 lvl="0"/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⊙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</a:t>
            </a:r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 AUD Platform 7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 lvl="0"/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 ⊙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Server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 AUD Platform 7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i-META6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Server </a:t>
            </a:r>
            <a:endParaRPr lang="en-US" altLang="ko-KR" sz="1100" spc="-1" dirty="0" smtClean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 lvl="0"/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 ⊙ 기본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PORT: 5001(</a:t>
            </a:r>
            <a:r>
              <a:rPr lang="ko-KR" altLang="en-US" sz="110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설치매니저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), 5433(Repository DB)</a:t>
            </a:r>
          </a:p>
          <a:p>
            <a:pPr lvl="0"/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                    , 8087(AUD Server), 3001(</a:t>
            </a:r>
            <a:r>
              <a:rPr lang="en-US" altLang="ko-KR" sz="110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Server)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20923647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071960" y="1819440"/>
            <a:ext cx="1024920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300" b="1" strike="noStrike" spc="-1" dirty="0">
                <a:solidFill>
                  <a:srgbClr val="FFFFFF"/>
                </a:solidFill>
                <a:latin typeface="미드본고딕L"/>
                <a:ea typeface="미드본고딕L"/>
              </a:rPr>
              <a:t>05</a:t>
            </a:r>
            <a:endParaRPr lang="en-US" sz="3300" b="0" strike="noStrike" spc="-1" dirty="0">
              <a:latin typeface="Times New Roman"/>
            </a:endParaRPr>
          </a:p>
        </p:txBody>
      </p:sp>
      <p:sp>
        <p:nvSpPr>
          <p:cNvPr id="289" name="CustomShape 8"/>
          <p:cNvSpPr/>
          <p:nvPr/>
        </p:nvSpPr>
        <p:spPr>
          <a:xfrm>
            <a:off x="0" y="2584080"/>
            <a:ext cx="91432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제품설치매니저 관리</a:t>
            </a:r>
            <a:r>
              <a:rPr lang="en-US" altLang="ko-KR" sz="3600" b="1" spc="-1" dirty="0">
                <a:solidFill>
                  <a:srgbClr val="FFFFFF"/>
                </a:solidFill>
                <a:latin typeface="나눔고딕 ExtraBold"/>
              </a:rPr>
              <a:t>UI</a:t>
            </a: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로</a:t>
            </a:r>
            <a:endParaRPr lang="en-US" altLang="ko-KR" sz="3600" b="1" spc="-1" dirty="0">
              <a:solidFill>
                <a:srgbClr val="FFFFFF"/>
              </a:solidFill>
              <a:latin typeface="나눔고딕 ExtraBold"/>
            </a:endParaRPr>
          </a:p>
          <a:p>
            <a:pPr algn="ctr">
              <a:lnSpc>
                <a:spcPct val="100000"/>
              </a:lnSpc>
            </a:pPr>
            <a:r>
              <a:rPr lang="ko-KR" altLang="en-US" sz="3600" b="1" strike="noStrike" spc="-1" dirty="0">
                <a:solidFill>
                  <a:srgbClr val="FFFFFF"/>
                </a:solidFill>
                <a:latin typeface="나눔고딕 ExtraBold"/>
              </a:rPr>
              <a:t>제품 설치</a:t>
            </a:r>
            <a:endParaRPr lang="en-US" altLang="ko-KR" sz="3600" b="1" strike="noStrike" spc="-1" dirty="0">
              <a:solidFill>
                <a:srgbClr val="FFFFFF"/>
              </a:solidFill>
              <a:latin typeface="나눔고딕 ExtraBold"/>
            </a:endParaRPr>
          </a:p>
          <a:p>
            <a:pPr algn="ctr">
              <a:lnSpc>
                <a:spcPct val="100000"/>
              </a:lnSpc>
            </a:pPr>
            <a:r>
              <a:rPr lang="en-US" altLang="ko-KR" sz="3600" b="1" spc="-1" dirty="0">
                <a:solidFill>
                  <a:srgbClr val="FFFFFF"/>
                </a:solidFill>
                <a:latin typeface="나눔고딕 ExtraBold"/>
              </a:rPr>
              <a:t>(Windows/Linux</a:t>
            </a: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 공통</a:t>
            </a:r>
            <a:r>
              <a:rPr lang="en-US" altLang="ko-KR" sz="3600" b="1" spc="-1" dirty="0">
                <a:solidFill>
                  <a:srgbClr val="FFFFFF"/>
                </a:solidFill>
                <a:latin typeface="나눔고딕 ExtraBold"/>
              </a:rPr>
              <a:t>)</a:t>
            </a:r>
            <a:endParaRPr lang="en-US" sz="36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36654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000" y="3335335"/>
            <a:ext cx="3406936" cy="2406933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제품 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16052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설치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OS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별 </a:t>
            </a:r>
            <a:r>
              <a:rPr lang="ko-KR" altLang="en-US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제품설치매니저 실행방법은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“03 </a:t>
            </a:r>
            <a:r>
              <a:rPr lang="ko-KR" altLang="en-US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제품설치매니저 설치 준비</a:t>
            </a:r>
            <a:r>
              <a:rPr lang="en-US" altLang="ko-KR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”</a:t>
            </a:r>
            <a:r>
              <a:rPr lang="ko-KR" altLang="en-US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를 참고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1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86F2385-1D0D-47CF-8FD5-476694E21D81}"/>
              </a:ext>
            </a:extLst>
          </p:cNvPr>
          <p:cNvSpPr/>
          <p:nvPr/>
        </p:nvSpPr>
        <p:spPr>
          <a:xfrm>
            <a:off x="1313772" y="2428140"/>
            <a:ext cx="705844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1100" b="1" spc="-1" dirty="0">
                <a:solidFill>
                  <a:srgbClr val="40404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[</a:t>
            </a:r>
            <a:r>
              <a:rPr lang="ko-KR" altLang="en-US" sz="1100" b="1" spc="-1" dirty="0">
                <a:solidFill>
                  <a:srgbClr val="40404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제품설치매니저 관리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UI</a:t>
            </a:r>
            <a:r>
              <a:rPr lang="ko-KR" altLang="en-US" sz="1100" b="1" spc="-1" dirty="0">
                <a:solidFill>
                  <a:srgbClr val="40404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접속 방법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]</a:t>
            </a:r>
          </a:p>
          <a:p>
            <a:pPr lvl="0"/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⊙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Windows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의 경우 바탕화면에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“AUD Platform 7 Manager”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바로가기 버튼을 클릭합니다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 lvl="0"/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⊙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Linux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의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경우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start_mgr.sh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실행 후 표시되는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URL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로 접속합니다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 lvl="0"/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    (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제품설치매니저 설치 준비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&gt; 03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제품설치매니저 실행 및 정지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for Linux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참고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</a:t>
            </a:r>
          </a:p>
          <a:p>
            <a:pPr lvl="0"/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</p:txBody>
      </p:sp>
      <p:sp>
        <p:nvSpPr>
          <p:cNvPr id="21" name="CustomShape 9">
            <a:extLst>
              <a:ext uri="{FF2B5EF4-FFF2-40B4-BE49-F238E27FC236}">
                <a16:creationId xmlns:a16="http://schemas.microsoft.com/office/drawing/2014/main" id="{A5CC09DE-E1FA-4B30-9A5F-8D0909838A19}"/>
              </a:ext>
            </a:extLst>
          </p:cNvPr>
          <p:cNvSpPr/>
          <p:nvPr/>
        </p:nvSpPr>
        <p:spPr>
          <a:xfrm>
            <a:off x="2134809" y="5723627"/>
            <a:ext cx="2030400" cy="281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0960" tIns="30960" rIns="30960" bIns="30960"/>
          <a:lstStyle/>
          <a:p>
            <a:pPr algn="ctr">
              <a:lnSpc>
                <a:spcPct val="110000"/>
              </a:lnSpc>
              <a:spcBef>
                <a:spcPts val="601"/>
              </a:spcBef>
            </a:pPr>
            <a:r>
              <a:rPr lang="en-US" sz="800" b="1" strike="noStrike" spc="-1" dirty="0">
                <a:solidFill>
                  <a:schemeClr val="bg2">
                    <a:lumMod val="50000"/>
                  </a:schemeClr>
                </a:solidFill>
                <a:latin typeface="나눔바른고딕"/>
              </a:rPr>
              <a:t>[</a:t>
            </a:r>
            <a:r>
              <a:rPr lang="ko-KR" altLang="en-US" sz="800" b="1" spc="-1" dirty="0">
                <a:solidFill>
                  <a:schemeClr val="bg2">
                    <a:lumMod val="50000"/>
                  </a:schemeClr>
                </a:solidFill>
                <a:latin typeface="나눔바른고딕"/>
              </a:rPr>
              <a:t>로그인</a:t>
            </a:r>
            <a:r>
              <a:rPr lang="en-US" sz="800" b="1" strike="noStrike" spc="-1" dirty="0">
                <a:solidFill>
                  <a:schemeClr val="bg2">
                    <a:lumMod val="50000"/>
                  </a:schemeClr>
                </a:solidFill>
                <a:latin typeface="나눔바른고딕"/>
              </a:rPr>
              <a:t>]</a:t>
            </a:r>
            <a:endParaRPr lang="en-US" sz="800" b="1" strike="noStrike" spc="-1" dirty="0">
              <a:solidFill>
                <a:schemeClr val="bg2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3745699" y="529050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 flipV="1">
            <a:off x="1970115" y="4474204"/>
            <a:ext cx="2344189" cy="58976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CB14FAF-FC88-49A4-9D7F-C43684E96B90}"/>
              </a:ext>
            </a:extLst>
          </p:cNvPr>
          <p:cNvSpPr/>
          <p:nvPr/>
        </p:nvSpPr>
        <p:spPr>
          <a:xfrm>
            <a:off x="3869031" y="5174398"/>
            <a:ext cx="379121" cy="171759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1719247" y="438491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8310" y="3406376"/>
            <a:ext cx="2934069" cy="2317251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</a:t>
            </a:r>
            <a:r>
              <a:rPr lang="ko-KR" altLang="en-US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로그인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관리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UI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의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Login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 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제품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설치매니저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관리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UI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접속을 위한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ID / Password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입력 영역으로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Admin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의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Default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계정과 동일합니다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클릭하면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비밀번호 변경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화면으로 이동합니다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③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클릭하면 입력된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ID / Password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검증한 후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화면으로 이동합니다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spc="-1" dirty="0"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latin typeface="나눔고딕 ExtraBold"/>
              <a:ea typeface="나눔고딕 ExtraBold"/>
            </a:endParaRPr>
          </a:p>
          <a:p>
            <a:endParaRPr lang="ko-KR" altLang="en-US" sz="105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3017537" y="529437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CB14FAF-FC88-49A4-9D7F-C43684E96B90}"/>
              </a:ext>
            </a:extLst>
          </p:cNvPr>
          <p:cNvSpPr/>
          <p:nvPr/>
        </p:nvSpPr>
        <p:spPr>
          <a:xfrm>
            <a:off x="3133725" y="5178267"/>
            <a:ext cx="720405" cy="171759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13544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983" y="2809944"/>
            <a:ext cx="3318566" cy="2966016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제품 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2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2084901" y="461803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 flipV="1">
            <a:off x="2353931" y="4045929"/>
            <a:ext cx="1503175" cy="23201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2084901" y="397016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2830973" y="539298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CB14FAF-FC88-49A4-9D7F-C43684E96B90}"/>
              </a:ext>
            </a:extLst>
          </p:cNvPr>
          <p:cNvSpPr/>
          <p:nvPr/>
        </p:nvSpPr>
        <p:spPr>
          <a:xfrm>
            <a:off x="3125698" y="5465562"/>
            <a:ext cx="479425" cy="211783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CustomShape 5">
            <a:extLst>
              <a:ext uri="{FF2B5EF4-FFF2-40B4-BE49-F238E27FC236}">
                <a16:creationId xmlns:a16="http://schemas.microsoft.com/office/drawing/2014/main" id="{0780E37A-3E25-45D6-9715-B1A5A71A81FA}"/>
              </a:ext>
            </a:extLst>
          </p:cNvPr>
          <p:cNvSpPr/>
          <p:nvPr/>
        </p:nvSpPr>
        <p:spPr>
          <a:xfrm>
            <a:off x="1142913" y="2059435"/>
            <a:ext cx="7215428" cy="4897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LOGIN &gt; Change Password 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비밀번호 변경 및 로그인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페이지를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1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74956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[LOGIN </a:t>
            </a:r>
            <a:r>
              <a:rPr lang="ko-KR" altLang="en-US" sz="10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</a:t>
            </a:r>
            <a:r>
              <a:rPr lang="en-US" altLang="ko-KR" sz="10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]</a:t>
            </a:r>
          </a:p>
          <a:p>
            <a:endParaRPr lang="en-US" altLang="ko-KR" sz="100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관리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UI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의 계정 </a:t>
            </a:r>
            <a:r>
              <a:rPr lang="ko-KR" altLang="en-US" sz="10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비밀번호 변경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페이지입니다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①</a:t>
            </a:r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은 비밀번호를 변경할 계정의 </a:t>
            </a:r>
            <a:r>
              <a:rPr lang="en-US" altLang="ko-KR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ID</a:t>
            </a:r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를 입력합니다</a:t>
            </a:r>
            <a:r>
              <a:rPr lang="en-US" altLang="ko-KR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00" spc="-1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/>
              <a:ea typeface="나눔고딕 ExtraBold"/>
            </a:endParaRPr>
          </a:p>
          <a:p>
            <a:endParaRPr lang="en-US" altLang="ko-KR" sz="10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②</a:t>
            </a:r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는 비밀번호를 변경할 계정의 현재 비밀번호를 입력합니다</a:t>
            </a:r>
            <a:r>
              <a:rPr lang="en-US" altLang="ko-KR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.(</a:t>
            </a:r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초기 </a:t>
            </a:r>
            <a:r>
              <a:rPr lang="en-US" altLang="ko-KR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Password</a:t>
            </a:r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en-US" altLang="ko-KR" sz="1000" b="1" spc="-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matrixadm</a:t>
            </a:r>
            <a:r>
              <a:rPr lang="en-US" altLang="ko-KR" sz="1000" b="1" spc="-1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)</a:t>
            </a:r>
            <a:endParaRPr lang="en-US" altLang="ko-KR" sz="1000" b="1" spc="-1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/>
              <a:ea typeface="나눔고딕 ExtraBold"/>
            </a:endParaRPr>
          </a:p>
          <a:p>
            <a:endParaRPr lang="en-US" altLang="ko-KR" sz="10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③</a:t>
            </a:r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은 변경하고자 하는 비밀번호를 입력합니다</a:t>
            </a:r>
            <a:r>
              <a:rPr lang="en-US" altLang="ko-KR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</a:p>
          <a:p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현재 비밀번호와 달라야 하며</a:t>
            </a:r>
            <a:r>
              <a:rPr lang="en-US" altLang="ko-KR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비밀번호 확인 영역과 똑같이 입력해야 합니다</a:t>
            </a:r>
            <a:r>
              <a:rPr lang="en-US" altLang="ko-KR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ko-KR" sz="10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④</a:t>
            </a:r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00" b="1" spc="-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를</a:t>
            </a:r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클릭하면 비밀번호 변경을 수행합니다</a:t>
            </a:r>
            <a:r>
              <a:rPr lang="en-US" altLang="ko-KR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ko-KR" altLang="en-US" sz="1000" dirty="0"/>
          </a:p>
          <a:p>
            <a:endParaRPr lang="ko-KR" altLang="en-US" sz="1000" dirty="0"/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 flipV="1">
            <a:off x="2353931" y="4375635"/>
            <a:ext cx="1503175" cy="23290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 flipV="1">
            <a:off x="2358920" y="4699772"/>
            <a:ext cx="1498186" cy="658816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2084901" y="43115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226137153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roup 1"/>
          <p:cNvGrpSpPr/>
          <p:nvPr/>
        </p:nvGrpSpPr>
        <p:grpSpPr>
          <a:xfrm>
            <a:off x="1214280" y="1600097"/>
            <a:ext cx="6722280" cy="495360"/>
            <a:chOff x="1214280" y="2162160"/>
            <a:chExt cx="6722280" cy="495360"/>
          </a:xfrm>
        </p:grpSpPr>
        <p:sp>
          <p:nvSpPr>
            <p:cNvPr id="257" name="Line 2"/>
            <p:cNvSpPr/>
            <p:nvPr/>
          </p:nvSpPr>
          <p:spPr>
            <a:xfrm>
              <a:off x="1214280" y="2162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8" name="Line 3"/>
            <p:cNvSpPr/>
            <p:nvPr/>
          </p:nvSpPr>
          <p:spPr>
            <a:xfrm>
              <a:off x="1214280" y="2657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9" name="CustomShape 4"/>
            <p:cNvSpPr/>
            <p:nvPr/>
          </p:nvSpPr>
          <p:spPr>
            <a:xfrm>
              <a:off x="1265760" y="227016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01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60" name="CustomShape 5"/>
            <p:cNvSpPr/>
            <p:nvPr/>
          </p:nvSpPr>
          <p:spPr>
            <a:xfrm>
              <a:off x="1695600" y="225756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b="0" strike="noStrike" spc="-1" dirty="0">
                  <a:solidFill>
                    <a:srgbClr val="404040"/>
                  </a:solidFill>
                  <a:latin typeface="나눔고딕 ExtraBold"/>
                </a:rPr>
                <a:t>제품설치매니저 개요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261" name="CustomShape 6"/>
            <p:cNvSpPr/>
            <p:nvPr/>
          </p:nvSpPr>
          <p:spPr>
            <a:xfrm>
              <a:off x="7682760" y="227016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grpSp>
        <p:nvGrpSpPr>
          <p:cNvPr id="262" name="Group 7"/>
          <p:cNvGrpSpPr/>
          <p:nvPr/>
        </p:nvGrpSpPr>
        <p:grpSpPr>
          <a:xfrm>
            <a:off x="1214280" y="2191577"/>
            <a:ext cx="6722280" cy="400320"/>
            <a:chOff x="1214280" y="2753640"/>
            <a:chExt cx="6722280" cy="400320"/>
          </a:xfrm>
        </p:grpSpPr>
        <p:sp>
          <p:nvSpPr>
            <p:cNvPr id="263" name="Line 8"/>
            <p:cNvSpPr/>
            <p:nvPr/>
          </p:nvSpPr>
          <p:spPr>
            <a:xfrm>
              <a:off x="1214280" y="315360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4" name="CustomShape 9"/>
            <p:cNvSpPr/>
            <p:nvPr/>
          </p:nvSpPr>
          <p:spPr>
            <a:xfrm>
              <a:off x="1265760" y="276660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02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65" name="CustomShape 10"/>
            <p:cNvSpPr/>
            <p:nvPr/>
          </p:nvSpPr>
          <p:spPr>
            <a:xfrm>
              <a:off x="1695600" y="275364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spc="-1" dirty="0">
                  <a:solidFill>
                    <a:srgbClr val="404040"/>
                  </a:solidFill>
                  <a:latin typeface="나눔고딕 ExtraBold"/>
                </a:rPr>
                <a:t>제품설치매니저 설치 지원 환경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266" name="CustomShape 11"/>
            <p:cNvSpPr/>
            <p:nvPr/>
          </p:nvSpPr>
          <p:spPr>
            <a:xfrm>
              <a:off x="7682760" y="276660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sp>
        <p:nvSpPr>
          <p:cNvPr id="267" name="CustomShape 12"/>
          <p:cNvSpPr/>
          <p:nvPr/>
        </p:nvSpPr>
        <p:spPr>
          <a:xfrm>
            <a:off x="1695600" y="2688017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600" spc="-1" dirty="0">
                <a:solidFill>
                  <a:srgbClr val="404040"/>
                </a:solidFill>
                <a:latin typeface="나눔고딕 ExtraBold"/>
              </a:rPr>
              <a:t>제품설치매니저 설치 준비</a:t>
            </a:r>
            <a:endParaRPr lang="en-US" sz="1600" b="0" strike="noStrike" spc="-1" dirty="0">
              <a:latin typeface="Times New Roman"/>
            </a:endParaRPr>
          </a:p>
        </p:txBody>
      </p:sp>
      <p:grpSp>
        <p:nvGrpSpPr>
          <p:cNvPr id="268" name="Group 13"/>
          <p:cNvGrpSpPr/>
          <p:nvPr/>
        </p:nvGrpSpPr>
        <p:grpSpPr>
          <a:xfrm>
            <a:off x="1214280" y="2700617"/>
            <a:ext cx="6722280" cy="387360"/>
            <a:chOff x="1214280" y="3262680"/>
            <a:chExt cx="6722280" cy="387360"/>
          </a:xfrm>
        </p:grpSpPr>
        <p:sp>
          <p:nvSpPr>
            <p:cNvPr id="269" name="Line 14"/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0" name="CustomShape 15"/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03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71" name="CustomShape 16"/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grpSp>
        <p:nvGrpSpPr>
          <p:cNvPr id="272" name="Group 17"/>
          <p:cNvGrpSpPr/>
          <p:nvPr/>
        </p:nvGrpSpPr>
        <p:grpSpPr>
          <a:xfrm>
            <a:off x="1214280" y="3184097"/>
            <a:ext cx="6722280" cy="400320"/>
            <a:chOff x="1214280" y="3746160"/>
            <a:chExt cx="6722280" cy="400320"/>
          </a:xfrm>
        </p:grpSpPr>
        <p:sp>
          <p:nvSpPr>
            <p:cNvPr id="273" name="Line 18"/>
            <p:cNvSpPr/>
            <p:nvPr/>
          </p:nvSpPr>
          <p:spPr>
            <a:xfrm>
              <a:off x="1214280" y="414612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4" name="CustomShape 19"/>
            <p:cNvSpPr/>
            <p:nvPr/>
          </p:nvSpPr>
          <p:spPr>
            <a:xfrm>
              <a:off x="1265760" y="375876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04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75" name="CustomShape 20"/>
            <p:cNvSpPr/>
            <p:nvPr/>
          </p:nvSpPr>
          <p:spPr>
            <a:xfrm>
              <a:off x="1695600" y="374616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spc="-1" dirty="0">
                  <a:solidFill>
                    <a:srgbClr val="404040"/>
                  </a:solidFill>
                  <a:latin typeface="나눔고딕 ExtraBold"/>
                </a:rPr>
                <a:t>제품설치매니저 제품 자동설치</a:t>
              </a:r>
              <a:r>
                <a:rPr lang="en-US" altLang="ko-KR" sz="1600" spc="-1" dirty="0">
                  <a:solidFill>
                    <a:srgbClr val="404040"/>
                  </a:solidFill>
                  <a:latin typeface="나눔고딕 ExtraBold"/>
                </a:rPr>
                <a:t>(Windows </a:t>
              </a:r>
              <a:r>
                <a:rPr lang="ko-KR" altLang="en-US" sz="1600" spc="-1" dirty="0">
                  <a:solidFill>
                    <a:srgbClr val="404040"/>
                  </a:solidFill>
                  <a:latin typeface="나눔고딕 ExtraBold"/>
                </a:rPr>
                <a:t>전용</a:t>
              </a:r>
              <a:r>
                <a:rPr lang="en-US" altLang="ko-KR" sz="1600" spc="-1" dirty="0">
                  <a:solidFill>
                    <a:srgbClr val="404040"/>
                  </a:solidFill>
                  <a:latin typeface="나눔고딕 ExtraBold"/>
                </a:rPr>
                <a:t>) 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276" name="CustomShape 21"/>
            <p:cNvSpPr/>
            <p:nvPr/>
          </p:nvSpPr>
          <p:spPr>
            <a:xfrm>
              <a:off x="7682760" y="375876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grpSp>
        <p:nvGrpSpPr>
          <p:cNvPr id="277" name="Group 22"/>
          <p:cNvGrpSpPr/>
          <p:nvPr/>
        </p:nvGrpSpPr>
        <p:grpSpPr>
          <a:xfrm>
            <a:off x="1214280" y="3678737"/>
            <a:ext cx="6722280" cy="399960"/>
            <a:chOff x="1214280" y="4240800"/>
            <a:chExt cx="6722280" cy="399960"/>
          </a:xfrm>
        </p:grpSpPr>
        <p:sp>
          <p:nvSpPr>
            <p:cNvPr id="278" name="Line 23"/>
            <p:cNvSpPr/>
            <p:nvPr/>
          </p:nvSpPr>
          <p:spPr>
            <a:xfrm>
              <a:off x="1214280" y="464040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9" name="CustomShape 24"/>
            <p:cNvSpPr/>
            <p:nvPr/>
          </p:nvSpPr>
          <p:spPr>
            <a:xfrm>
              <a:off x="1265760" y="425340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05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80" name="CustomShape 25"/>
            <p:cNvSpPr/>
            <p:nvPr/>
          </p:nvSpPr>
          <p:spPr>
            <a:xfrm>
              <a:off x="1695600" y="424080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spc="-1" dirty="0">
                  <a:solidFill>
                    <a:srgbClr val="404040"/>
                  </a:solidFill>
                  <a:latin typeface="나눔고딕 ExtraBold"/>
                </a:rPr>
                <a:t>제품설치매니저 관리</a:t>
              </a:r>
              <a:r>
                <a:rPr lang="en-US" altLang="ko-KR" sz="1600" spc="-1" dirty="0">
                  <a:solidFill>
                    <a:srgbClr val="404040"/>
                  </a:solidFill>
                  <a:latin typeface="나눔고딕 ExtraBold"/>
                </a:rPr>
                <a:t>UI</a:t>
              </a:r>
              <a:r>
                <a:rPr lang="ko-KR" altLang="en-US" sz="1600" spc="-1" dirty="0">
                  <a:solidFill>
                    <a:srgbClr val="404040"/>
                  </a:solidFill>
                  <a:latin typeface="나눔고딕 ExtraBold"/>
                </a:rPr>
                <a:t>로 제품 설치</a:t>
              </a:r>
              <a:r>
                <a:rPr lang="en-US" altLang="ko-KR" sz="1600" spc="-1" dirty="0">
                  <a:solidFill>
                    <a:srgbClr val="404040"/>
                  </a:solidFill>
                  <a:latin typeface="나눔고딕 ExtraBold"/>
                </a:rPr>
                <a:t>(Windows/Linux </a:t>
              </a:r>
              <a:r>
                <a:rPr lang="ko-KR" altLang="en-US" sz="1600" spc="-1" dirty="0">
                  <a:solidFill>
                    <a:srgbClr val="404040"/>
                  </a:solidFill>
                  <a:latin typeface="나눔고딕 ExtraBold"/>
                </a:rPr>
                <a:t>공통</a:t>
              </a:r>
              <a:r>
                <a:rPr lang="en-US" altLang="ko-KR" sz="1600" spc="-1" dirty="0">
                  <a:solidFill>
                    <a:srgbClr val="404040"/>
                  </a:solidFill>
                  <a:latin typeface="나눔고딕 ExtraBold"/>
                </a:rPr>
                <a:t>)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281" name="CustomShape 26"/>
            <p:cNvSpPr/>
            <p:nvPr/>
          </p:nvSpPr>
          <p:spPr>
            <a:xfrm>
              <a:off x="7682760" y="425340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grpSp>
        <p:nvGrpSpPr>
          <p:cNvPr id="28" name="Group 22">
            <a:extLst>
              <a:ext uri="{FF2B5EF4-FFF2-40B4-BE49-F238E27FC236}">
                <a16:creationId xmlns:a16="http://schemas.microsoft.com/office/drawing/2014/main" id="{DFC037B9-8FE3-4E59-AE30-C3A69D676BF1}"/>
              </a:ext>
            </a:extLst>
          </p:cNvPr>
          <p:cNvGrpSpPr/>
          <p:nvPr/>
        </p:nvGrpSpPr>
        <p:grpSpPr>
          <a:xfrm>
            <a:off x="1215678" y="4141530"/>
            <a:ext cx="6722280" cy="399960"/>
            <a:chOff x="1214280" y="4240800"/>
            <a:chExt cx="6722280" cy="399960"/>
          </a:xfrm>
        </p:grpSpPr>
        <p:sp>
          <p:nvSpPr>
            <p:cNvPr id="29" name="Line 23">
              <a:extLst>
                <a:ext uri="{FF2B5EF4-FFF2-40B4-BE49-F238E27FC236}">
                  <a16:creationId xmlns:a16="http://schemas.microsoft.com/office/drawing/2014/main" id="{FAB1DA87-1626-4EFE-AD9A-C9E70EC3A871}"/>
                </a:ext>
              </a:extLst>
            </p:cNvPr>
            <p:cNvSpPr/>
            <p:nvPr/>
          </p:nvSpPr>
          <p:spPr>
            <a:xfrm>
              <a:off x="1214280" y="464040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0" name="CustomShape 24">
              <a:extLst>
                <a:ext uri="{FF2B5EF4-FFF2-40B4-BE49-F238E27FC236}">
                  <a16:creationId xmlns:a16="http://schemas.microsoft.com/office/drawing/2014/main" id="{6BB94430-23C5-4D02-B970-E586906C4993}"/>
                </a:ext>
              </a:extLst>
            </p:cNvPr>
            <p:cNvSpPr/>
            <p:nvPr/>
          </p:nvSpPr>
          <p:spPr>
            <a:xfrm>
              <a:off x="1265760" y="425340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06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31" name="CustomShape 25">
              <a:extLst>
                <a:ext uri="{FF2B5EF4-FFF2-40B4-BE49-F238E27FC236}">
                  <a16:creationId xmlns:a16="http://schemas.microsoft.com/office/drawing/2014/main" id="{E867BB62-FD1F-403B-999E-1427ED0B876E}"/>
                </a:ext>
              </a:extLst>
            </p:cNvPr>
            <p:cNvSpPr/>
            <p:nvPr/>
          </p:nvSpPr>
          <p:spPr>
            <a:xfrm>
              <a:off x="1695600" y="424080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spc="-1" dirty="0">
                  <a:solidFill>
                    <a:srgbClr val="404040"/>
                  </a:solidFill>
                  <a:latin typeface="나눔고딕 ExtraBold"/>
                </a:rPr>
                <a:t>제품설치매니저 관리페이지</a:t>
              </a:r>
              <a:r>
                <a:rPr lang="en-US" altLang="ko-KR" sz="1600" spc="-1" dirty="0">
                  <a:solidFill>
                    <a:srgbClr val="404040"/>
                  </a:solidFill>
                  <a:latin typeface="나눔고딕 ExtraBold"/>
                </a:rPr>
                <a:t>(Windows/Linux </a:t>
              </a:r>
              <a:r>
                <a:rPr lang="ko-KR" altLang="en-US" sz="1600" spc="-1" dirty="0">
                  <a:solidFill>
                    <a:srgbClr val="404040"/>
                  </a:solidFill>
                  <a:latin typeface="나눔고딕 ExtraBold"/>
                </a:rPr>
                <a:t>공통</a:t>
              </a:r>
              <a:r>
                <a:rPr lang="en-US" altLang="ko-KR" sz="1600" spc="-1" dirty="0">
                  <a:solidFill>
                    <a:srgbClr val="404040"/>
                  </a:solidFill>
                  <a:latin typeface="나눔고딕 ExtraBold"/>
                </a:rPr>
                <a:t>)</a:t>
              </a:r>
              <a:endParaRPr lang="en-US" altLang="ko-KR" sz="1600" spc="-1" dirty="0">
                <a:latin typeface="Times New Roman"/>
              </a:endParaRPr>
            </a:p>
          </p:txBody>
        </p:sp>
        <p:sp>
          <p:nvSpPr>
            <p:cNvPr id="32" name="CustomShape 26">
              <a:extLst>
                <a:ext uri="{FF2B5EF4-FFF2-40B4-BE49-F238E27FC236}">
                  <a16:creationId xmlns:a16="http://schemas.microsoft.com/office/drawing/2014/main" id="{FEB4A409-2BD0-4FDE-B759-B7D67513C8AE}"/>
                </a:ext>
              </a:extLst>
            </p:cNvPr>
            <p:cNvSpPr/>
            <p:nvPr/>
          </p:nvSpPr>
          <p:spPr>
            <a:xfrm>
              <a:off x="7682760" y="425340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grpSp>
        <p:nvGrpSpPr>
          <p:cNvPr id="35" name="Group 22">
            <a:extLst>
              <a:ext uri="{FF2B5EF4-FFF2-40B4-BE49-F238E27FC236}">
                <a16:creationId xmlns:a16="http://schemas.microsoft.com/office/drawing/2014/main" id="{EF483295-EC54-4469-8CA2-AF6094019932}"/>
              </a:ext>
            </a:extLst>
          </p:cNvPr>
          <p:cNvGrpSpPr/>
          <p:nvPr/>
        </p:nvGrpSpPr>
        <p:grpSpPr>
          <a:xfrm>
            <a:off x="1234516" y="4643251"/>
            <a:ext cx="6722280" cy="399960"/>
            <a:chOff x="1214280" y="4240800"/>
            <a:chExt cx="6722280" cy="399960"/>
          </a:xfrm>
        </p:grpSpPr>
        <p:sp>
          <p:nvSpPr>
            <p:cNvPr id="36" name="Line 23">
              <a:extLst>
                <a:ext uri="{FF2B5EF4-FFF2-40B4-BE49-F238E27FC236}">
                  <a16:creationId xmlns:a16="http://schemas.microsoft.com/office/drawing/2014/main" id="{326C885E-7E6D-43F6-BB1C-8A19B0B416A0}"/>
                </a:ext>
              </a:extLst>
            </p:cNvPr>
            <p:cNvSpPr/>
            <p:nvPr/>
          </p:nvSpPr>
          <p:spPr>
            <a:xfrm>
              <a:off x="1214280" y="464040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7" name="CustomShape 24">
              <a:extLst>
                <a:ext uri="{FF2B5EF4-FFF2-40B4-BE49-F238E27FC236}">
                  <a16:creationId xmlns:a16="http://schemas.microsoft.com/office/drawing/2014/main" id="{36C95506-7A20-48BE-B899-68ACDF0AE3BB}"/>
                </a:ext>
              </a:extLst>
            </p:cNvPr>
            <p:cNvSpPr/>
            <p:nvPr/>
          </p:nvSpPr>
          <p:spPr>
            <a:xfrm>
              <a:off x="1265760" y="425340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07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38" name="CustomShape 25">
              <a:extLst>
                <a:ext uri="{FF2B5EF4-FFF2-40B4-BE49-F238E27FC236}">
                  <a16:creationId xmlns:a16="http://schemas.microsoft.com/office/drawing/2014/main" id="{A740B05B-FAC8-433A-A8B2-25554294FC89}"/>
                </a:ext>
              </a:extLst>
            </p:cNvPr>
            <p:cNvSpPr/>
            <p:nvPr/>
          </p:nvSpPr>
          <p:spPr>
            <a:xfrm>
              <a:off x="1695600" y="424080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spc="-1" dirty="0">
                  <a:solidFill>
                    <a:srgbClr val="404040"/>
                  </a:solidFill>
                  <a:latin typeface="나눔고딕 ExtraBold"/>
                </a:rPr>
                <a:t>제품설치매니저 제품 업데이트</a:t>
              </a:r>
              <a:r>
                <a:rPr lang="en-US" altLang="ko-KR" sz="1600" spc="-1" dirty="0">
                  <a:solidFill>
                    <a:srgbClr val="404040"/>
                  </a:solidFill>
                  <a:latin typeface="나눔고딕 ExtraBold"/>
                </a:rPr>
                <a:t> 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39" name="CustomShape 26">
              <a:extLst>
                <a:ext uri="{FF2B5EF4-FFF2-40B4-BE49-F238E27FC236}">
                  <a16:creationId xmlns:a16="http://schemas.microsoft.com/office/drawing/2014/main" id="{DD72D144-95F8-44AA-9B77-DC87C8F86170}"/>
                </a:ext>
              </a:extLst>
            </p:cNvPr>
            <p:cNvSpPr/>
            <p:nvPr/>
          </p:nvSpPr>
          <p:spPr>
            <a:xfrm>
              <a:off x="7682760" y="425340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627" y="2807766"/>
            <a:ext cx="3524401" cy="2472982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제품 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3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1" name="CustomShape 9">
            <a:extLst>
              <a:ext uri="{FF2B5EF4-FFF2-40B4-BE49-F238E27FC236}">
                <a16:creationId xmlns:a16="http://schemas.microsoft.com/office/drawing/2014/main" id="{A5CC09DE-E1FA-4B30-9A5F-8D0909838A19}"/>
              </a:ext>
            </a:extLst>
          </p:cNvPr>
          <p:cNvSpPr/>
          <p:nvPr/>
        </p:nvSpPr>
        <p:spPr>
          <a:xfrm>
            <a:off x="2117391" y="5575574"/>
            <a:ext cx="2030400" cy="281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0960" tIns="30960" rIns="30960" bIns="30960"/>
          <a:lstStyle/>
          <a:p>
            <a:pPr algn="ctr">
              <a:lnSpc>
                <a:spcPct val="110000"/>
              </a:lnSpc>
              <a:spcBef>
                <a:spcPts val="601"/>
              </a:spcBef>
            </a:pPr>
            <a:r>
              <a:rPr lang="en-US" sz="800" b="1" strike="noStrike" spc="-1" dirty="0">
                <a:solidFill>
                  <a:schemeClr val="bg2">
                    <a:lumMod val="50000"/>
                  </a:schemeClr>
                </a:solidFill>
                <a:latin typeface="나눔바른고딕"/>
              </a:rPr>
              <a:t>[INTRO]</a:t>
            </a:r>
            <a:endParaRPr lang="en-US" sz="800" b="1" strike="noStrike" spc="-1" dirty="0">
              <a:solidFill>
                <a:schemeClr val="bg2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1236464" y="421611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1561714" y="3828907"/>
            <a:ext cx="3196358" cy="108219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CB14FAF-FC88-49A4-9D7F-C43684E96B90}"/>
              </a:ext>
            </a:extLst>
          </p:cNvPr>
          <p:cNvSpPr/>
          <p:nvPr/>
        </p:nvSpPr>
        <p:spPr>
          <a:xfrm>
            <a:off x="4319582" y="3178681"/>
            <a:ext cx="381420" cy="376110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4038596" y="321284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2" name="CustomShape 5">
            <a:extLst>
              <a:ext uri="{FF2B5EF4-FFF2-40B4-BE49-F238E27FC236}">
                <a16:creationId xmlns:a16="http://schemas.microsoft.com/office/drawing/2014/main" id="{0780E37A-3E25-45D6-9715-B1A5A71A81FA}"/>
              </a:ext>
            </a:extLst>
          </p:cNvPr>
          <p:cNvSpPr/>
          <p:nvPr/>
        </p:nvSpPr>
        <p:spPr>
          <a:xfrm>
            <a:off x="1142913" y="2059435"/>
            <a:ext cx="7215428" cy="4897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위한 설정 페이지를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27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3056090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[Intro </a:t>
            </a:r>
            <a:r>
              <a:rPr lang="ko-KR" altLang="en-US" sz="10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</a:t>
            </a:r>
            <a:r>
              <a:rPr lang="en-US" altLang="ko-KR" sz="10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]</a:t>
            </a:r>
          </a:p>
          <a:p>
            <a:endParaRPr lang="en-US" altLang="ko-KR" sz="100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관리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UI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의 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 입니다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① </a:t>
            </a:r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 클릭하면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서비스 관리 페이지로 이동하여 서비스를 기동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정지 할 수 있으며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기본정보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접속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URL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등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제공합니다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②</a:t>
            </a:r>
            <a:r>
              <a:rPr lang="en-US" altLang="ko-KR" sz="10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0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</a:t>
            </a:r>
            <a:r>
              <a:rPr lang="ko-KR" altLang="en-US" sz="100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제품</a:t>
            </a:r>
            <a:r>
              <a:rPr lang="en-US" altLang="ko-KR" sz="10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(AUD, 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Meta)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및 업데이트 메뉴를 제공합니다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 </a:t>
            </a:r>
          </a:p>
          <a:p>
            <a:pPr marL="180000" lvl="1">
              <a:spcAft>
                <a:spcPts val="600"/>
              </a:spcAft>
            </a:pP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 </a:t>
            </a:r>
            <a:r>
              <a:rPr lang="en-US" altLang="ko-KR" sz="10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“AUD SERVER 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INSTALL”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 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Repository(DB), WAS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</a:t>
            </a:r>
            <a:endParaRPr lang="en-US" altLang="ko-KR" sz="10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 marL="180000" lvl="1">
              <a:spcAft>
                <a:spcPts val="600"/>
              </a:spcAft>
            </a:pP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 </a:t>
            </a:r>
            <a:r>
              <a:rPr lang="en-US" altLang="ko-KR" sz="10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“</a:t>
            </a:r>
            <a:r>
              <a:rPr lang="en-US" altLang="ko-KR" sz="100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</a:t>
            </a:r>
            <a:r>
              <a:rPr lang="ko-KR" altLang="en-US" sz="10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SERVER INSTALL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”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 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0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</a:t>
            </a:r>
            <a:endParaRPr lang="en-US" altLang="ko-KR" sz="10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 marL="180000" lvl="1">
              <a:spcAft>
                <a:spcPts val="600"/>
              </a:spcAft>
            </a:pP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 “UPDATE” 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 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</a:t>
            </a:r>
            <a:r>
              <a:rPr lang="ko-KR" altLang="en-US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업데이트 서비스를 위한 화면을 표시합니다</a:t>
            </a: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 marL="180000" lvl="1">
              <a:spcAft>
                <a:spcPts val="600"/>
              </a:spcAft>
            </a:pPr>
            <a:r>
              <a:rPr lang="en-US" altLang="ko-KR" sz="10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 </a:t>
            </a:r>
            <a:r>
              <a:rPr lang="en-US" altLang="ko-KR" sz="1000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“AUD Server”</a:t>
            </a:r>
            <a:r>
              <a:rPr lang="ko-KR" altLang="en-US" sz="10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를</a:t>
            </a:r>
            <a:r>
              <a:rPr lang="en-US" altLang="ko-KR" sz="10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먼저 설치한 후에 </a:t>
            </a:r>
            <a:r>
              <a:rPr lang="en-US" altLang="ko-KR" sz="1000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“</a:t>
            </a:r>
            <a:r>
              <a:rPr lang="en-US" altLang="ko-KR" sz="1000" spc="-1" dirty="0" err="1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00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-META Server”</a:t>
            </a:r>
            <a:r>
              <a:rPr lang="ko-KR" altLang="en-US" sz="10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를 설치해야 합니다</a:t>
            </a:r>
            <a:r>
              <a:rPr lang="en-US" altLang="ko-KR" sz="100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00" dirty="0"/>
          </a:p>
          <a:p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6856815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982" y="2801004"/>
            <a:ext cx="3616010" cy="2044020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AUD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SERVER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3" y="2066578"/>
            <a:ext cx="7215428" cy="6486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INSTALL &gt; Repository(DB)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위한 설정 페이지를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1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[Repository(DB)]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설정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선택 ①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(Automatic)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내장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자동 으로 구성하도록 설정합니다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.(PostgreSQL)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선택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(Custom)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구성에 필요한 몇 가지 설정을 변경할 수 있도록 옵션을 제공합니다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외부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DBMS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에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구성할 경우 접속 정보를 입력하고 연결 테스트를 수행할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2717501" y="4030432"/>
            <a:ext cx="469784" cy="14682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3205461" y="4031830"/>
            <a:ext cx="469784" cy="14682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3258252" y="376914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2810966" y="376837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961118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169" y="2808760"/>
            <a:ext cx="3110173" cy="2263028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AUD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SERVER 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16052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INSTALL &gt; Repository(DB) &gt; Custom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구성을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옵션 변경 방법 및 변경 가능 항목을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2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(1)</a:t>
            </a: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[Repository(DB) : Custom]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상세 옵션 설정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선택 ①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(Type of Databases)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DBMS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유형을 선택합니다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“Default”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선택하는 경우 내장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로 구성되며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이 외 항목을 선택하는 경우 외부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에 구성할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입력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(Port)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Default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선택하는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경우 내장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의 서비스 포트를 설정합니다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포트를 입력하지 않을 경우 사용 가능한 포트가 자동으로 설정되며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입력하는 경우 </a:t>
            </a:r>
            <a:r>
              <a:rPr lang="ko-KR" altLang="en-US" sz="1050" b="1" u="sng" spc="-1" dirty="0">
                <a:solidFill>
                  <a:srgbClr val="7030A0"/>
                </a:solidFill>
                <a:latin typeface="나눔고딕 ExtraBold"/>
                <a:ea typeface="나눔고딕 ExtraBold"/>
              </a:rPr>
              <a:t>유효성 검사를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수행해야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“Next”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버튼이 활성화됩니다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2046300" y="4214784"/>
            <a:ext cx="738839" cy="25503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2897037" y="4220882"/>
            <a:ext cx="561058" cy="24283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2899280" y="395929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2065536" y="395156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4E3B1A8A-D6D6-45C7-B7C5-6935F6E3F442}"/>
              </a:ext>
            </a:extLst>
          </p:cNvPr>
          <p:cNvCxnSpPr>
            <a:cxnSpLocks/>
          </p:cNvCxnSpPr>
          <p:nvPr/>
        </p:nvCxnSpPr>
        <p:spPr>
          <a:xfrm>
            <a:off x="3458094" y="4463716"/>
            <a:ext cx="137398" cy="345168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/>
        </p:nvGrpSpPr>
        <p:grpSpPr>
          <a:xfrm>
            <a:off x="3386467" y="4846848"/>
            <a:ext cx="762000" cy="316786"/>
            <a:chOff x="3386467" y="4846848"/>
            <a:chExt cx="762000" cy="316786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7418EE17-FF81-4BFA-B585-F8BF42FFD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86467" y="4846848"/>
              <a:ext cx="762000" cy="31678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33635" y="4986567"/>
              <a:ext cx="196825" cy="98413"/>
            </a:xfrm>
            <a:prstGeom prst="rect">
              <a:avLst/>
            </a:prstGeom>
          </p:spPr>
        </p:pic>
      </p:grp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E304945E-B95D-431E-8C78-BB6CEC36176D}"/>
              </a:ext>
            </a:extLst>
          </p:cNvPr>
          <p:cNvSpPr/>
          <p:nvPr/>
        </p:nvSpPr>
        <p:spPr>
          <a:xfrm>
            <a:off x="3844123" y="4892213"/>
            <a:ext cx="287566" cy="24283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0D6714B-6134-43CD-81EA-6FC2AC7314FC}"/>
              </a:ext>
            </a:extLst>
          </p:cNvPr>
          <p:cNvSpPr/>
          <p:nvPr/>
        </p:nvSpPr>
        <p:spPr>
          <a:xfrm>
            <a:off x="3770254" y="5291756"/>
            <a:ext cx="79303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900" b="1" spc="-1" dirty="0">
                <a:solidFill>
                  <a:srgbClr val="7030A0"/>
                </a:solidFill>
                <a:latin typeface="나눔고딕 ExtraBold"/>
              </a:rPr>
              <a:t>유효성 검사</a:t>
            </a:r>
            <a:endParaRPr lang="ko-KR" altLang="en-US" sz="1400" dirty="0">
              <a:solidFill>
                <a:srgbClr val="7030A0"/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1871" y="4578053"/>
            <a:ext cx="931141" cy="1304455"/>
          </a:xfrm>
          <a:prstGeom prst="rect">
            <a:avLst/>
          </a:prstGeom>
        </p:spPr>
      </p:pic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9317FF20-CF07-4E99-9866-5433A3E5708B}"/>
              </a:ext>
            </a:extLst>
          </p:cNvPr>
          <p:cNvCxnSpPr>
            <a:cxnSpLocks/>
          </p:cNvCxnSpPr>
          <p:nvPr/>
        </p:nvCxnSpPr>
        <p:spPr>
          <a:xfrm flipH="1">
            <a:off x="1824516" y="4469815"/>
            <a:ext cx="241020" cy="204775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6" name="그림 46">
            <a:extLst>
              <a:ext uri="{FF2B5EF4-FFF2-40B4-BE49-F238E27FC236}">
                <a16:creationId xmlns:a16="http://schemas.microsoft.com/office/drawing/2014/main" id="{A67721BD-E7E7-43FF-8512-6432C10119B7}"/>
              </a:ext>
            </a:extLst>
          </p:cNvPr>
          <p:cNvPicPr/>
          <p:nvPr/>
        </p:nvPicPr>
        <p:blipFill>
          <a:blip r:embed="rId7"/>
          <a:stretch/>
        </p:blipFill>
        <p:spPr>
          <a:xfrm rot="19800000">
            <a:off x="3994928" y="4998883"/>
            <a:ext cx="232832" cy="31517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52987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AUD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en-US" altLang="ko-KR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SERVER 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9"/>
            <a:ext cx="7403689" cy="5219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INSTALL &gt; Repository(DB) &gt;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Custom</a:t>
            </a:r>
            <a:endParaRPr lang="en-US" altLang="ko-KR" sz="110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구성을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옵션 변경 방법 및 변경 가능 항목을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2</a:t>
            </a:r>
          </a:p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(2)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308410" y="2535099"/>
            <a:ext cx="3111466" cy="3567345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[Repository(DB) : Custom]</a:t>
            </a:r>
          </a:p>
          <a:p>
            <a:r>
              <a:rPr lang="ko-KR" altLang="en-US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외부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연결하기 위한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외부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연결 정보를 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입력하고 연결 상태를 테스트할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영역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①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항목을 모두 입력하면 활성화되며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클릭하면 연결 테스트를 수행합니다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③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 ②를 클릭하여 연결 테스트가 성공인 </a:t>
            </a:r>
            <a:r>
              <a:rPr lang="ko-KR" altLang="en-US" sz="1050" spc="-1">
                <a:solidFill>
                  <a:srgbClr val="404040"/>
                </a:solidFill>
                <a:latin typeface="나눔고딕 ExtraBold"/>
                <a:ea typeface="나눔고딕 ExtraBold"/>
              </a:rPr>
              <a:t>경우에 </a:t>
            </a:r>
            <a:r>
              <a:rPr lang="en-US" altLang="ko-KR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Schema</a:t>
            </a:r>
            <a:r>
              <a:rPr lang="ko-KR" altLang="en-US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를 선택할 수 있게 활성화 됩니다</a:t>
            </a:r>
            <a:r>
              <a:rPr lang="en-US" altLang="ko-KR" sz="1050" spc="-1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en-US" altLang="ko-KR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smtClean="0"/>
          </a:p>
          <a:p>
            <a:r>
              <a:rPr lang="ko-KR" altLang="en-US" sz="1050" b="1" spc="-1">
                <a:solidFill>
                  <a:srgbClr val="FF0000"/>
                </a:solidFill>
                <a:latin typeface="나눔고딕 ExtraBold"/>
                <a:ea typeface="나눔고딕 ExtraBold"/>
              </a:rPr>
              <a:t>버튼 ④</a:t>
            </a:r>
            <a:r>
              <a:rPr lang="ko-KR" altLang="en-US" sz="1050" b="1" spc="-1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Schema</a:t>
            </a:r>
            <a:r>
              <a:rPr lang="ko-KR" altLang="en-US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까지 선택 완료되면 </a:t>
            </a:r>
            <a:r>
              <a:rPr lang="ko-KR" altLang="en-US" sz="1050" spc="-1">
                <a:solidFill>
                  <a:srgbClr val="404040"/>
                </a:solidFill>
                <a:latin typeface="나눔고딕 ExtraBold"/>
                <a:ea typeface="나눔고딕 ExtraBold"/>
              </a:rPr>
              <a:t>활성화되며 다음 설치 단계로 이동합니다</a:t>
            </a:r>
            <a:r>
              <a:rPr lang="en-US" altLang="ko-KR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endParaRPr lang="ko-KR" altLang="en-US" sz="105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ko-KR" sz="1050" smtClean="0"/>
          </a:p>
          <a:p>
            <a:r>
              <a:rPr lang="en-US" altLang="ko-KR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* Schema</a:t>
            </a:r>
            <a:r>
              <a:rPr lang="ko-KR" altLang="en-US" sz="1050" spc="-1">
                <a:solidFill>
                  <a:srgbClr val="404040"/>
                </a:solidFill>
                <a:latin typeface="나눔고딕 ExtraBold"/>
                <a:ea typeface="나눔고딕 ExtraBold"/>
              </a:rPr>
              <a:t>를 잘못 </a:t>
            </a:r>
            <a:r>
              <a:rPr lang="ko-KR" altLang="en-US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선택하여 설치후 </a:t>
            </a:r>
            <a:r>
              <a:rPr lang="en-US" altLang="ko-KR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Portal</a:t>
            </a:r>
            <a:r>
              <a:rPr lang="ko-KR" altLang="en-US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화면이 제대로 뜨지 않을경우</a:t>
            </a:r>
            <a:r>
              <a:rPr lang="en-US" altLang="ko-KR" sz="1050" spc="-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smtClean="0">
                <a:solidFill>
                  <a:srgbClr val="FF0000"/>
                </a:solidFill>
                <a:latin typeface="나눔고딕 ExtraBold"/>
              </a:rPr>
              <a:t>설치매니저홈</a:t>
            </a:r>
            <a:r>
              <a:rPr lang="en-US" altLang="ko-KR" sz="1050" spc="-1">
                <a:solidFill>
                  <a:srgbClr val="FF0000"/>
                </a:solidFill>
                <a:latin typeface="나눔고딕 ExtraBold"/>
              </a:rPr>
              <a:t>/</a:t>
            </a:r>
            <a:r>
              <a:rPr lang="en-US" altLang="ko-KR" sz="1050" spc="-1" smtClean="0">
                <a:solidFill>
                  <a:srgbClr val="FF0000"/>
                </a:solidFill>
                <a:latin typeface="나눔고딕 ExtraBold"/>
              </a:rPr>
              <a:t>conf/matrix/service_api.properties </a:t>
            </a:r>
            <a:r>
              <a:rPr lang="ko-KR" altLang="en-US" sz="1050" spc="-1" smtClean="0">
                <a:solidFill>
                  <a:srgbClr val="FF0000"/>
                </a:solidFill>
                <a:latin typeface="나눔고딕 ExtraBold"/>
              </a:rPr>
              <a:t>안의 </a:t>
            </a:r>
            <a:r>
              <a:rPr lang="en-US" altLang="ko-KR" sz="1050" spc="-1" smtClean="0">
                <a:solidFill>
                  <a:srgbClr val="FF0000"/>
                </a:solidFill>
                <a:latin typeface="나눔고딕 ExtraBold"/>
              </a:rPr>
              <a:t>hibernate.default_schema</a:t>
            </a:r>
            <a:r>
              <a:rPr lang="en-US" altLang="ko-KR" sz="1050" spc="-1" smtClean="0">
                <a:solidFill>
                  <a:srgbClr val="404040"/>
                </a:solidFill>
                <a:latin typeface="나눔고딕 ExtraBold"/>
              </a:rPr>
              <a:t> </a:t>
            </a:r>
            <a:r>
              <a:rPr lang="ko-KR" altLang="en-US" sz="1050" spc="-1" smtClean="0">
                <a:solidFill>
                  <a:srgbClr val="404040"/>
                </a:solidFill>
                <a:latin typeface="나눔고딕 ExtraBold"/>
              </a:rPr>
              <a:t>속성 변경후 </a:t>
            </a:r>
            <a:r>
              <a:rPr lang="en-US" altLang="ko-KR" sz="1050" spc="-1" smtClean="0">
                <a:solidFill>
                  <a:srgbClr val="404040"/>
                </a:solidFill>
                <a:latin typeface="나눔고딕 ExtraBold"/>
              </a:rPr>
              <a:t>WAS </a:t>
            </a:r>
            <a:r>
              <a:rPr lang="ko-KR" altLang="en-US" sz="1050" spc="-1" smtClean="0">
                <a:solidFill>
                  <a:srgbClr val="404040"/>
                </a:solidFill>
                <a:latin typeface="나눔고딕 ExtraBold"/>
              </a:rPr>
              <a:t>재기동 </a:t>
            </a:r>
            <a:endParaRPr lang="ko-KR" altLang="en-US" sz="105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13" y="2597445"/>
            <a:ext cx="4112792" cy="310969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3718552" y="542709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1804030" y="513796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1798081" y="438406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08C340-27C6-4822-9988-42B9D1F7C910}"/>
              </a:ext>
            </a:extLst>
          </p:cNvPr>
          <p:cNvSpPr txBox="1"/>
          <p:nvPr/>
        </p:nvSpPr>
        <p:spPr>
          <a:xfrm>
            <a:off x="2714507" y="407233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2076241" y="3997059"/>
            <a:ext cx="2308723" cy="115585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2077209" y="5214853"/>
            <a:ext cx="2307755" cy="17959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E304945E-B95D-431E-8C78-BB6CEC36176D}"/>
              </a:ext>
            </a:extLst>
          </p:cNvPr>
          <p:cNvSpPr/>
          <p:nvPr/>
        </p:nvSpPr>
        <p:spPr>
          <a:xfrm>
            <a:off x="3990387" y="5509467"/>
            <a:ext cx="377990" cy="16643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E304945E-B95D-431E-8C78-BB6CEC36176D}"/>
              </a:ext>
            </a:extLst>
          </p:cNvPr>
          <p:cNvSpPr/>
          <p:nvPr/>
        </p:nvSpPr>
        <p:spPr>
          <a:xfrm>
            <a:off x="2984540" y="4120021"/>
            <a:ext cx="810257" cy="24368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692232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477" y="2802354"/>
            <a:ext cx="3859824" cy="2225284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AUD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SERVER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9"/>
            <a:ext cx="7403689" cy="6422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AUD SERVER INSTALL &gt;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</a:t>
            </a:r>
            <a:endParaRPr lang="en-US" altLang="ko-KR" sz="110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위한 설정 페이지를 설명합니다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3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[AUD Server]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설정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선택 ①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(Automatic)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내장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WAS (Tomcat8)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자동으로 구성하도록 설정합니다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선택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(Custom)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WAS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구성에 필요한 몇 가지 설정을 변경할 수 있도록 옵션을 제공합니다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외부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WAS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에 제품을 배포할 경우 배포 경로를 설정할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2628004" y="4081549"/>
            <a:ext cx="473057" cy="15248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3146442" y="4081549"/>
            <a:ext cx="490425" cy="15248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3100229" y="384712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2652943" y="384318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29842836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6482" y="2560485"/>
            <a:ext cx="3691139" cy="2932300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AUD SERVER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3" y="2066579"/>
            <a:ext cx="7215428" cy="5239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INSTALL &gt;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&gt; Custom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위한 설정 페이지를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4</a:t>
            </a:r>
          </a:p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(1)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530837"/>
            <a:ext cx="2983537" cy="3462639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[AUD Server 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 Custom]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상세 옵션 설정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입력 ①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(Host(IP))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WAS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가 설치된 서버의 도메인 명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(IP)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설정합니다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라이센스 발급과 관련된 정보이므로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정확하게 입력합니다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입력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(Port)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WAS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서비스할 포트를 설정합니다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포트를 입력하지 않을 경우 사용 가능한 포트가 자동으로 설정되며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입력하는 경우 </a:t>
            </a:r>
            <a:r>
              <a:rPr lang="ko-KR" altLang="en-US" sz="1050" b="1" u="sng" spc="-1" dirty="0">
                <a:solidFill>
                  <a:srgbClr val="7030A0"/>
                </a:solidFill>
                <a:latin typeface="나눔고딕 ExtraBold"/>
                <a:ea typeface="나눔고딕 ExtraBold"/>
              </a:rPr>
              <a:t>유효성 검사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를</a:t>
            </a:r>
            <a:r>
              <a:rPr lang="ko-KR" altLang="en-US" sz="1050" b="1" spc="-1" dirty="0">
                <a:solidFill>
                  <a:srgbClr val="7030A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수행해야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“Next”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버튼이 활성화됩니다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③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(Host(IP))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WAS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의 상세 설정을 변경할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.(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외부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WAS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설정을 위한 속성 등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)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dirty="0" smtClean="0"/>
          </a:p>
          <a:p>
            <a:r>
              <a:rPr lang="ko-KR" altLang="en-US" sz="1050" dirty="0" smtClean="0"/>
              <a:t> </a:t>
            </a:r>
            <a:r>
              <a:rPr lang="en-US" altLang="ko-KR" sz="1050" dirty="0" smtClean="0"/>
              <a:t>* </a:t>
            </a:r>
            <a:r>
              <a:rPr lang="ko-KR" altLang="en-US" sz="1050" dirty="0" err="1" smtClean="0">
                <a:solidFill>
                  <a:srgbClr val="FF0000"/>
                </a:solidFill>
              </a:rPr>
              <a:t>설치후</a:t>
            </a:r>
            <a:r>
              <a:rPr lang="ko-KR" altLang="en-US" sz="1050" dirty="0" smtClean="0">
                <a:solidFill>
                  <a:srgbClr val="FF0000"/>
                </a:solidFill>
              </a:rPr>
              <a:t> </a:t>
            </a:r>
            <a:r>
              <a:rPr lang="en-US" altLang="ko-KR" sz="1050" dirty="0" smtClean="0">
                <a:solidFill>
                  <a:srgbClr val="FF0000"/>
                </a:solidFill>
              </a:rPr>
              <a:t>IP, PORT</a:t>
            </a:r>
            <a:r>
              <a:rPr lang="ko-KR" altLang="en-US" sz="1050" dirty="0" smtClean="0">
                <a:solidFill>
                  <a:srgbClr val="FF0000"/>
                </a:solidFill>
              </a:rPr>
              <a:t>를 변경해야 할 경우</a:t>
            </a:r>
            <a:endParaRPr lang="en-US" altLang="ko-KR" sz="1050" dirty="0" smtClean="0">
              <a:solidFill>
                <a:srgbClr val="FF0000"/>
              </a:solidFill>
            </a:endParaRPr>
          </a:p>
          <a:p>
            <a:r>
              <a:rPr lang="en-US" altLang="ko-KR" sz="1050" dirty="0"/>
              <a:t> </a:t>
            </a:r>
            <a:r>
              <a:rPr lang="en-US" altLang="ko-KR" sz="1050" dirty="0" smtClean="0"/>
              <a:t> - </a:t>
            </a:r>
            <a:r>
              <a:rPr lang="en-US" altLang="ko-KR" sz="1050" dirty="0" err="1" smtClean="0"/>
              <a:t>iMgt</a:t>
            </a:r>
            <a:r>
              <a:rPr lang="ko-KR" altLang="en-US" sz="1050" dirty="0" smtClean="0"/>
              <a:t>의 시스템옵션에서 정보 변경 후</a:t>
            </a:r>
            <a:endParaRPr lang="en-US" altLang="ko-KR" sz="1050" dirty="0" smtClean="0"/>
          </a:p>
          <a:p>
            <a:r>
              <a:rPr lang="en-US" altLang="ko-KR" sz="1050" dirty="0"/>
              <a:t>  </a:t>
            </a:r>
            <a:r>
              <a:rPr lang="en-US" altLang="ko-KR" sz="1050" dirty="0" smtClean="0"/>
              <a:t>- </a:t>
            </a:r>
            <a:r>
              <a:rPr lang="ko-KR" altLang="en-US" sz="1050" dirty="0" err="1" smtClean="0"/>
              <a:t>설치매니저</a:t>
            </a:r>
            <a:r>
              <a:rPr lang="ko-KR" altLang="en-US" sz="1050" dirty="0" smtClean="0"/>
              <a:t> </a:t>
            </a:r>
            <a:r>
              <a:rPr lang="ko-KR" altLang="en-US" sz="1050" dirty="0" err="1" smtClean="0"/>
              <a:t>재기동</a:t>
            </a:r>
            <a:endParaRPr lang="en-US" altLang="ko-KR" sz="1050" dirty="0" smtClean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2612648" y="3882323"/>
            <a:ext cx="517357" cy="24283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3181814" y="3883721"/>
            <a:ext cx="469784" cy="24283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3234140" y="361500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2637588" y="361910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352FB3EF-0D28-4110-9918-2D227B92B62A}"/>
              </a:ext>
            </a:extLst>
          </p:cNvPr>
          <p:cNvCxnSpPr>
            <a:cxnSpLocks/>
          </p:cNvCxnSpPr>
          <p:nvPr/>
        </p:nvCxnSpPr>
        <p:spPr>
          <a:xfrm flipV="1">
            <a:off x="3727132" y="3808017"/>
            <a:ext cx="263952" cy="169182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>
            <a:off x="3984321" y="3528046"/>
            <a:ext cx="762000" cy="316786"/>
            <a:chOff x="3984321" y="3528046"/>
            <a:chExt cx="762000" cy="316786"/>
          </a:xfrm>
        </p:grpSpPr>
        <p:pic>
          <p:nvPicPr>
            <p:cNvPr id="27" name="그림 26">
              <a:extLst>
                <a:ext uri="{FF2B5EF4-FFF2-40B4-BE49-F238E27FC236}">
                  <a16:creationId xmlns:a16="http://schemas.microsoft.com/office/drawing/2014/main" id="{B5EE47BC-B2A7-4F41-B1F1-A5CC55DEF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84321" y="3528046"/>
              <a:ext cx="762000" cy="31678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1" name="그림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39891" y="3661506"/>
              <a:ext cx="196825" cy="98413"/>
            </a:xfrm>
            <a:prstGeom prst="rect">
              <a:avLst/>
            </a:prstGeom>
          </p:spPr>
        </p:pic>
      </p:grp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E1CC551-13EC-4C27-81EE-B4098AA2525B}"/>
              </a:ext>
            </a:extLst>
          </p:cNvPr>
          <p:cNvSpPr/>
          <p:nvPr/>
        </p:nvSpPr>
        <p:spPr>
          <a:xfrm>
            <a:off x="4441977" y="3573411"/>
            <a:ext cx="287566" cy="24283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801AF36-D743-4B9A-83F2-6444737DF9A5}"/>
              </a:ext>
            </a:extLst>
          </p:cNvPr>
          <p:cNvSpPr/>
          <p:nvPr/>
        </p:nvSpPr>
        <p:spPr>
          <a:xfrm>
            <a:off x="4163564" y="3982224"/>
            <a:ext cx="79303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900" b="1" spc="-1" dirty="0">
                <a:solidFill>
                  <a:srgbClr val="7030A0"/>
                </a:solidFill>
                <a:latin typeface="나눔고딕 ExtraBold"/>
              </a:rPr>
              <a:t>유효성 검사</a:t>
            </a:r>
            <a:endParaRPr lang="ko-KR" altLang="en-US" sz="1400" dirty="0">
              <a:solidFill>
                <a:srgbClr val="7030A0"/>
              </a:solidFill>
            </a:endParaRPr>
          </a:p>
        </p:txBody>
      </p:sp>
      <p:pic>
        <p:nvPicPr>
          <p:cNvPr id="41" name="그림 46">
            <a:extLst>
              <a:ext uri="{FF2B5EF4-FFF2-40B4-BE49-F238E27FC236}">
                <a16:creationId xmlns:a16="http://schemas.microsoft.com/office/drawing/2014/main" id="{CE48F71D-3CB5-41E0-92D9-680ECE2E9FF0}"/>
              </a:ext>
            </a:extLst>
          </p:cNvPr>
          <p:cNvPicPr/>
          <p:nvPr/>
        </p:nvPicPr>
        <p:blipFill>
          <a:blip r:embed="rId6"/>
          <a:stretch/>
        </p:blipFill>
        <p:spPr>
          <a:xfrm rot="19800000">
            <a:off x="4592782" y="3680081"/>
            <a:ext cx="232832" cy="315176"/>
          </a:xfrm>
          <a:prstGeom prst="rect">
            <a:avLst/>
          </a:prstGeom>
          <a:ln>
            <a:noFill/>
          </a:ln>
        </p:spPr>
      </p:pic>
      <p:sp>
        <p:nvSpPr>
          <p:cNvPr id="42" name="직사각형 41">
            <a:extLst>
              <a:ext uri="{FF2B5EF4-FFF2-40B4-BE49-F238E27FC236}">
                <a16:creationId xmlns:a16="http://schemas.microsoft.com/office/drawing/2014/main" id="{D56E0D6D-C76A-4BE9-882E-6CD306D67693}"/>
              </a:ext>
            </a:extLst>
          </p:cNvPr>
          <p:cNvSpPr/>
          <p:nvPr/>
        </p:nvSpPr>
        <p:spPr>
          <a:xfrm>
            <a:off x="2352772" y="4206850"/>
            <a:ext cx="1638312" cy="32464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D2C545A-4BBE-4F4B-92DB-771E7DC3BAEC}"/>
              </a:ext>
            </a:extLst>
          </p:cNvPr>
          <p:cNvSpPr txBox="1"/>
          <p:nvPr/>
        </p:nvSpPr>
        <p:spPr>
          <a:xfrm>
            <a:off x="2043329" y="412515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66604408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719" y="2842076"/>
            <a:ext cx="3806197" cy="2902017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AUD SERVER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3" y="2066579"/>
            <a:ext cx="7215428" cy="5239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AUD SERVER INSTALL &gt; AUD Server &gt; Custom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위한 설정 페이지를 설명합니다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4</a:t>
            </a:r>
          </a:p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(2)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311765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[AUD Server 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 Custom &gt; detail]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상세 옵션 설정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체크 ①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(Using external WAS)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외부</a:t>
            </a:r>
            <a:r>
              <a:rPr lang="en-US" altLang="ko-KR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WAS</a:t>
            </a:r>
            <a:r>
              <a:rPr lang="ko-KR" altLang="en-US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에 제품을 설치할 경우</a:t>
            </a:r>
            <a:r>
              <a:rPr lang="ko-KR" altLang="en-US" sz="105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체크합니다</a:t>
            </a:r>
            <a:r>
              <a:rPr lang="en-US" altLang="ko-KR" sz="105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 </a:t>
            </a:r>
            <a:r>
              <a:rPr lang="en-US" altLang="ko-KR" sz="1050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“AUD Platform </a:t>
            </a:r>
            <a:r>
              <a:rPr lang="en-US" altLang="ko-KR" sz="105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Context Name”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항목은 반드시 입력해야 합니다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②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WAS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설정 시 부가적으로 수정 할 수 있는 정보를 표시합니다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속성을 설정하지 않을 경우 모두 </a:t>
            </a:r>
            <a:r>
              <a:rPr lang="en-US" altLang="ko-KR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Default</a:t>
            </a:r>
            <a:r>
              <a:rPr lang="ko-KR" altLang="en-US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설정이 적용되며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만약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PATH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변경하는 경우 </a:t>
            </a:r>
            <a:r>
              <a:rPr lang="ko-KR" altLang="en-US" sz="1050" b="1" u="sng" spc="-1" dirty="0">
                <a:solidFill>
                  <a:srgbClr val="7030A0"/>
                </a:solidFill>
                <a:latin typeface="나눔고딕 ExtraBold"/>
                <a:ea typeface="나눔고딕 ExtraBold"/>
              </a:rPr>
              <a:t>유효성 검사를 수행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해야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“Next”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버튼이 활성화됩니다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③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설정한 옵션의 유효성 검사가 모두 완료되면 활성화되며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클릭하면 설치를 진행합니다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2320254" y="4443940"/>
            <a:ext cx="1670829" cy="16918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3718618" y="5385130"/>
            <a:ext cx="387879" cy="20794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2040981" y="486170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2040981" y="437423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E1CC551-13EC-4C27-81EE-B4098AA2525B}"/>
              </a:ext>
            </a:extLst>
          </p:cNvPr>
          <p:cNvSpPr/>
          <p:nvPr/>
        </p:nvSpPr>
        <p:spPr>
          <a:xfrm>
            <a:off x="2357306" y="4879502"/>
            <a:ext cx="1600200" cy="469678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D56E0D6D-C76A-4BE9-882E-6CD306D67693}"/>
              </a:ext>
            </a:extLst>
          </p:cNvPr>
          <p:cNvSpPr/>
          <p:nvPr/>
        </p:nvSpPr>
        <p:spPr>
          <a:xfrm>
            <a:off x="2320255" y="4653300"/>
            <a:ext cx="1670829" cy="734520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D2C545A-4BBE-4F4B-92DB-771E7DC3BAEC}"/>
              </a:ext>
            </a:extLst>
          </p:cNvPr>
          <p:cNvSpPr txBox="1"/>
          <p:nvPr/>
        </p:nvSpPr>
        <p:spPr>
          <a:xfrm>
            <a:off x="3414577" y="532272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352FB3EF-0D28-4110-9918-2D227B92B62A}"/>
              </a:ext>
            </a:extLst>
          </p:cNvPr>
          <p:cNvCxnSpPr>
            <a:cxnSpLocks/>
          </p:cNvCxnSpPr>
          <p:nvPr/>
        </p:nvCxnSpPr>
        <p:spPr>
          <a:xfrm flipV="1">
            <a:off x="3724703" y="4247830"/>
            <a:ext cx="284173" cy="624244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/>
        </p:nvGrpSpPr>
        <p:grpSpPr>
          <a:xfrm>
            <a:off x="2958675" y="3987708"/>
            <a:ext cx="1907764" cy="241595"/>
            <a:chOff x="2958675" y="3987708"/>
            <a:chExt cx="1907764" cy="241595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58675" y="3987708"/>
              <a:ext cx="1907764" cy="24159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74820" y="4074153"/>
              <a:ext cx="1355614" cy="122753"/>
            </a:xfrm>
            <a:prstGeom prst="rect">
              <a:avLst/>
            </a:prstGeom>
          </p:spPr>
        </p:pic>
      </p:grp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8BBB5BF5-BB03-4640-977C-3A562BB24498}"/>
              </a:ext>
            </a:extLst>
          </p:cNvPr>
          <p:cNvSpPr/>
          <p:nvPr/>
        </p:nvSpPr>
        <p:spPr>
          <a:xfrm>
            <a:off x="4559423" y="3992861"/>
            <a:ext cx="287566" cy="24283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E35E1C74-4C7E-40FD-A0A2-0DB4BF4C0B37}"/>
              </a:ext>
            </a:extLst>
          </p:cNvPr>
          <p:cNvSpPr/>
          <p:nvPr/>
        </p:nvSpPr>
        <p:spPr>
          <a:xfrm>
            <a:off x="4289399" y="4399789"/>
            <a:ext cx="79303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900" b="1" spc="-1" dirty="0">
                <a:solidFill>
                  <a:srgbClr val="7030A0"/>
                </a:solidFill>
                <a:latin typeface="나눔고딕 ExtraBold"/>
              </a:rPr>
              <a:t>유효성 검사</a:t>
            </a:r>
            <a:endParaRPr lang="ko-KR" altLang="en-US" sz="1400" dirty="0">
              <a:solidFill>
                <a:srgbClr val="7030A0"/>
              </a:solidFill>
            </a:endParaRPr>
          </a:p>
        </p:txBody>
      </p:sp>
      <p:pic>
        <p:nvPicPr>
          <p:cNvPr id="37" name="그림 46">
            <a:extLst>
              <a:ext uri="{FF2B5EF4-FFF2-40B4-BE49-F238E27FC236}">
                <a16:creationId xmlns:a16="http://schemas.microsoft.com/office/drawing/2014/main" id="{C0920A58-8AA6-4A9C-9676-F904F5E32B14}"/>
              </a:ext>
            </a:extLst>
          </p:cNvPr>
          <p:cNvPicPr/>
          <p:nvPr/>
        </p:nvPicPr>
        <p:blipFill>
          <a:blip r:embed="rId6"/>
          <a:stretch/>
        </p:blipFill>
        <p:spPr>
          <a:xfrm rot="19800000">
            <a:off x="4710228" y="4099531"/>
            <a:ext cx="232832" cy="31517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64468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213" y="2827430"/>
            <a:ext cx="4010281" cy="2636158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AUD SERVER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9"/>
            <a:ext cx="7403689" cy="6422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INSTALL &gt; Install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설정한 정보를 기반으로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</a:t>
            </a:r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진행합니다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5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[Install]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제품 설치를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①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(CONTINUE)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클릭하면 설정 정보를 기반으로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구성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진행합니다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(BACK)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옵션 설정 페이지로 이동합니다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3090253" y="5037214"/>
            <a:ext cx="231483" cy="14542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3431736" y="5037214"/>
            <a:ext cx="364202" cy="135517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3384315" y="478405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3029308" y="479485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137750514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12" y="2803010"/>
            <a:ext cx="3839792" cy="2880749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AUD SERVER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9"/>
            <a:ext cx="7403689" cy="6422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INSTALL &gt; Install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Platform </a:t>
            </a:r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설치가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정상적으로 완료된 경우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표시되는 결과 페이지를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6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[Install]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제품 설치를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완료된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Platform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의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기본 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정보를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표시합니다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본 기본 정보는 서비스 관리 페이지에서 동일하게 확인할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(MOVE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TO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i-PORTAL)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완료 후  서비스 중인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Platform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으로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이동합니다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2E39A88-8285-4DB4-A145-542C081C73BF}"/>
              </a:ext>
            </a:extLst>
          </p:cNvPr>
          <p:cNvSpPr/>
          <p:nvPr/>
        </p:nvSpPr>
        <p:spPr>
          <a:xfrm>
            <a:off x="2244437" y="3986455"/>
            <a:ext cx="1656824" cy="137742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DA0BCB3A-7B15-4A5A-BDE4-D6C39CF4042B}"/>
              </a:ext>
            </a:extLst>
          </p:cNvPr>
          <p:cNvSpPr/>
          <p:nvPr/>
        </p:nvSpPr>
        <p:spPr>
          <a:xfrm>
            <a:off x="3384324" y="5423415"/>
            <a:ext cx="558653" cy="15229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27864E-3753-4AE4-8047-4569774DD025}"/>
              </a:ext>
            </a:extLst>
          </p:cNvPr>
          <p:cNvSpPr txBox="1"/>
          <p:nvPr/>
        </p:nvSpPr>
        <p:spPr>
          <a:xfrm>
            <a:off x="3073967" y="532746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6E0845-1F7D-46B8-8B67-7F5C306F3E27}"/>
              </a:ext>
            </a:extLst>
          </p:cNvPr>
          <p:cNvSpPr txBox="1"/>
          <p:nvPr/>
        </p:nvSpPr>
        <p:spPr>
          <a:xfrm>
            <a:off x="3177284" y="398645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32399947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753" y="2926783"/>
            <a:ext cx="3884867" cy="2555691"/>
          </a:xfrm>
          <a:prstGeom prst="rect">
            <a:avLst/>
          </a:prstGeom>
        </p:spPr>
      </p:pic>
      <p:sp>
        <p:nvSpPr>
          <p:cNvPr id="2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[Intro </a:t>
            </a:r>
            <a:r>
              <a:rPr lang="ko-KR" altLang="en-US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관리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UI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의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페이지에서 </a:t>
            </a:r>
            <a:r>
              <a:rPr lang="en-US" altLang="ko-KR" sz="105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시작 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-META Server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설치 전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,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AUD Server </a:t>
            </a:r>
            <a:r>
              <a:rPr lang="ko-KR" altLang="en-US" sz="105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설치가 선행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되어야 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①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 클릭하여 </a:t>
            </a:r>
            <a:r>
              <a:rPr lang="en-US" altLang="ko-KR" sz="105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시작합니다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endParaRPr lang="ko-KR" altLang="en-US" sz="1050" dirty="0"/>
          </a:p>
        </p:txBody>
      </p:sp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 err="1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i</a:t>
              </a:r>
              <a:r>
                <a:rPr lang="en-US" altLang="ko-KR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-META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en-US" altLang="ko-KR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SERVER 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03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1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1" name="CustomShape 9">
            <a:extLst>
              <a:ext uri="{FF2B5EF4-FFF2-40B4-BE49-F238E27FC236}">
                <a16:creationId xmlns:a16="http://schemas.microsoft.com/office/drawing/2014/main" id="{A5CC09DE-E1FA-4B30-9A5F-8D0909838A19}"/>
              </a:ext>
            </a:extLst>
          </p:cNvPr>
          <p:cNvSpPr/>
          <p:nvPr/>
        </p:nvSpPr>
        <p:spPr>
          <a:xfrm>
            <a:off x="2134809" y="5723627"/>
            <a:ext cx="2030400" cy="281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0960" tIns="30960" rIns="30960" bIns="30960"/>
          <a:lstStyle/>
          <a:p>
            <a:pPr algn="ctr">
              <a:lnSpc>
                <a:spcPct val="110000"/>
              </a:lnSpc>
              <a:spcBef>
                <a:spcPts val="601"/>
              </a:spcBef>
            </a:pPr>
            <a:r>
              <a:rPr lang="en-US" sz="800" b="1" strike="noStrike" spc="-1" dirty="0">
                <a:solidFill>
                  <a:schemeClr val="bg2">
                    <a:lumMod val="50000"/>
                  </a:schemeClr>
                </a:solidFill>
                <a:latin typeface="나눔바른고딕"/>
              </a:rPr>
              <a:t>[INTRO]</a:t>
            </a:r>
            <a:endParaRPr lang="en-US" sz="800" b="1" strike="noStrike" spc="-1" dirty="0">
              <a:solidFill>
                <a:schemeClr val="bg2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2625941" y="4013292"/>
            <a:ext cx="1066492" cy="107344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CustomShape 5">
            <a:extLst>
              <a:ext uri="{FF2B5EF4-FFF2-40B4-BE49-F238E27FC236}">
                <a16:creationId xmlns:a16="http://schemas.microsoft.com/office/drawing/2014/main" id="{0780E37A-3E25-45D6-9715-B1A5A71A81FA}"/>
              </a:ext>
            </a:extLst>
          </p:cNvPr>
          <p:cNvSpPr/>
          <p:nvPr/>
        </p:nvSpPr>
        <p:spPr>
          <a:xfrm>
            <a:off x="1142913" y="2076852"/>
            <a:ext cx="7215428" cy="6486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Platform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후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화면에서 </a:t>
            </a:r>
            <a:r>
              <a:rPr lang="en-US" altLang="ko-KR" sz="110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</a:t>
            </a:r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시작합니다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59FDCE-F00A-45BE-98E7-2680F9A6230B}"/>
              </a:ext>
            </a:extLst>
          </p:cNvPr>
          <p:cNvSpPr txBox="1"/>
          <p:nvPr/>
        </p:nvSpPr>
        <p:spPr>
          <a:xfrm>
            <a:off x="2985795" y="372124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21671269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071960" y="1819440"/>
            <a:ext cx="1024920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300" b="1" strike="noStrike" spc="-1" dirty="0">
                <a:solidFill>
                  <a:srgbClr val="FFFFFF"/>
                </a:solidFill>
                <a:latin typeface="미드본고딕L"/>
                <a:ea typeface="미드본고딕L"/>
              </a:rPr>
              <a:t>01</a:t>
            </a:r>
            <a:endParaRPr lang="en-US" sz="3300" b="0" strike="noStrike" spc="-1" dirty="0">
              <a:latin typeface="Times New Roman"/>
            </a:endParaRPr>
          </a:p>
        </p:txBody>
      </p:sp>
      <p:grpSp>
        <p:nvGrpSpPr>
          <p:cNvPr id="283" name="Group 2"/>
          <p:cNvGrpSpPr/>
          <p:nvPr/>
        </p:nvGrpSpPr>
        <p:grpSpPr>
          <a:xfrm>
            <a:off x="755280" y="4337280"/>
            <a:ext cx="7942680" cy="1920907"/>
            <a:chOff x="755280" y="4337280"/>
            <a:chExt cx="7942680" cy="2182320"/>
          </a:xfrm>
        </p:grpSpPr>
        <p:sp>
          <p:nvSpPr>
            <p:cNvPr id="284" name="CustomShape 3"/>
            <p:cNvSpPr/>
            <p:nvPr/>
          </p:nvSpPr>
          <p:spPr>
            <a:xfrm>
              <a:off x="1292040" y="4337280"/>
              <a:ext cx="6746400" cy="2182320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5" name="CustomShape 4"/>
            <p:cNvSpPr/>
            <p:nvPr/>
          </p:nvSpPr>
          <p:spPr>
            <a:xfrm>
              <a:off x="1721520" y="4475880"/>
              <a:ext cx="5887800" cy="1904400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8" name="CustomShape 7"/>
            <p:cNvSpPr/>
            <p:nvPr/>
          </p:nvSpPr>
          <p:spPr>
            <a:xfrm>
              <a:off x="755280" y="5050080"/>
              <a:ext cx="7942680" cy="87254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en-US" altLang="ko-KR" sz="1600" spc="596" dirty="0">
                  <a:solidFill>
                    <a:srgbClr val="FFFFFF"/>
                  </a:solidFill>
                  <a:latin typeface="나눔고딕 ExtraBold"/>
                </a:rPr>
                <a:t>BIMATRIX </a:t>
              </a:r>
              <a:r>
                <a:rPr lang="ko-KR" altLang="en-US" sz="1600" spc="596" dirty="0">
                  <a:solidFill>
                    <a:srgbClr val="FFFFFF"/>
                  </a:solidFill>
                  <a:latin typeface="나눔고딕 ExtraBold"/>
                </a:rPr>
                <a:t>제품군을 </a:t>
              </a:r>
              <a:endParaRPr lang="en-US" altLang="ko-KR" sz="1600" spc="596" dirty="0">
                <a:solidFill>
                  <a:srgbClr val="FFFFFF"/>
                </a:solidFill>
                <a:latin typeface="나눔고딕 ExtraBold"/>
              </a:endParaRPr>
            </a:p>
            <a:p>
              <a:pPr algn="ctr">
                <a:lnSpc>
                  <a:spcPct val="100000"/>
                </a:lnSpc>
              </a:pPr>
              <a:r>
                <a:rPr lang="ko-KR" altLang="en-US" sz="1600" spc="596" dirty="0">
                  <a:solidFill>
                    <a:srgbClr val="FFFFFF"/>
                  </a:solidFill>
                  <a:latin typeface="나눔고딕 ExtraBold"/>
                </a:rPr>
                <a:t>빠르고 쉽게 배포</a:t>
              </a:r>
              <a:r>
                <a:rPr lang="en-US" altLang="ko-KR" sz="1600" spc="596" dirty="0">
                  <a:solidFill>
                    <a:srgbClr val="FFFFFF"/>
                  </a:solidFill>
                  <a:latin typeface="나눔고딕 ExtraBold"/>
                </a:rPr>
                <a:t>(</a:t>
              </a:r>
              <a:r>
                <a:rPr lang="ko-KR" altLang="en-US" sz="1600" spc="596" dirty="0">
                  <a:solidFill>
                    <a:srgbClr val="FFFFFF"/>
                  </a:solidFill>
                  <a:latin typeface="나눔고딕 ExtraBold"/>
                </a:rPr>
                <a:t>설치</a:t>
              </a:r>
              <a:r>
                <a:rPr lang="en-US" altLang="ko-KR" sz="1600" spc="596" dirty="0">
                  <a:solidFill>
                    <a:srgbClr val="FFFFFF"/>
                  </a:solidFill>
                  <a:latin typeface="나눔고딕 ExtraBold"/>
                </a:rPr>
                <a:t>)</a:t>
              </a:r>
              <a:r>
                <a:rPr lang="ko-KR" altLang="en-US" sz="1600" spc="596" dirty="0">
                  <a:solidFill>
                    <a:srgbClr val="FFFFFF"/>
                  </a:solidFill>
                  <a:latin typeface="나눔고딕 ExtraBold"/>
                </a:rPr>
                <a:t>하기 위한 설치 모듈</a:t>
              </a:r>
              <a:endParaRPr lang="en-US" altLang="ko-KR" sz="1600" spc="-1" dirty="0">
                <a:latin typeface="나눔고딕 ExtraBold"/>
              </a:endParaRPr>
            </a:p>
            <a:p>
              <a:pPr algn="ctr">
                <a:lnSpc>
                  <a:spcPct val="100000"/>
                </a:lnSpc>
              </a:pPr>
              <a:endParaRPr lang="en-US" sz="1600" b="0" strike="noStrike" spc="-1" dirty="0">
                <a:latin typeface="Times New Roman"/>
              </a:endParaRPr>
            </a:p>
          </p:txBody>
        </p:sp>
      </p:grpSp>
      <p:sp>
        <p:nvSpPr>
          <p:cNvPr id="289" name="CustomShape 8"/>
          <p:cNvSpPr/>
          <p:nvPr/>
        </p:nvSpPr>
        <p:spPr>
          <a:xfrm>
            <a:off x="0" y="2584080"/>
            <a:ext cx="91432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제품설치매니저 개요</a:t>
            </a:r>
            <a:endParaRPr lang="en-US" sz="360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554" y="2810169"/>
            <a:ext cx="3691167" cy="2319636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 err="1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i</a:t>
              </a:r>
              <a:r>
                <a:rPr lang="en-US" altLang="ko-KR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-META SERVER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03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3" y="2066578"/>
            <a:ext cx="7215428" cy="6486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INSTALL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Server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위한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Auto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설치나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Custom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선택하는 </a:t>
            </a:r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화면입니다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2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[</a:t>
            </a:r>
            <a:r>
              <a:rPr lang="en-US" altLang="ko-KR" sz="1050" b="1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Server]</a:t>
            </a:r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선택 ①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(Automatic)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내장 </a:t>
            </a:r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Server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기본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PORT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인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3001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번으로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선택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(Custom)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PORT,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경로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Log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경로 등을 지정할 수 있는 항목이 보여지게 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2577342" y="4274286"/>
            <a:ext cx="564869" cy="156397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3168055" y="4274286"/>
            <a:ext cx="464606" cy="15639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3215624" y="401914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2749037" y="402541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8688622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526" y="2868406"/>
            <a:ext cx="3430934" cy="2593056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3997930" y="4046808"/>
            <a:ext cx="634441" cy="284961"/>
            <a:chOff x="3997930" y="4046808"/>
            <a:chExt cx="634441" cy="284961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8D40953B-38DF-4750-83A2-D15E3EA4E4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7930" y="4046808"/>
              <a:ext cx="634441" cy="284961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42122" y="4150812"/>
              <a:ext cx="253542" cy="130613"/>
            </a:xfrm>
            <a:prstGeom prst="rect">
              <a:avLst/>
            </a:prstGeom>
          </p:spPr>
        </p:pic>
      </p:grpSp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 err="1">
                  <a:solidFill>
                    <a:srgbClr val="A91F24"/>
                  </a:solidFill>
                  <a:latin typeface="나눔고딕 ExtraBold"/>
                  <a:ea typeface="맑은 고딕"/>
                </a:rPr>
                <a:t>i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-META SERVER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03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3" y="2066579"/>
            <a:ext cx="7215428" cy="5239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INSTALL &gt; Custom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Server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Custom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위한 설정 페이지를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3</a:t>
            </a:r>
          </a:p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(1)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</a:t>
            </a:r>
            <a:r>
              <a:rPr lang="en-US" altLang="ko-KR" sz="1050" b="1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</a:t>
            </a:r>
            <a:r>
              <a:rPr lang="en-US" altLang="ko-KR" sz="105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Server 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 Custom]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Server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상세 옵션 설정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입력 ①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(Host(IP))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IP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가 자동으로 세팅 되고 수정할 수 없습니다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. (AUD Server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와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동일 서버에 설치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입력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(Port)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를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서비스할 포트를 설정합니다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포트를 입력하지 않을 경우 사용 가능한 포트가 자동으로 설정되며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입력하는 경우 </a:t>
            </a:r>
            <a:r>
              <a:rPr lang="ko-KR" altLang="en-US" sz="1050" b="1" u="sng" spc="-1" dirty="0">
                <a:solidFill>
                  <a:srgbClr val="7030A0"/>
                </a:solidFill>
                <a:latin typeface="나눔고딕 ExtraBold"/>
                <a:ea typeface="나눔고딕 ExtraBold"/>
              </a:rPr>
              <a:t>유효성 검사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를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수행해야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“Next”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버튼이 활성화 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③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(Detail)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의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상세 설정을 변경할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2462723" y="4399861"/>
            <a:ext cx="742172" cy="246277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3294159" y="4399860"/>
            <a:ext cx="412425" cy="246277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3319142" y="412753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2648715" y="412777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352FB3EF-0D28-4110-9918-2D227B92B62A}"/>
              </a:ext>
            </a:extLst>
          </p:cNvPr>
          <p:cNvCxnSpPr>
            <a:cxnSpLocks/>
          </p:cNvCxnSpPr>
          <p:nvPr/>
        </p:nvCxnSpPr>
        <p:spPr>
          <a:xfrm flipV="1">
            <a:off x="3706584" y="4218981"/>
            <a:ext cx="263952" cy="169182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801AF36-D743-4B9A-83F2-6444737DF9A5}"/>
              </a:ext>
            </a:extLst>
          </p:cNvPr>
          <p:cNvSpPr/>
          <p:nvPr/>
        </p:nvSpPr>
        <p:spPr>
          <a:xfrm>
            <a:off x="4235482" y="4588399"/>
            <a:ext cx="79303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900" b="1" spc="-1" dirty="0">
                <a:solidFill>
                  <a:srgbClr val="7030A0"/>
                </a:solidFill>
                <a:latin typeface="나눔고딕 ExtraBold"/>
              </a:rPr>
              <a:t>유효성 검사</a:t>
            </a:r>
            <a:endParaRPr lang="ko-KR" altLang="en-US" sz="1400" dirty="0">
              <a:solidFill>
                <a:srgbClr val="7030A0"/>
              </a:solidFill>
            </a:endParaRPr>
          </a:p>
        </p:txBody>
      </p:sp>
      <p:pic>
        <p:nvPicPr>
          <p:cNvPr id="41" name="그림 46">
            <a:extLst>
              <a:ext uri="{FF2B5EF4-FFF2-40B4-BE49-F238E27FC236}">
                <a16:creationId xmlns:a16="http://schemas.microsoft.com/office/drawing/2014/main" id="{CE48F71D-3CB5-41E0-92D9-680ECE2E9FF0}"/>
              </a:ext>
            </a:extLst>
          </p:cNvPr>
          <p:cNvPicPr/>
          <p:nvPr/>
        </p:nvPicPr>
        <p:blipFill>
          <a:blip r:embed="rId6"/>
          <a:stretch/>
        </p:blipFill>
        <p:spPr>
          <a:xfrm rot="19800000">
            <a:off x="4592782" y="4306804"/>
            <a:ext cx="232832" cy="315176"/>
          </a:xfrm>
          <a:prstGeom prst="rect">
            <a:avLst/>
          </a:prstGeom>
          <a:ln>
            <a:noFill/>
          </a:ln>
        </p:spPr>
      </p:pic>
      <p:sp>
        <p:nvSpPr>
          <p:cNvPr id="42" name="직사각형 41">
            <a:extLst>
              <a:ext uri="{FF2B5EF4-FFF2-40B4-BE49-F238E27FC236}">
                <a16:creationId xmlns:a16="http://schemas.microsoft.com/office/drawing/2014/main" id="{D56E0D6D-C76A-4BE9-882E-6CD306D67693}"/>
              </a:ext>
            </a:extLst>
          </p:cNvPr>
          <p:cNvSpPr/>
          <p:nvPr/>
        </p:nvSpPr>
        <p:spPr>
          <a:xfrm>
            <a:off x="2068865" y="4688712"/>
            <a:ext cx="2100703" cy="25238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D2C545A-4BBE-4F4B-92DB-771E7DC3BAEC}"/>
              </a:ext>
            </a:extLst>
          </p:cNvPr>
          <p:cNvSpPr txBox="1"/>
          <p:nvPr/>
        </p:nvSpPr>
        <p:spPr>
          <a:xfrm>
            <a:off x="1779537" y="464613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E1CC551-13EC-4C27-81EE-B4098AA2525B}"/>
              </a:ext>
            </a:extLst>
          </p:cNvPr>
          <p:cNvSpPr/>
          <p:nvPr/>
        </p:nvSpPr>
        <p:spPr>
          <a:xfrm>
            <a:off x="4421297" y="4061826"/>
            <a:ext cx="247060" cy="25492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5049882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888" y="2869394"/>
            <a:ext cx="3624099" cy="3049268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 err="1">
                  <a:solidFill>
                    <a:srgbClr val="A91F24"/>
                  </a:solidFill>
                  <a:latin typeface="나눔고딕 ExtraBold"/>
                  <a:ea typeface="맑은 고딕"/>
                </a:rPr>
                <a:t>i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-META SERVER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03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3" y="2066579"/>
            <a:ext cx="7215428" cy="5239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INSTALL &gt; Custom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</a:t>
            </a:r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설정 페이지를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3</a:t>
            </a:r>
          </a:p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(2)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311765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</a:t>
            </a:r>
            <a:r>
              <a:rPr lang="en-US" altLang="ko-KR" sz="1050" b="1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: Custom &gt; detail]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상세 옵션 설정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체크 ①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(Using external Path)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은 제품설치매니저 하위 경로에 설치가 아닌 </a:t>
            </a:r>
            <a:r>
              <a:rPr lang="ko-KR" altLang="en-US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외부 경로에 </a:t>
            </a:r>
            <a:r>
              <a:rPr lang="en-US" altLang="ko-KR" sz="1050" u="sng" spc="-1" dirty="0" err="1">
                <a:solidFill>
                  <a:srgbClr val="FF000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ko-KR" altLang="en-US" sz="1050" u="sng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를 </a:t>
            </a:r>
            <a:r>
              <a:rPr lang="ko-KR" altLang="en-US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설치할 경우 체크합니다</a:t>
            </a:r>
            <a:r>
              <a:rPr lang="en-US" altLang="ko-KR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</a:t>
            </a:r>
            <a:r>
              <a:rPr lang="en-US" altLang="ko-KR" sz="105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체크하는 경우 영역</a:t>
            </a:r>
            <a:r>
              <a:rPr lang="en-US" altLang="ko-KR" sz="105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②는 필수 입력 항목이 됩니다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en-US" altLang="ko-KR" sz="1050" spc="-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설정 시 부가적으로 수정할 수 있는 정보를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표시합니다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속성을 설정하지 않을 경우 모두 </a:t>
            </a:r>
            <a:r>
              <a:rPr lang="en-US" altLang="ko-KR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Default</a:t>
            </a:r>
            <a:r>
              <a:rPr lang="ko-KR" altLang="en-US" sz="105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설정이 적용되며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만약 관련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PATH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변경하는 경우 </a:t>
            </a:r>
            <a:r>
              <a:rPr lang="ko-KR" altLang="en-US" sz="1050" b="1" u="sng" spc="-1" dirty="0">
                <a:solidFill>
                  <a:srgbClr val="7030A0"/>
                </a:solidFill>
                <a:latin typeface="나눔고딕 ExtraBold"/>
                <a:ea typeface="나눔고딕 ExtraBold"/>
              </a:rPr>
              <a:t>유효성 검사를 수행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해야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“Next”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버튼이 활성화됩니다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③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설정한 옵션의 유효성 검사가 모두 완료되면 활성화되며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다음 단계로 이동합니다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3794375" y="5373025"/>
            <a:ext cx="402386" cy="20794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D2C545A-4BBE-4F4B-92DB-771E7DC3BAEC}"/>
              </a:ext>
            </a:extLst>
          </p:cNvPr>
          <p:cNvSpPr txBox="1"/>
          <p:nvPr/>
        </p:nvSpPr>
        <p:spPr>
          <a:xfrm>
            <a:off x="3485719" y="533752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352FB3EF-0D28-4110-9918-2D227B92B62A}"/>
              </a:ext>
            </a:extLst>
          </p:cNvPr>
          <p:cNvCxnSpPr>
            <a:cxnSpLocks/>
          </p:cNvCxnSpPr>
          <p:nvPr/>
        </p:nvCxnSpPr>
        <p:spPr>
          <a:xfrm flipV="1">
            <a:off x="3745251" y="4779922"/>
            <a:ext cx="284173" cy="320336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E35E1C74-4C7E-40FD-A0A2-0DB4BF4C0B37}"/>
              </a:ext>
            </a:extLst>
          </p:cNvPr>
          <p:cNvSpPr/>
          <p:nvPr/>
        </p:nvSpPr>
        <p:spPr>
          <a:xfrm>
            <a:off x="4248303" y="5036787"/>
            <a:ext cx="79303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900" b="1" spc="-1" dirty="0">
                <a:solidFill>
                  <a:srgbClr val="7030A0"/>
                </a:solidFill>
                <a:latin typeface="나눔고딕 ExtraBold"/>
              </a:rPr>
              <a:t>유효성 검사</a:t>
            </a:r>
            <a:endParaRPr lang="ko-KR" altLang="en-US" sz="1400" dirty="0">
              <a:solidFill>
                <a:srgbClr val="7030A0"/>
              </a:solidFill>
            </a:endParaRPr>
          </a:p>
        </p:txBody>
      </p:sp>
      <p:pic>
        <p:nvPicPr>
          <p:cNvPr id="40" name="그림 39">
            <a:extLst>
              <a:ext uri="{FF2B5EF4-FFF2-40B4-BE49-F238E27FC236}">
                <a16:creationId xmlns:a16="http://schemas.microsoft.com/office/drawing/2014/main" id="{89C39836-92AC-4CC4-AA34-6FC24E1DA6A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7" t="-4378"/>
          <a:stretch/>
        </p:blipFill>
        <p:spPr>
          <a:xfrm>
            <a:off x="4512984" y="4505366"/>
            <a:ext cx="216054" cy="2837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4" name="그룹 3"/>
          <p:cNvGrpSpPr/>
          <p:nvPr/>
        </p:nvGrpSpPr>
        <p:grpSpPr>
          <a:xfrm>
            <a:off x="3252248" y="4546622"/>
            <a:ext cx="1289272" cy="238738"/>
            <a:chOff x="3252248" y="4546622"/>
            <a:chExt cx="1289272" cy="238738"/>
          </a:xfrm>
        </p:grpSpPr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89C39836-92AC-4CC4-AA34-6FC24E1DA6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-1" r="39244" b="1559"/>
            <a:stretch/>
          </p:blipFill>
          <p:spPr>
            <a:xfrm>
              <a:off x="3252248" y="4546622"/>
              <a:ext cx="1289272" cy="238738"/>
            </a:xfrm>
            <a:prstGeom prst="rect">
              <a:avLst/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 rotWithShape="1">
            <a:blip r:embed="rId5"/>
            <a:srcRect t="-1" r="24168" b="20342"/>
            <a:stretch/>
          </p:blipFill>
          <p:spPr>
            <a:xfrm>
              <a:off x="3286625" y="4637538"/>
              <a:ext cx="1202248" cy="109030"/>
            </a:xfrm>
            <a:prstGeom prst="rect">
              <a:avLst/>
            </a:prstGeom>
          </p:spPr>
        </p:pic>
      </p:grp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8BBB5BF5-BB03-4640-977C-3A562BB24498}"/>
              </a:ext>
            </a:extLst>
          </p:cNvPr>
          <p:cNvSpPr/>
          <p:nvPr/>
        </p:nvSpPr>
        <p:spPr>
          <a:xfrm>
            <a:off x="4512985" y="4527112"/>
            <a:ext cx="216053" cy="24283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7" name="그림 46">
            <a:extLst>
              <a:ext uri="{FF2B5EF4-FFF2-40B4-BE49-F238E27FC236}">
                <a16:creationId xmlns:a16="http://schemas.microsoft.com/office/drawing/2014/main" id="{C0920A58-8AA6-4A9C-9676-F904F5E32B14}"/>
              </a:ext>
            </a:extLst>
          </p:cNvPr>
          <p:cNvPicPr/>
          <p:nvPr/>
        </p:nvPicPr>
        <p:blipFill>
          <a:blip r:embed="rId6"/>
          <a:stretch/>
        </p:blipFill>
        <p:spPr>
          <a:xfrm rot="19800000">
            <a:off x="4566391" y="4746802"/>
            <a:ext cx="232832" cy="315176"/>
          </a:xfrm>
          <a:prstGeom prst="rect">
            <a:avLst/>
          </a:prstGeom>
          <a:ln>
            <a:noFill/>
          </a:ln>
        </p:spPr>
      </p:pic>
      <p:sp>
        <p:nvSpPr>
          <p:cNvPr id="41" name="직사각형 40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2306982" y="4831869"/>
            <a:ext cx="1518935" cy="16918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2019765" y="5001953"/>
            <a:ext cx="313066" cy="318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2008473" y="475880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D56E0D6D-C76A-4BE9-882E-6CD306D67693}"/>
              </a:ext>
            </a:extLst>
          </p:cNvPr>
          <p:cNvSpPr/>
          <p:nvPr/>
        </p:nvSpPr>
        <p:spPr>
          <a:xfrm>
            <a:off x="2306438" y="5060120"/>
            <a:ext cx="1518935" cy="231731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172265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155" y="2801340"/>
            <a:ext cx="3503450" cy="2905802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 err="1">
                  <a:solidFill>
                    <a:srgbClr val="A91F24"/>
                  </a:solidFill>
                  <a:latin typeface="나눔고딕 ExtraBold"/>
                  <a:ea typeface="맑은 고딕"/>
                </a:rPr>
                <a:t>i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-META SERVER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03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9"/>
            <a:ext cx="7403689" cy="6422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SERVER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INSTALL &gt; Install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설정한 정보를 기반으로 </a:t>
            </a:r>
            <a:r>
              <a:rPr lang="en-US" altLang="ko-KR" sz="110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 진행합니다</a:t>
            </a:r>
            <a:r>
              <a:rPr lang="en-US" altLang="ko-KR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4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[</a:t>
            </a:r>
            <a:r>
              <a:rPr lang="en-US" altLang="ko-KR" sz="1050" b="1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en-US" altLang="ko-KR" sz="105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 Install]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설치를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위한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* Matrix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Repository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가 설치되어 있는 상태에서만 </a:t>
            </a:r>
            <a:r>
              <a:rPr lang="en-US" altLang="ko-KR" sz="1050" b="1" spc="-1" dirty="0" err="1">
                <a:solidFill>
                  <a:srgbClr val="FF000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ko-KR" altLang="en-US" sz="1050" b="1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설치가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가능합니다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①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(CONTINUE)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클릭하면 설정 정보를 기반으로 </a:t>
            </a:r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구성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진행합니다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(BACK)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옵션 설정 페이지로 이동합니다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3005348" y="5008316"/>
            <a:ext cx="231483" cy="12018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3354181" y="5009772"/>
            <a:ext cx="319645" cy="123197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3331902" y="474253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2945189" y="474253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238201078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731" y="2801004"/>
            <a:ext cx="3075603" cy="2906138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</a:t>
              </a:r>
              <a:r>
                <a:rPr lang="en-US" altLang="ko-KR" sz="1400" b="1" spc="-1" dirty="0" err="1">
                  <a:solidFill>
                    <a:srgbClr val="A91F24"/>
                  </a:solidFill>
                  <a:latin typeface="나눔고딕 ExtraBold"/>
                  <a:ea typeface="맑은 고딕"/>
                </a:rPr>
                <a:t>i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-META SERVER</a:t>
              </a:r>
              <a:r>
                <a:rPr lang="ko-KR" altLang="en-US" sz="1400" b="1" spc="-1" dirty="0" smtClean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03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9"/>
            <a:ext cx="7403689" cy="6422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INSTALL &gt; Install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ko-KR" altLang="en-US" sz="110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완료 후 설치정보를 나타냅니다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5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[</a:t>
            </a:r>
            <a:r>
              <a:rPr lang="en-US" altLang="ko-KR" sz="1050" b="1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en-US" altLang="ko-KR" sz="105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 Install]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완료 후 설치 정보를 나타내는 화면 입니다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* </a:t>
            </a:r>
            <a:r>
              <a:rPr lang="en-US" altLang="ko-KR" sz="1050" b="1" spc="-1" dirty="0" err="1">
                <a:solidFill>
                  <a:srgbClr val="FF000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ko-KR" altLang="en-US" sz="1050" b="1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설치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완료 후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WAS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를 재기동 해야 설치 시 설정한 </a:t>
            </a:r>
            <a:r>
              <a:rPr lang="en-US" altLang="ko-KR" sz="1050" b="1" spc="-1" dirty="0" err="1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b="1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-META Port</a:t>
            </a:r>
            <a:r>
              <a:rPr lang="ko-KR" altLang="en-US" sz="1050" b="1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로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적용됩니다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①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(MOVE TO INTRO)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클릭하면 제품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(AUD Server, </a:t>
            </a:r>
            <a:r>
              <a:rPr lang="en-US" altLang="ko-KR" sz="105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Server)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 첫 단계인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페이지로 이동합니다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(RESTART WAS)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를 클릭하면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WAS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재기동 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b="1" spc="-1" dirty="0" err="1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b="1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ko-KR" altLang="en-US" sz="1050" b="1" spc="-1" dirty="0" smtClean="0">
                <a:solidFill>
                  <a:srgbClr val="FF0000"/>
                </a:solidFill>
                <a:latin typeface="나눔고딕 ExtraBold"/>
                <a:ea typeface="나눔고딕 ExtraBold"/>
              </a:rPr>
              <a:t>까지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정상 설치가 되면 모든 설치과정이 완료됩니다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ko-KR" altLang="en-US" sz="105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3019271" y="5466858"/>
            <a:ext cx="438415" cy="14542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A6A59B-4405-4A9D-A52C-2803F684C631}"/>
              </a:ext>
            </a:extLst>
          </p:cNvPr>
          <p:cNvSpPr/>
          <p:nvPr/>
        </p:nvSpPr>
        <p:spPr>
          <a:xfrm>
            <a:off x="3542847" y="5460599"/>
            <a:ext cx="412690" cy="149069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FF7FE2-71AF-46FA-BD6D-2B80C931FEDA}"/>
              </a:ext>
            </a:extLst>
          </p:cNvPr>
          <p:cNvSpPr txBox="1"/>
          <p:nvPr/>
        </p:nvSpPr>
        <p:spPr>
          <a:xfrm>
            <a:off x="3567091" y="518598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3057431" y="519295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204908097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071960" y="1819440"/>
            <a:ext cx="1024920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300" b="1" strike="noStrike" spc="-1" dirty="0">
                <a:solidFill>
                  <a:srgbClr val="FFFFFF"/>
                </a:solidFill>
                <a:latin typeface="미드본고딕L"/>
                <a:ea typeface="미드본고딕L"/>
              </a:rPr>
              <a:t>06</a:t>
            </a:r>
            <a:endParaRPr lang="en-US" sz="3300" b="0" strike="noStrike" spc="-1" dirty="0">
              <a:latin typeface="Times New Roman"/>
            </a:endParaRPr>
          </a:p>
        </p:txBody>
      </p:sp>
      <p:sp>
        <p:nvSpPr>
          <p:cNvPr id="289" name="CustomShape 8"/>
          <p:cNvSpPr/>
          <p:nvPr/>
        </p:nvSpPr>
        <p:spPr>
          <a:xfrm>
            <a:off x="0" y="2584080"/>
            <a:ext cx="91432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제품설치매니저 </a:t>
            </a:r>
            <a:endParaRPr lang="en-US" altLang="ko-KR" sz="3600" b="1" spc="-1" dirty="0">
              <a:solidFill>
                <a:srgbClr val="FFFFFF"/>
              </a:solidFill>
              <a:latin typeface="나눔고딕 ExtraBold"/>
            </a:endParaRPr>
          </a:p>
          <a:p>
            <a:pPr algn="ctr">
              <a:lnSpc>
                <a:spcPct val="100000"/>
              </a:lnSpc>
            </a:pP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관리 페이지</a:t>
            </a:r>
            <a:endParaRPr lang="en-US" altLang="ko-KR" sz="3600" b="1" spc="-1" dirty="0">
              <a:solidFill>
                <a:srgbClr val="FFFFFF"/>
              </a:solidFill>
              <a:latin typeface="나눔고딕 ExtraBold"/>
            </a:endParaRPr>
          </a:p>
          <a:p>
            <a:pPr algn="ctr">
              <a:lnSpc>
                <a:spcPct val="100000"/>
              </a:lnSpc>
            </a:pPr>
            <a:r>
              <a:rPr lang="en-US" altLang="ko-KR" sz="3600" b="1" spc="-1" dirty="0">
                <a:solidFill>
                  <a:srgbClr val="FFFFFF"/>
                </a:solidFill>
                <a:latin typeface="나눔고딕 ExtraBold"/>
              </a:rPr>
              <a:t>(Windows/Linux</a:t>
            </a: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 공통</a:t>
            </a:r>
            <a:r>
              <a:rPr lang="en-US" altLang="ko-KR" sz="3600" b="1" spc="-1" dirty="0">
                <a:solidFill>
                  <a:srgbClr val="FFFFFF"/>
                </a:solidFill>
                <a:latin typeface="나눔고딕 ExtraBold"/>
              </a:rPr>
              <a:t>)</a:t>
            </a:r>
            <a:endParaRPr lang="en-US" sz="36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299505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987" y="2530966"/>
            <a:ext cx="3021945" cy="3476861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제품 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9"/>
            <a:ext cx="7403689" cy="6422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Service Management</a:t>
            </a:r>
          </a:p>
          <a:p>
            <a:pPr>
              <a:lnSpc>
                <a:spcPct val="100000"/>
              </a:lnSpc>
            </a:pP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서비스 관리 페이지의 기능을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1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545439"/>
            <a:ext cx="2934069" cy="3478694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[Service</a:t>
            </a:r>
            <a:r>
              <a:rPr lang="ko-KR" altLang="en-US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Management]</a:t>
            </a: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서비스 기동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정지 등의 기능을 제공하는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endParaRPr lang="en-US" altLang="ko-KR" sz="1050" b="1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내장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WAS(Tomcat)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에서 서비스가 실행 중인 경우 서비스의 상태를 확인할 수 있으며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시작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정지 기능을 수행할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7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②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내장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Repository(DB)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에서 서비스가 실행 중인 경우 서비스의 상태를 확인할 수 있으며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시작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정지 기능을 수행할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7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③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M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ETA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서비스가 실행 중인 경우 서비스의 상태를 확인할 수 있으며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시작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정지 기능을 수행할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7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④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서비스 중인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Platform, </a:t>
            </a:r>
            <a:r>
              <a:rPr lang="en-US" altLang="ko-KR" sz="1050" spc="-1" dirty="0" err="1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i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-Meta Server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의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기본 정보를 표시합니다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Matrix, Repository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가 외부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(Custom)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설치인 경우 영역 ①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,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② 정보는 보이지 않습니다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ko-KR" altLang="en-US" sz="1050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2E39A88-8285-4DB4-A145-542C081C73BF}"/>
              </a:ext>
            </a:extLst>
          </p:cNvPr>
          <p:cNvSpPr/>
          <p:nvPr/>
        </p:nvSpPr>
        <p:spPr>
          <a:xfrm>
            <a:off x="2028641" y="3501652"/>
            <a:ext cx="928796" cy="44269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DA0BCB3A-7B15-4A5A-BDE4-D6C39CF4042B}"/>
              </a:ext>
            </a:extLst>
          </p:cNvPr>
          <p:cNvSpPr/>
          <p:nvPr/>
        </p:nvSpPr>
        <p:spPr>
          <a:xfrm>
            <a:off x="2022291" y="4564557"/>
            <a:ext cx="1824495" cy="1459576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27864E-3753-4AE4-8047-4569774DD025}"/>
              </a:ext>
            </a:extLst>
          </p:cNvPr>
          <p:cNvSpPr txBox="1"/>
          <p:nvPr/>
        </p:nvSpPr>
        <p:spPr>
          <a:xfrm>
            <a:off x="3806854" y="356910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6E0845-1F7D-46B8-8B67-7F5C306F3E27}"/>
              </a:ext>
            </a:extLst>
          </p:cNvPr>
          <p:cNvSpPr txBox="1"/>
          <p:nvPr/>
        </p:nvSpPr>
        <p:spPr>
          <a:xfrm>
            <a:off x="1737392" y="356183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26D85DF-F90D-400D-84BA-C7B9B2ADA091}"/>
              </a:ext>
            </a:extLst>
          </p:cNvPr>
          <p:cNvSpPr/>
          <p:nvPr/>
        </p:nvSpPr>
        <p:spPr>
          <a:xfrm>
            <a:off x="2999222" y="3498191"/>
            <a:ext cx="876884" cy="44615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2A61DC-9BAC-453A-AFA8-B7D4894E7441}"/>
              </a:ext>
            </a:extLst>
          </p:cNvPr>
          <p:cNvSpPr txBox="1"/>
          <p:nvPr/>
        </p:nvSpPr>
        <p:spPr>
          <a:xfrm>
            <a:off x="1734360" y="403633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D56B76F-BB87-44AC-AC51-89ABCB24D650}"/>
              </a:ext>
            </a:extLst>
          </p:cNvPr>
          <p:cNvSpPr/>
          <p:nvPr/>
        </p:nvSpPr>
        <p:spPr>
          <a:xfrm>
            <a:off x="2028641" y="3961506"/>
            <a:ext cx="928796" cy="457426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A0AEEF-0BE5-4BDB-B995-8D17E78A286B}"/>
              </a:ext>
            </a:extLst>
          </p:cNvPr>
          <p:cNvSpPr txBox="1"/>
          <p:nvPr/>
        </p:nvSpPr>
        <p:spPr>
          <a:xfrm>
            <a:off x="1734360" y="4964321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</p:spTree>
    <p:extLst>
      <p:ext uri="{BB962C8B-B14F-4D97-AF65-F5344CB8AC3E}">
        <p14:creationId xmlns:p14="http://schemas.microsoft.com/office/powerpoint/2010/main" val="9538891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2049" y="2656123"/>
            <a:ext cx="2209069" cy="3340456"/>
          </a:xfrm>
          <a:prstGeom prst="rect">
            <a:avLst/>
          </a:prstGeom>
        </p:spPr>
      </p:pic>
      <p:sp>
        <p:nvSpPr>
          <p:cNvPr id="27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545439"/>
            <a:ext cx="2934069" cy="3478694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[Service</a:t>
            </a:r>
            <a:r>
              <a:rPr lang="ko-KR" altLang="en-US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Management]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Matrix Repository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테이블 삭제 후  재설치 해야 하는 경우 테이블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DROP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기능을 사용할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체크하면 추가 기능을 표시합니다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②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와 같이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DROP TABLE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버튼이 나타나게 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③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 클릭하면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Matrix Repository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테이블을 삭제할 것인지 확인하는 창이 출력됩니다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이후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확인 버튼을 클릭하여 테이블 삭제를 시작하거나 취소 버튼을 클릭하여 테이블 삭제를 취소합니다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ko-KR" altLang="en-US" sz="1050" dirty="0"/>
          </a:p>
          <a:p>
            <a:endParaRPr lang="ko-KR" altLang="en-US" sz="1050" dirty="0"/>
          </a:p>
        </p:txBody>
      </p:sp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관리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UI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로 제품 설치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(Windows/Linux 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공통</a:t>
            </a:r>
            <a:r>
              <a:rPr lang="en-US" altLang="ko-KR" sz="2800" b="1" spc="-1" dirty="0">
                <a:solidFill>
                  <a:srgbClr val="404040"/>
                </a:solidFill>
                <a:latin typeface="나눔고딕 ExtraBold"/>
              </a:rPr>
              <a:t>)</a:t>
            </a: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관리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UI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로 제품 설치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(Windows/Linux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공통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)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이전 설치과정을 통해 제품설치매니저가 실행 중일 때 관리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UI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를 접속하여 제품을 설치하는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9"/>
            <a:ext cx="7403689" cy="6422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Service Management</a:t>
            </a:r>
          </a:p>
          <a:p>
            <a:pPr>
              <a:lnSpc>
                <a:spcPct val="100000"/>
              </a:lnSpc>
            </a:pP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서비스 관리 페이지의 기능을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2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2E39A88-8285-4DB4-A145-542C081C73BF}"/>
              </a:ext>
            </a:extLst>
          </p:cNvPr>
          <p:cNvSpPr/>
          <p:nvPr/>
        </p:nvSpPr>
        <p:spPr>
          <a:xfrm>
            <a:off x="1939180" y="5452697"/>
            <a:ext cx="847289" cy="177300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6E0845-1F7D-46B8-8B67-7F5C306F3E27}"/>
              </a:ext>
            </a:extLst>
          </p:cNvPr>
          <p:cNvSpPr txBox="1"/>
          <p:nvPr/>
        </p:nvSpPr>
        <p:spPr>
          <a:xfrm>
            <a:off x="1646181" y="538513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AC9115FD-77FE-4C81-9968-34641F1CD5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594" y="5320405"/>
            <a:ext cx="1424098" cy="593971"/>
          </a:xfrm>
          <a:prstGeom prst="rect">
            <a:avLst/>
          </a:prstGeom>
        </p:spPr>
      </p:pic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FB024AFE-966D-4018-A8A7-79AE702532BF}"/>
              </a:ext>
            </a:extLst>
          </p:cNvPr>
          <p:cNvCxnSpPr>
            <a:cxnSpLocks/>
          </p:cNvCxnSpPr>
          <p:nvPr/>
        </p:nvCxnSpPr>
        <p:spPr>
          <a:xfrm>
            <a:off x="2802314" y="5576210"/>
            <a:ext cx="482280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26D85DF-F90D-400D-84BA-C7B9B2ADA091}"/>
              </a:ext>
            </a:extLst>
          </p:cNvPr>
          <p:cNvSpPr/>
          <p:nvPr/>
        </p:nvSpPr>
        <p:spPr>
          <a:xfrm>
            <a:off x="3300439" y="5267679"/>
            <a:ext cx="1364568" cy="683907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27864E-3753-4AE4-8047-4569774DD025}"/>
              </a:ext>
            </a:extLst>
          </p:cNvPr>
          <p:cNvSpPr txBox="1"/>
          <p:nvPr/>
        </p:nvSpPr>
        <p:spPr>
          <a:xfrm>
            <a:off x="4147643" y="498218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D56B76F-BB87-44AC-AC51-89ABCB24D650}"/>
              </a:ext>
            </a:extLst>
          </p:cNvPr>
          <p:cNvSpPr/>
          <p:nvPr/>
        </p:nvSpPr>
        <p:spPr>
          <a:xfrm>
            <a:off x="3414875" y="5637777"/>
            <a:ext cx="816606" cy="25958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2A61DC-9BAC-453A-AFA8-B7D4894E7441}"/>
              </a:ext>
            </a:extLst>
          </p:cNvPr>
          <p:cNvSpPr txBox="1"/>
          <p:nvPr/>
        </p:nvSpPr>
        <p:spPr>
          <a:xfrm>
            <a:off x="4161285" y="560659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212783477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071960" y="1819440"/>
            <a:ext cx="1024920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300" b="1" strike="noStrike" spc="-1" dirty="0">
                <a:solidFill>
                  <a:srgbClr val="FFFFFF"/>
                </a:solidFill>
                <a:latin typeface="미드본고딕L"/>
                <a:ea typeface="미드본고딕L"/>
              </a:rPr>
              <a:t>07</a:t>
            </a:r>
            <a:endParaRPr lang="en-US" sz="3300" b="0" strike="noStrike" spc="-1" dirty="0">
              <a:latin typeface="Times New Roman"/>
            </a:endParaRPr>
          </a:p>
        </p:txBody>
      </p:sp>
      <p:sp>
        <p:nvSpPr>
          <p:cNvPr id="289" name="CustomShape 8"/>
          <p:cNvSpPr/>
          <p:nvPr/>
        </p:nvSpPr>
        <p:spPr>
          <a:xfrm>
            <a:off x="0" y="2584080"/>
            <a:ext cx="91432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제품설치매니저 </a:t>
            </a:r>
            <a:endParaRPr lang="en-US" altLang="ko-KR" sz="3600" b="1" spc="-1" dirty="0">
              <a:solidFill>
                <a:srgbClr val="FFFFFF"/>
              </a:solidFill>
              <a:latin typeface="나눔고딕 ExtraBold"/>
            </a:endParaRPr>
          </a:p>
          <a:p>
            <a:pPr algn="ctr">
              <a:lnSpc>
                <a:spcPct val="100000"/>
              </a:lnSpc>
            </a:pPr>
            <a:r>
              <a:rPr lang="ko-KR" altLang="en-US" sz="3600" b="1" spc="-1" dirty="0" smtClean="0">
                <a:solidFill>
                  <a:srgbClr val="FFFFFF"/>
                </a:solidFill>
                <a:latin typeface="나눔고딕 ExtraBold"/>
              </a:rPr>
              <a:t>제품 </a:t>
            </a: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업데이트</a:t>
            </a:r>
            <a:endParaRPr lang="en-US" sz="36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02222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583" y="2802025"/>
            <a:ext cx="3588509" cy="2877578"/>
          </a:xfrm>
          <a:prstGeom prst="rect">
            <a:avLst/>
          </a:prstGeom>
        </p:spPr>
      </p:pic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1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1" name="CustomShape 9">
            <a:extLst>
              <a:ext uri="{FF2B5EF4-FFF2-40B4-BE49-F238E27FC236}">
                <a16:creationId xmlns:a16="http://schemas.microsoft.com/office/drawing/2014/main" id="{A5CC09DE-E1FA-4B30-9A5F-8D0909838A19}"/>
              </a:ext>
            </a:extLst>
          </p:cNvPr>
          <p:cNvSpPr/>
          <p:nvPr/>
        </p:nvSpPr>
        <p:spPr>
          <a:xfrm>
            <a:off x="2134809" y="5723627"/>
            <a:ext cx="2030400" cy="281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0960" tIns="30960" rIns="30960" bIns="30960"/>
          <a:lstStyle/>
          <a:p>
            <a:pPr algn="ctr">
              <a:lnSpc>
                <a:spcPct val="110000"/>
              </a:lnSpc>
              <a:spcBef>
                <a:spcPts val="601"/>
              </a:spcBef>
            </a:pPr>
            <a:r>
              <a:rPr lang="en-US" sz="800" b="1" strike="noStrike" spc="-1" dirty="0">
                <a:solidFill>
                  <a:schemeClr val="bg2">
                    <a:lumMod val="50000"/>
                  </a:schemeClr>
                </a:solidFill>
                <a:latin typeface="나눔바른고딕"/>
              </a:rPr>
              <a:t>[INTRO]</a:t>
            </a:r>
            <a:endParaRPr lang="en-US" sz="800" b="1" strike="noStrike" spc="-1" dirty="0">
              <a:solidFill>
                <a:schemeClr val="bg2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22" name="CustomShape 5">
            <a:extLst>
              <a:ext uri="{FF2B5EF4-FFF2-40B4-BE49-F238E27FC236}">
                <a16:creationId xmlns:a16="http://schemas.microsoft.com/office/drawing/2014/main" id="{0780E37A-3E25-45D6-9715-B1A5A71A81FA}"/>
              </a:ext>
            </a:extLst>
          </p:cNvPr>
          <p:cNvSpPr/>
          <p:nvPr/>
        </p:nvSpPr>
        <p:spPr>
          <a:xfrm>
            <a:off x="1142913" y="2076852"/>
            <a:ext cx="7215428" cy="6486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업데이트 클릭 이미지 활성화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비활성화를 설명합니다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18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 smtClean="0">
                <a:solidFill>
                  <a:srgbClr val="000000"/>
                </a:solidFill>
                <a:latin typeface="나눔고딕 ExtraBold"/>
                <a:ea typeface="맑은 고딕"/>
              </a:rPr>
              <a:t>AUD Platform</a:t>
            </a:r>
            <a:r>
              <a:rPr lang="ko-KR" altLang="en-US" sz="1000" b="1" spc="-1" dirty="0" smtClean="0">
                <a:solidFill>
                  <a:srgbClr val="000000"/>
                </a:solidFill>
                <a:latin typeface="나눔고딕 ExtraBold"/>
                <a:ea typeface="맑은 고딕"/>
              </a:rPr>
              <a:t>을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19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[Intro </a:t>
            </a:r>
            <a:r>
              <a:rPr lang="ko-KR" altLang="en-US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관리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UI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의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페이지 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 클릭하여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Platform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롤백을 관리하는 화면으로 이동할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②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Platform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이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가동되고 있을 때는 서버를 내리고 업데이트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롤백을 진행 하라는 경고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Alert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이 뜹니다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(AUD Platform</a:t>
            </a:r>
            <a:r>
              <a:rPr lang="ko-KR" altLang="en-US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이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기동 되고 있어도 업데이트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롤백 진행은 가능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</p:txBody>
      </p:sp>
      <p:grpSp>
        <p:nvGrpSpPr>
          <p:cNvPr id="20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6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소스 관리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7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29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6AD6EB4-CEF2-445B-B1DD-7D8F0898222F}"/>
              </a:ext>
            </a:extLst>
          </p:cNvPr>
          <p:cNvSpPr/>
          <p:nvPr/>
        </p:nvSpPr>
        <p:spPr>
          <a:xfrm>
            <a:off x="3589800" y="3697006"/>
            <a:ext cx="900310" cy="1018786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26B3B-9B8E-4911-A707-B0361E97BAE2}"/>
              </a:ext>
            </a:extLst>
          </p:cNvPr>
          <p:cNvSpPr txBox="1"/>
          <p:nvPr/>
        </p:nvSpPr>
        <p:spPr>
          <a:xfrm>
            <a:off x="3822964" y="343481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79F000-4E35-4689-B727-A01526BFEC91}"/>
              </a:ext>
            </a:extLst>
          </p:cNvPr>
          <p:cNvSpPr txBox="1"/>
          <p:nvPr/>
        </p:nvSpPr>
        <p:spPr>
          <a:xfrm>
            <a:off x="1973249" y="486869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DF94E31B-258C-4226-96EA-D97E654710F9}"/>
              </a:ext>
            </a:extLst>
          </p:cNvPr>
          <p:cNvSpPr/>
          <p:nvPr/>
        </p:nvSpPr>
        <p:spPr>
          <a:xfrm>
            <a:off x="2268614" y="4555374"/>
            <a:ext cx="1754449" cy="99588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340079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개요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7EBF8E30-7286-44E7-8304-945EF73C1C56}"/>
              </a:ext>
            </a:extLst>
          </p:cNvPr>
          <p:cNvGrpSpPr/>
          <p:nvPr/>
        </p:nvGrpSpPr>
        <p:grpSpPr>
          <a:xfrm>
            <a:off x="509461" y="2300693"/>
            <a:ext cx="7223750" cy="1957798"/>
            <a:chOff x="508762" y="1175492"/>
            <a:chExt cx="6476317" cy="1957798"/>
          </a:xfrm>
        </p:grpSpPr>
        <p:grpSp>
          <p:nvGrpSpPr>
            <p:cNvPr id="23" name="Group 12">
              <a:extLst>
                <a:ext uri="{FF2B5EF4-FFF2-40B4-BE49-F238E27FC236}">
                  <a16:creationId xmlns:a16="http://schemas.microsoft.com/office/drawing/2014/main" id="{3AA69D80-5122-49DF-A487-516D3DE25979}"/>
                </a:ext>
              </a:extLst>
            </p:cNvPr>
            <p:cNvGrpSpPr/>
            <p:nvPr/>
          </p:nvGrpSpPr>
          <p:grpSpPr>
            <a:xfrm>
              <a:off x="508762" y="1175492"/>
              <a:ext cx="3522037" cy="366120"/>
              <a:chOff x="2437016" y="3652953"/>
              <a:chExt cx="2352063" cy="366120"/>
            </a:xfrm>
          </p:grpSpPr>
          <p:sp>
            <p:nvSpPr>
              <p:cNvPr id="24" name="CustomShape 13">
                <a:extLst>
                  <a:ext uri="{FF2B5EF4-FFF2-40B4-BE49-F238E27FC236}">
                    <a16:creationId xmlns:a16="http://schemas.microsoft.com/office/drawing/2014/main" id="{1CE4E08E-32A9-4C9B-8035-058548720BBD}"/>
                  </a:ext>
                </a:extLst>
              </p:cNvPr>
              <p:cNvSpPr/>
              <p:nvPr/>
            </p:nvSpPr>
            <p:spPr>
              <a:xfrm>
                <a:off x="2620999" y="3754080"/>
                <a:ext cx="2168080" cy="2134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제품설치매니저 개발 배경 </a:t>
                </a:r>
                <a:endParaRPr lang="en-US" sz="14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5" name="CustomShape 14">
                <a:extLst>
                  <a:ext uri="{FF2B5EF4-FFF2-40B4-BE49-F238E27FC236}">
                    <a16:creationId xmlns:a16="http://schemas.microsoft.com/office/drawing/2014/main" id="{C46EE6AB-3AF1-4851-9C74-1EFACBFF0BA6}"/>
                  </a:ext>
                </a:extLst>
              </p:cNvPr>
              <p:cNvSpPr/>
              <p:nvPr/>
            </p:nvSpPr>
            <p:spPr>
              <a:xfrm>
                <a:off x="2437016" y="3652953"/>
                <a:ext cx="603720" cy="36612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 strike="noStrike" spc="-1" dirty="0">
                    <a:solidFill>
                      <a:srgbClr val="A6A6A6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02</a:t>
                </a:r>
                <a:endParaRPr lang="en-US" sz="20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26" name="CustomShape 15">
              <a:extLst>
                <a:ext uri="{FF2B5EF4-FFF2-40B4-BE49-F238E27FC236}">
                  <a16:creationId xmlns:a16="http://schemas.microsoft.com/office/drawing/2014/main" id="{A5AFD6AB-18CC-42BF-BA51-32E6902AAF11}"/>
                </a:ext>
              </a:extLst>
            </p:cNvPr>
            <p:cNvSpPr/>
            <p:nvPr/>
          </p:nvSpPr>
          <p:spPr>
            <a:xfrm>
              <a:off x="784262" y="1547326"/>
              <a:ext cx="6200817" cy="158596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</a:t>
              </a:r>
              <a:r>
                <a:rPr lang="ko-KR" altLang="en-US" sz="1000" b="1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제품 설치의 복잡성</a:t>
              </a:r>
              <a:endParaRPr lang="en-US" altLang="ko-KR" sz="1000" b="1" strike="noStrike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- </a:t>
              </a:r>
              <a:r>
                <a:rPr lang="ko-KR" altLang="en-US" sz="1000" spc="-1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제품군</a:t>
              </a:r>
              <a:r>
                <a:rPr lang="en-US" altLang="ko-KR" sz="1000" b="1" spc="-1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(AUD Platform,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i-META, i-OLAP)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설치 난이도 높음</a:t>
              </a:r>
              <a:r>
                <a:rPr lang="en-US" sz="1000" b="0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(</a:t>
              </a:r>
              <a:r>
                <a:rPr lang="ko-KR" altLang="en-US" sz="1000" b="0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특정 인원만 설치 가능</a:t>
              </a:r>
              <a:r>
                <a:rPr lang="en-US" altLang="ko-KR" sz="1000" b="0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en-US" sz="1000" b="0" strike="noStrike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제품 설치의 환경 의존성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 -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고객사 환경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(WAS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/ Repository DB)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의존된 서비스 구조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고객사의 환경 변경으로 인한 장애 리스크 증가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제품 업데이트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난이도 높음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(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수동 작업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문제점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- 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수동 업데이트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작업으로 실수 확률 증가 및 롤백이 어려움</a:t>
              </a:r>
              <a:endParaRPr lang="en-US" altLang="ko-KR" sz="1000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630EB0F1-F4F0-46F8-A0EF-C7F869DEAC5D}"/>
              </a:ext>
            </a:extLst>
          </p:cNvPr>
          <p:cNvGrpSpPr/>
          <p:nvPr/>
        </p:nvGrpSpPr>
        <p:grpSpPr>
          <a:xfrm>
            <a:off x="508762" y="4541699"/>
            <a:ext cx="6763238" cy="2059397"/>
            <a:chOff x="508762" y="3879608"/>
            <a:chExt cx="6763238" cy="2059397"/>
          </a:xfrm>
        </p:grpSpPr>
        <p:grpSp>
          <p:nvGrpSpPr>
            <p:cNvPr id="27" name="Group 12">
              <a:extLst>
                <a:ext uri="{FF2B5EF4-FFF2-40B4-BE49-F238E27FC236}">
                  <a16:creationId xmlns:a16="http://schemas.microsoft.com/office/drawing/2014/main" id="{F0358AF2-F541-4F42-BCDD-627FF1CD0271}"/>
                </a:ext>
              </a:extLst>
            </p:cNvPr>
            <p:cNvGrpSpPr/>
            <p:nvPr/>
          </p:nvGrpSpPr>
          <p:grpSpPr>
            <a:xfrm>
              <a:off x="508762" y="3879608"/>
              <a:ext cx="3522037" cy="366120"/>
              <a:chOff x="2437016" y="3652953"/>
              <a:chExt cx="2352063" cy="366120"/>
            </a:xfrm>
          </p:grpSpPr>
          <p:sp>
            <p:nvSpPr>
              <p:cNvPr id="28" name="CustomShape 13">
                <a:extLst>
                  <a:ext uri="{FF2B5EF4-FFF2-40B4-BE49-F238E27FC236}">
                    <a16:creationId xmlns:a16="http://schemas.microsoft.com/office/drawing/2014/main" id="{743C66BD-A50E-457B-B1B4-B7CB024B8989}"/>
                  </a:ext>
                </a:extLst>
              </p:cNvPr>
              <p:cNvSpPr/>
              <p:nvPr/>
            </p:nvSpPr>
            <p:spPr>
              <a:xfrm>
                <a:off x="2620999" y="3754080"/>
                <a:ext cx="2168080" cy="2134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제품설치매니저 </a:t>
                </a:r>
                <a:r>
                  <a:rPr lang="ko-KR" altLang="en-US" sz="1400" b="1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도입</a:t>
                </a: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효과 </a:t>
                </a:r>
                <a:endParaRPr lang="en-US" sz="14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9" name="CustomShape 14">
                <a:extLst>
                  <a:ext uri="{FF2B5EF4-FFF2-40B4-BE49-F238E27FC236}">
                    <a16:creationId xmlns:a16="http://schemas.microsoft.com/office/drawing/2014/main" id="{A99ACD30-A660-4D34-B8B0-4176FF049B50}"/>
                  </a:ext>
                </a:extLst>
              </p:cNvPr>
              <p:cNvSpPr/>
              <p:nvPr/>
            </p:nvSpPr>
            <p:spPr>
              <a:xfrm>
                <a:off x="2437016" y="3652953"/>
                <a:ext cx="603720" cy="36612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 strike="noStrike" spc="-1" dirty="0">
                    <a:solidFill>
                      <a:srgbClr val="A6A6A6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03</a:t>
                </a:r>
                <a:endParaRPr lang="en-US" sz="20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14" name="CustomShape 15">
              <a:extLst>
                <a:ext uri="{FF2B5EF4-FFF2-40B4-BE49-F238E27FC236}">
                  <a16:creationId xmlns:a16="http://schemas.microsoft.com/office/drawing/2014/main" id="{ECA32643-9577-4D81-911D-293708762A14}"/>
                </a:ext>
              </a:extLst>
            </p:cNvPr>
            <p:cNvSpPr/>
            <p:nvPr/>
          </p:nvSpPr>
          <p:spPr>
            <a:xfrm>
              <a:off x="784261" y="4316590"/>
              <a:ext cx="6487739" cy="162241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제품 설치 복잡성 및 환경 의존성 해소 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sz="1000" b="1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</a:t>
              </a:r>
              <a:r>
                <a:rPr lang="en-US" sz="1000" b="0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- </a:t>
              </a:r>
              <a:r>
                <a:rPr lang="ko-KR" altLang="en-US" sz="1000" b="0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누구나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쉽게 설치하여 사용할 수 있는 접근성 제공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손쉬운 배포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en-US" sz="1000" b="0" strike="noStrike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-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통일된 제품 패키지 구조로 지식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상식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기반 설치 및 장애 대응 환경 제공 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통합로그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통합설정 등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제품 업데이트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자동화를 통한 신뢰도 확보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-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손쉬운 업데이트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및 롤백 기능을 제공함으로서 안정성 및 신뢰도 확보</a:t>
              </a:r>
              <a:endParaRPr lang="en-US" altLang="ko-KR" sz="1000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일관성 있는 제품 구조를 기반으로 서비스 노하우 축적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성능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안정성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등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endParaRPr lang="en-US" altLang="ko-KR" sz="1000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D391CF3-793D-4564-9912-7A57AF1B8A70}"/>
              </a:ext>
            </a:extLst>
          </p:cNvPr>
          <p:cNvSpPr/>
          <p:nvPr/>
        </p:nvSpPr>
        <p:spPr>
          <a:xfrm>
            <a:off x="4321253" y="440490"/>
            <a:ext cx="41696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spc="-1" dirty="0">
                <a:latin typeface="Malgun Gothic"/>
                <a:ea typeface="Malgun Gothic"/>
              </a:rPr>
              <a:t>“</a:t>
            </a:r>
            <a:r>
              <a:rPr lang="en-US" altLang="ko-KR" sz="2000" b="1" spc="-1" dirty="0">
                <a:solidFill>
                  <a:srgbClr val="FF0000"/>
                </a:solidFill>
                <a:latin typeface="Malgun Gothic"/>
                <a:ea typeface="Malgun Gothic"/>
              </a:rPr>
              <a:t>J</a:t>
            </a:r>
            <a:r>
              <a:rPr lang="en-US" altLang="ko-KR" sz="2000" b="1" spc="-1" dirty="0">
                <a:latin typeface="Malgun Gothic"/>
                <a:ea typeface="Malgun Gothic"/>
              </a:rPr>
              <a:t>ust</a:t>
            </a:r>
            <a:r>
              <a:rPr lang="en-US" altLang="ko-KR" sz="2000" b="1" spc="-1" dirty="0">
                <a:solidFill>
                  <a:srgbClr val="0000FF"/>
                </a:solidFill>
                <a:latin typeface="Malgun Gothic"/>
                <a:ea typeface="Malgun Gothic"/>
              </a:rPr>
              <a:t> </a:t>
            </a:r>
            <a:r>
              <a:rPr lang="en-US" altLang="ko-KR" sz="2000" b="1" spc="-1" dirty="0">
                <a:solidFill>
                  <a:srgbClr val="FF0000"/>
                </a:solidFill>
                <a:latin typeface="Malgun Gothic"/>
                <a:ea typeface="Malgun Gothic"/>
              </a:rPr>
              <a:t>E</a:t>
            </a:r>
            <a:r>
              <a:rPr lang="en-US" altLang="ko-KR" sz="2000" b="1" spc="-1" dirty="0">
                <a:latin typeface="Malgun Gothic"/>
                <a:ea typeface="Malgun Gothic"/>
              </a:rPr>
              <a:t>nough</a:t>
            </a:r>
            <a:r>
              <a:rPr lang="en-US" altLang="ko-KR" sz="2000" b="1" spc="-1" dirty="0">
                <a:solidFill>
                  <a:srgbClr val="0000FF"/>
                </a:solidFill>
                <a:latin typeface="Malgun Gothic"/>
                <a:ea typeface="Malgun Gothic"/>
              </a:rPr>
              <a:t> </a:t>
            </a:r>
            <a:r>
              <a:rPr lang="en-US" altLang="ko-KR" sz="2000" b="1" spc="-1" dirty="0">
                <a:solidFill>
                  <a:srgbClr val="FF0000"/>
                </a:solidFill>
                <a:latin typeface="Malgun Gothic"/>
                <a:ea typeface="Malgun Gothic"/>
              </a:rPr>
              <a:t>O</a:t>
            </a:r>
            <a:r>
              <a:rPr lang="en-US" altLang="ko-KR" sz="2000" b="1" spc="-1" dirty="0">
                <a:latin typeface="Malgun Gothic"/>
                <a:ea typeface="Malgun Gothic"/>
              </a:rPr>
              <a:t>perating</a:t>
            </a:r>
            <a:r>
              <a:rPr lang="en-US" altLang="ko-KR" sz="2000" b="1" spc="-1" dirty="0">
                <a:solidFill>
                  <a:srgbClr val="0000FF"/>
                </a:solidFill>
                <a:latin typeface="Malgun Gothic"/>
                <a:ea typeface="Malgun Gothic"/>
              </a:rPr>
              <a:t> </a:t>
            </a:r>
            <a:r>
              <a:rPr lang="en-US" altLang="ko-KR" sz="2000" b="1" spc="-1" dirty="0">
                <a:solidFill>
                  <a:srgbClr val="FF0000"/>
                </a:solidFill>
                <a:latin typeface="Malgun Gothic"/>
                <a:ea typeface="Malgun Gothic"/>
              </a:rPr>
              <a:t>S</a:t>
            </a:r>
            <a:r>
              <a:rPr lang="en-US" altLang="ko-KR" sz="2000" b="1" spc="-1" dirty="0">
                <a:latin typeface="Malgun Gothic"/>
                <a:ea typeface="Malgun Gothic"/>
              </a:rPr>
              <a:t>ystem”</a:t>
            </a:r>
            <a:endParaRPr lang="ko-KR" altLang="en-US" sz="2000" dirty="0"/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19CA9AC4-EF8C-4454-BD31-4E41FB2823B8}"/>
              </a:ext>
            </a:extLst>
          </p:cNvPr>
          <p:cNvGrpSpPr/>
          <p:nvPr/>
        </p:nvGrpSpPr>
        <p:grpSpPr>
          <a:xfrm>
            <a:off x="510159" y="1125916"/>
            <a:ext cx="7980697" cy="936875"/>
            <a:chOff x="508762" y="1175492"/>
            <a:chExt cx="7803330" cy="936875"/>
          </a:xfrm>
        </p:grpSpPr>
        <p:grpSp>
          <p:nvGrpSpPr>
            <p:cNvPr id="17" name="Group 12">
              <a:extLst>
                <a:ext uri="{FF2B5EF4-FFF2-40B4-BE49-F238E27FC236}">
                  <a16:creationId xmlns:a16="http://schemas.microsoft.com/office/drawing/2014/main" id="{09485C37-DCAD-4816-9BBC-D87A8999D8F6}"/>
                </a:ext>
              </a:extLst>
            </p:cNvPr>
            <p:cNvGrpSpPr/>
            <p:nvPr/>
          </p:nvGrpSpPr>
          <p:grpSpPr>
            <a:xfrm>
              <a:off x="508762" y="1175492"/>
              <a:ext cx="3522037" cy="366120"/>
              <a:chOff x="2437016" y="3652953"/>
              <a:chExt cx="2352063" cy="366120"/>
            </a:xfrm>
          </p:grpSpPr>
          <p:sp>
            <p:nvSpPr>
              <p:cNvPr id="19" name="CustomShape 13">
                <a:extLst>
                  <a:ext uri="{FF2B5EF4-FFF2-40B4-BE49-F238E27FC236}">
                    <a16:creationId xmlns:a16="http://schemas.microsoft.com/office/drawing/2014/main" id="{A2AD95B9-C7B5-4B05-A5C3-1B7F616949D4}"/>
                  </a:ext>
                </a:extLst>
              </p:cNvPr>
              <p:cNvSpPr/>
              <p:nvPr/>
            </p:nvSpPr>
            <p:spPr>
              <a:xfrm>
                <a:off x="2620999" y="3754080"/>
                <a:ext cx="2168080" cy="2134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제품설치매니저란</a:t>
                </a:r>
                <a:r>
                  <a:rPr lang="en-US" altLang="ko-KR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?</a:t>
                </a: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endParaRPr lang="en-US" sz="14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0" name="CustomShape 14">
                <a:extLst>
                  <a:ext uri="{FF2B5EF4-FFF2-40B4-BE49-F238E27FC236}">
                    <a16:creationId xmlns:a16="http://schemas.microsoft.com/office/drawing/2014/main" id="{94BB6165-0AAE-4DBB-8BDA-A3084F360EB2}"/>
                  </a:ext>
                </a:extLst>
              </p:cNvPr>
              <p:cNvSpPr/>
              <p:nvPr/>
            </p:nvSpPr>
            <p:spPr>
              <a:xfrm>
                <a:off x="2437016" y="3652953"/>
                <a:ext cx="603720" cy="36612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 strike="noStrike" spc="-1" dirty="0">
                    <a:solidFill>
                      <a:srgbClr val="A6A6A6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01</a:t>
                </a:r>
                <a:endParaRPr lang="en-US" sz="20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18" name="CustomShape 15">
              <a:extLst>
                <a:ext uri="{FF2B5EF4-FFF2-40B4-BE49-F238E27FC236}">
                  <a16:creationId xmlns:a16="http://schemas.microsoft.com/office/drawing/2014/main" id="{10FC9A80-7518-4000-A261-23898A2DEF31}"/>
                </a:ext>
              </a:extLst>
            </p:cNvPr>
            <p:cNvSpPr/>
            <p:nvPr/>
          </p:nvSpPr>
          <p:spPr>
            <a:xfrm>
              <a:off x="784262" y="1547326"/>
              <a:ext cx="7527830" cy="5650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BIMATRIX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제품군을 쉽게 설치하여 사용 할 수 있도록 지원하기 위한 설치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및 소스 관리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프로그램입니다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b="1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 DB</a:t>
              </a:r>
              <a:r>
                <a:rPr lang="ko-KR" altLang="en-US" sz="1000" b="1" strike="noStrike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와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WAS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등의 배경 지식을 요구했던 제품 설치 과정이 단 한 번의 작업을 통해 누구나 쉽게 설치할 수 있도록 지원합니다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en-US" altLang="ko-KR" sz="1000" b="1" strike="noStrike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10009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105" y="2770921"/>
            <a:ext cx="3487040" cy="2692695"/>
          </a:xfrm>
          <a:prstGeom prst="rect">
            <a:avLst/>
          </a:prstGeom>
        </p:spPr>
      </p:pic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소스 관리</a:t>
              </a:r>
              <a:endParaRPr lang="en-US" altLang="ko-KR" sz="1400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</a:t>
            </a:r>
            <a:r>
              <a:rPr lang="en-US" altLang="ko-KR" sz="1100" b="1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AUD SERVER UPDATE</a:t>
            </a:r>
            <a:endParaRPr lang="en-US" altLang="ko-KR" sz="110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업데이트 화면 구성을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2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(1)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3183564" y="3732502"/>
            <a:ext cx="453636" cy="208666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3228281" y="345390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1981200" y="4134342"/>
            <a:ext cx="2301875" cy="54586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1678229" y="4254073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795F7738-9D52-497A-81C5-FAB8781A59B1}"/>
              </a:ext>
            </a:extLst>
          </p:cNvPr>
          <p:cNvSpPr/>
          <p:nvPr/>
        </p:nvSpPr>
        <p:spPr>
          <a:xfrm>
            <a:off x="3932322" y="4324462"/>
            <a:ext cx="188524" cy="140333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420FB1-BD43-4F3D-85AB-FEE94AD45D21}"/>
              </a:ext>
            </a:extLst>
          </p:cNvPr>
          <p:cNvSpPr txBox="1"/>
          <p:nvPr/>
        </p:nvSpPr>
        <p:spPr>
          <a:xfrm>
            <a:off x="3634024" y="4212628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⑥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9C711BA0-743B-464C-A079-A588FF7DF6FC}"/>
              </a:ext>
            </a:extLst>
          </p:cNvPr>
          <p:cNvSpPr/>
          <p:nvPr/>
        </p:nvSpPr>
        <p:spPr>
          <a:xfrm>
            <a:off x="3663043" y="3736528"/>
            <a:ext cx="620031" cy="204639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3792934" y="345666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42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 smtClean="0">
                <a:solidFill>
                  <a:srgbClr val="000000"/>
                </a:solidFill>
                <a:latin typeface="나눔고딕 ExtraBold"/>
                <a:ea typeface="맑은 고딕"/>
              </a:rPr>
              <a:t>AUD Platform</a:t>
            </a:r>
            <a:r>
              <a:rPr lang="ko-KR" altLang="en-US" sz="1000" b="1" spc="-1" dirty="0" smtClean="0">
                <a:solidFill>
                  <a:srgbClr val="000000"/>
                </a:solidFill>
                <a:latin typeface="나눔고딕 ExtraBold"/>
                <a:ea typeface="맑은 고딕"/>
              </a:rPr>
              <a:t>을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43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21646" y="2464965"/>
            <a:ext cx="2934069" cy="357838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[UPDATE]</a:t>
            </a: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수행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이력 조회를 위한 페이지 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체크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업데이트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롤백 이력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(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영역 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)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기본 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5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개 까지 노출되며 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[ALL]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 체크하면 모든 이력이 나타납니다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spc="-1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체크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②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를 체크하면 영역 ⑤에서 사용자 수정파일 </a:t>
            </a:r>
            <a:r>
              <a:rPr lang="ko-KR" altLang="en-US" sz="1050" b="1" spc="-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미반영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이력까지 표시합니다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③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(UPDATE)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업데이트를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수행합니다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endParaRPr lang="en-US" altLang="ko-KR" sz="105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④ 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(MODIFIED LIST)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사용자가 임의로 수정한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matrix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파일이 있는지 확인합니다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있는 경우 숫자 알림이 표시됩니다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⑤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업데이트 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/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롤백 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/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사용자 수정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이력을 표시합니다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⑥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 클릭하면 상세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이력 화면으로 이동합니다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</p:txBody>
      </p:sp>
      <p:sp>
        <p:nvSpPr>
          <p:cNvPr id="44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339650" y="3745268"/>
            <a:ext cx="308241" cy="15363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322056" y="345492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665718" y="3745268"/>
            <a:ext cx="432685" cy="15363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704085" y="345820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33608939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613" y="2773758"/>
            <a:ext cx="2744885" cy="2957903"/>
          </a:xfrm>
          <a:prstGeom prst="rect">
            <a:avLst/>
          </a:prstGeom>
        </p:spPr>
      </p:pic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소스 관리</a:t>
              </a:r>
              <a:endParaRPr lang="en-US" altLang="ko-KR" sz="1400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UPDATE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화면 구성을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2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(2)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297153" y="3544110"/>
            <a:ext cx="1970047" cy="590199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008469" y="345222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2372670" y="4670046"/>
            <a:ext cx="1813567" cy="44964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2059866" y="4584087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795F7738-9D52-497A-81C5-FAB8781A59B1}"/>
              </a:ext>
            </a:extLst>
          </p:cNvPr>
          <p:cNvSpPr/>
          <p:nvPr/>
        </p:nvSpPr>
        <p:spPr>
          <a:xfrm>
            <a:off x="3793317" y="5427390"/>
            <a:ext cx="188524" cy="140333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420FB1-BD43-4F3D-85AB-FEE94AD45D21}"/>
              </a:ext>
            </a:extLst>
          </p:cNvPr>
          <p:cNvSpPr txBox="1"/>
          <p:nvPr/>
        </p:nvSpPr>
        <p:spPr>
          <a:xfrm>
            <a:off x="3495019" y="5315556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42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 smtClean="0">
                <a:solidFill>
                  <a:srgbClr val="000000"/>
                </a:solidFill>
                <a:latin typeface="나눔고딕 ExtraBold"/>
                <a:ea typeface="맑은 고딕"/>
              </a:rPr>
              <a:t>AUD Platform</a:t>
            </a:r>
            <a:r>
              <a:rPr lang="ko-KR" altLang="en-US" sz="1000" b="1" spc="-1" dirty="0" smtClean="0">
                <a:solidFill>
                  <a:srgbClr val="000000"/>
                </a:solidFill>
                <a:latin typeface="나눔고딕 ExtraBold"/>
                <a:ea typeface="맑은 고딕"/>
              </a:rPr>
              <a:t>을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43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27092" y="2523334"/>
            <a:ext cx="2934069" cy="3208327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[UPDATE]</a:t>
            </a: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수행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이력 조회를 위한 페이지 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b="1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롤백 이력을 나타냅니다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spc="-1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②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업데이트 이력을 나타냅니다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③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사용자 수정 반영 이력을 나타냅니다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사용자 수정 반영 이력이 있는 경우 업데이트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롤백 이력에 숫자 알림이 표시되고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영역을 클릭하면 나타납니다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④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사용자 수정파일 미반영한 이력을 나타냅니다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“IGNORE”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체크박스를 체크한 경우만 나타납니다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⑤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현재 시점을 제외한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선택한 시점으로 롤백이 가능합니다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(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②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③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④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⑤ 시점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)</a:t>
            </a:r>
            <a:endParaRPr lang="en-US" altLang="ko-KR" sz="105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endParaRPr lang="en-US" altLang="ko-KR" sz="30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endParaRPr lang="en-US" altLang="ko-KR" sz="105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endParaRPr lang="ko-KR" altLang="en-US" sz="1050" dirty="0"/>
          </a:p>
        </p:txBody>
      </p:sp>
      <p:sp>
        <p:nvSpPr>
          <p:cNvPr id="44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2372670" y="4200525"/>
            <a:ext cx="1813567" cy="453647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2059866" y="4112656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297153" y="2827140"/>
            <a:ext cx="1970047" cy="50876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008469" y="273501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7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86469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271" y="2829246"/>
            <a:ext cx="3293666" cy="3123843"/>
          </a:xfrm>
          <a:prstGeom prst="rect">
            <a:avLst/>
          </a:prstGeom>
        </p:spPr>
      </p:pic>
      <p:sp>
        <p:nvSpPr>
          <p:cNvPr id="41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27092" y="2801004"/>
            <a:ext cx="2934069" cy="2941145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[UPDATE : MODIFIED LIST]</a:t>
            </a: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영역에 임의로 추가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변경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삭제된 파일 리스트를 확인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반영합니다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변경된 파일의 상태를 표시합니다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파일 상태의 종류는 다음과 같습니다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/>
              <a:ea typeface="나눔고딕 ExtraBold"/>
            </a:endParaRPr>
          </a:p>
        </p:txBody>
      </p:sp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소스 관리</a:t>
              </a:r>
              <a:endParaRPr lang="en-US" altLang="ko-KR" sz="1400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UPDATE &gt; MODIFIED LIST</a:t>
            </a:r>
          </a:p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업데이트 전 사용자가 임의로 추가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변경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삭제한 파일들을 확인하고 반영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10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미반영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할 수 있습니다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8916" y="1942980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3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(1)</a:t>
            </a:r>
          </a:p>
        </p:txBody>
      </p:sp>
      <p:sp>
        <p:nvSpPr>
          <p:cNvPr id="42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 smtClean="0">
                <a:solidFill>
                  <a:srgbClr val="000000"/>
                </a:solidFill>
                <a:latin typeface="나눔고딕 ExtraBold"/>
                <a:ea typeface="맑은 고딕"/>
              </a:rPr>
              <a:t>AUD Platform</a:t>
            </a:r>
            <a:r>
              <a:rPr lang="ko-KR" altLang="en-US" sz="1000" b="1" spc="-1" dirty="0" smtClean="0">
                <a:solidFill>
                  <a:srgbClr val="000000"/>
                </a:solidFill>
                <a:latin typeface="나눔고딕 ExtraBold"/>
                <a:ea typeface="맑은 고딕"/>
              </a:rPr>
              <a:t>을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1820727" y="351407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1904687" y="3805380"/>
            <a:ext cx="497219" cy="102431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429636" y="3517934"/>
            <a:ext cx="373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517499" y="3805380"/>
            <a:ext cx="969825" cy="102431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443510" y="4809364"/>
            <a:ext cx="373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734888" y="4896516"/>
            <a:ext cx="1478624" cy="17746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3605518" y="3805380"/>
            <a:ext cx="607994" cy="102431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3534664" y="3514077"/>
            <a:ext cx="373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439489" y="5270914"/>
            <a:ext cx="373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556113" y="5135268"/>
            <a:ext cx="523003" cy="20672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3111754" y="5135268"/>
            <a:ext cx="523003" cy="20672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3016347" y="5270914"/>
            <a:ext cx="373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⑥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195560"/>
              </p:ext>
            </p:extLst>
          </p:nvPr>
        </p:nvGraphicFramePr>
        <p:xfrm>
          <a:off x="5336954" y="3881380"/>
          <a:ext cx="2485322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1584">
                  <a:extLst>
                    <a:ext uri="{9D8B030D-6E8A-4147-A177-3AD203B41FA5}">
                      <a16:colId xmlns:a16="http://schemas.microsoft.com/office/drawing/2014/main" val="56856202"/>
                    </a:ext>
                  </a:extLst>
                </a:gridCol>
                <a:gridCol w="1853738">
                  <a:extLst>
                    <a:ext uri="{9D8B030D-6E8A-4147-A177-3AD203B41FA5}">
                      <a16:colId xmlns:a16="http://schemas.microsoft.com/office/drawing/2014/main" val="2581186559"/>
                    </a:ext>
                  </a:extLst>
                </a:gridCol>
              </a:tblGrid>
              <a:tr h="2218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new</a:t>
                      </a:r>
                      <a:endParaRPr lang="ko-KR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 marL="45720" marR="4572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신규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반영 전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 marL="45720" marR="4572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6694541"/>
                  </a:ext>
                </a:extLst>
              </a:tr>
              <a:tr h="2218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add</a:t>
                      </a:r>
                      <a:endParaRPr lang="ko-KR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 marL="45720" marR="4572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신규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반영 후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 marL="45720" marR="4572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14237529"/>
                  </a:ext>
                </a:extLst>
              </a:tr>
              <a:tr h="2218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mdfy</a:t>
                      </a:r>
                      <a:endParaRPr lang="ko-KR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 marL="45720" marR="4572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수정</a:t>
                      </a:r>
                    </a:p>
                  </a:txBody>
                  <a:tcPr marL="45720" marR="4572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86769366"/>
                  </a:ext>
                </a:extLst>
              </a:tr>
              <a:tr h="2218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del</a:t>
                      </a:r>
                      <a:endParaRPr lang="ko-KR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 marL="45720" marR="4572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삭제</a:t>
                      </a:r>
                    </a:p>
                  </a:txBody>
                  <a:tcPr marL="45720" marR="4572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53953183"/>
                  </a:ext>
                </a:extLst>
              </a:tr>
              <a:tr h="2218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etc</a:t>
                      </a:r>
                      <a:endParaRPr lang="ko-KR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 marL="45720" marR="4572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기타</a:t>
                      </a:r>
                    </a:p>
                  </a:txBody>
                  <a:tcPr marL="45720" marR="4572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1360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6896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27092" y="2472183"/>
            <a:ext cx="2934069" cy="3571170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[UPDATE : MODIFIED LIST]</a:t>
            </a: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영역에 임의로 추가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변경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삭제된 파일 리스트를 확인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반영합니다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변경된 파일 리스트를 표시합니다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파일명을 클릭하면 파일 수정 비교화면으로 이동합니다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jar, zip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등 특정 확장자파일과 삭제된 파일을 제외한 경우 한하여 비교화면으로 이동할 수 있습니다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③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변경된 파일 수정 시간을 표시합니다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</a:t>
            </a:r>
          </a:p>
          <a:p>
            <a:endParaRPr lang="en-US" altLang="ko-KR" sz="105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④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페이지 이동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페이지 별 출력 행 수 변경을 수행할 수 있습니다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⑤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변경 파일을 무시합니다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임의 수정한 파일들은 미 반영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형상관리에는 백업됨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되고  마지막 반영 되었던 시점으로 돌아갑니다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u="sng" spc="-1" dirty="0">
              <a:solidFill>
                <a:srgbClr val="FF000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⑥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변경 파일을 이력에 반영합니다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</a:t>
            </a:r>
          </a:p>
          <a:p>
            <a:endParaRPr lang="en-US" altLang="ko-KR" sz="1050" spc="-1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/>
              <a:ea typeface="나눔고딕 ExtraBold"/>
            </a:endParaRPr>
          </a:p>
        </p:txBody>
      </p:sp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소스 관리</a:t>
              </a:r>
              <a:endParaRPr lang="en-US" altLang="ko-KR" sz="1400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UPDATE &gt; MODIFIED LIST</a:t>
            </a:r>
          </a:p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업데이트 전 사용자가 임의로 추가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변경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삭제한 파일들을 확인하고 반영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/</a:t>
            </a:r>
            <a:r>
              <a:rPr lang="ko-KR" altLang="en-US" sz="110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미반영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할 수 있습니다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8916" y="1942980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3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(2)</a:t>
            </a:r>
          </a:p>
        </p:txBody>
      </p:sp>
      <p:sp>
        <p:nvSpPr>
          <p:cNvPr id="42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AUD Platform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을 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271" y="2829246"/>
            <a:ext cx="3293666" cy="312384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1820727" y="351407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1904687" y="3805380"/>
            <a:ext cx="497219" cy="102431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429636" y="3517934"/>
            <a:ext cx="373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517499" y="3805380"/>
            <a:ext cx="969825" cy="102431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443510" y="4809364"/>
            <a:ext cx="373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734888" y="4896516"/>
            <a:ext cx="1478624" cy="17746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3605518" y="3805380"/>
            <a:ext cx="607994" cy="102431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3534664" y="3514077"/>
            <a:ext cx="373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439489" y="5270914"/>
            <a:ext cx="373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556113" y="5135268"/>
            <a:ext cx="523003" cy="20672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3111754" y="5135268"/>
            <a:ext cx="523003" cy="20672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3016347" y="5270914"/>
            <a:ext cx="373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⑥</a:t>
            </a:r>
          </a:p>
        </p:txBody>
      </p:sp>
    </p:spTree>
    <p:extLst>
      <p:ext uri="{BB962C8B-B14F-4D97-AF65-F5344CB8AC3E}">
        <p14:creationId xmlns:p14="http://schemas.microsoft.com/office/powerpoint/2010/main" val="424958568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4257" y="2801005"/>
            <a:ext cx="2779312" cy="2906138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소스 관리</a:t>
              </a:r>
              <a:endParaRPr lang="en-US" altLang="ko-KR" sz="1400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UPDATE &gt; MODIFIED LIST &gt; COMPARE</a:t>
            </a:r>
          </a:p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업데이트 전 임의로 변경된 파일의 상세 변경 사항을 확인할 수 있습니다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4</a:t>
            </a:r>
            <a:endParaRPr lang="en-US" sz="1200" b="1" spc="-1" dirty="0">
              <a:solidFill>
                <a:srgbClr val="FFFFFF"/>
              </a:solidFill>
              <a:latin typeface="나눔바른고딕"/>
            </a:endParaRPr>
          </a:p>
        </p:txBody>
      </p:sp>
      <p:sp>
        <p:nvSpPr>
          <p:cNvPr id="42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AUD Platform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을 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26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[UPDATE : MODIFIED LIST]</a:t>
            </a: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영역에 임의로 변경된 파일의 상세 수정 사항을 확인할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변경 파일의 상세 수정 사항을 표시합니다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붉은 색 배경의 라인은 삭제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초록 색 배경의 라인은 추가된 소스임을 나타냅니다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수정된 파일이 아닌 경우는 색상 없이 파일 내용을 나타냅니다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1971674" y="3493120"/>
            <a:ext cx="2151439" cy="186027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1665569" y="339975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38471191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939057D-8BAB-4EE4-AA45-8583DDD2B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7499" y="2786420"/>
            <a:ext cx="3524234" cy="2310700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제품설치매니저로 제품 업데이트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AUD Platform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을 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UPDATE &gt; File upload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업데이트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대상 파일 업로드 방법을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5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7" name="CustomShape 11">
            <a:extLst>
              <a:ext uri="{FF2B5EF4-FFF2-40B4-BE49-F238E27FC236}">
                <a16:creationId xmlns:a16="http://schemas.microsoft.com/office/drawing/2014/main" id="{308A3573-BC44-45C6-814B-1E4786CDEFAE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[UPDATE: File</a:t>
            </a:r>
            <a:r>
              <a:rPr lang="ko-KR" altLang="en-US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upload]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업데이트를 수행하기 위해 대상 파일을 서버로 업로드하기 위한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업데이트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이력을 관리하기 위한 기본정보를 입력합니다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(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작업자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작업 사유를 정확하게 입력합니다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.)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업데이트파일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(patch_list.xml, matrix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폴더로 구성된 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zip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파일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)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 선택합니다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파일 작성 방법은 별도 첨부된 가이드를 참고합니다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③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영역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①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영역② 가 모두 입력한 경우 활성화됩니다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버튼을 클릭하면 파일 업로드 후 유효성 검사 페이지로 이동합니다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ko-KR" altLang="en-US" sz="1050" dirty="0"/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226396" y="3457540"/>
            <a:ext cx="1812792" cy="66760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3405870" y="410836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3405870" y="36217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9C711BA0-743B-464C-A079-A588FF7DF6FC}"/>
              </a:ext>
            </a:extLst>
          </p:cNvPr>
          <p:cNvSpPr/>
          <p:nvPr/>
        </p:nvSpPr>
        <p:spPr>
          <a:xfrm>
            <a:off x="2226396" y="4162752"/>
            <a:ext cx="1812792" cy="223039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3702292" y="4432024"/>
            <a:ext cx="336896" cy="184139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3408661" y="434928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150607466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3A054CA-6DE7-46D1-B93C-0B2480330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7499" y="2786420"/>
            <a:ext cx="3524234" cy="2345048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제품설치매니저로 제품 업데이트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AUD Platform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을 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UPDATE &gt; Verification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업데이트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대상 파일 업로드 방법을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29193" y="194289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6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(1)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7" name="CustomShape 11">
            <a:extLst>
              <a:ext uri="{FF2B5EF4-FFF2-40B4-BE49-F238E27FC236}">
                <a16:creationId xmlns:a16="http://schemas.microsoft.com/office/drawing/2014/main" id="{308A3573-BC44-45C6-814B-1E4786CDEFAE}"/>
              </a:ext>
            </a:extLst>
          </p:cNvPr>
          <p:cNvSpPr/>
          <p:nvPr/>
        </p:nvSpPr>
        <p:spPr>
          <a:xfrm>
            <a:off x="5162936" y="2801004"/>
            <a:ext cx="2934069" cy="311765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[UPDATE: Verification]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업로드한 업데이트 파일 및 업데이트 영역의 변경사항이 존재하는지 확인하는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업데이트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파일이 유효한 파일인지를 자동으로 체크합니다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파일이 잘못된 경우 오류로 표시되며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“</a:t>
            </a:r>
            <a:r>
              <a:rPr lang="en-US" altLang="ko-KR" sz="1050" u="sng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Detail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”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 클릭하여 상세 내용을 확인할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영역에 임의로 변경된 내용이 있는지 검증합니다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변경사항이 있을 경우 오류로 표시되며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“</a:t>
            </a:r>
            <a:r>
              <a:rPr lang="en-US" altLang="ko-KR" sz="1050" u="sng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Detail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”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 클릭하여 상세 내용을 확인할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③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영역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①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영역② 가 모두 정상인 경우 버튼이 활성화되며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클릭하면 업데이트를 수행합니다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297356" y="3580162"/>
            <a:ext cx="504567" cy="36418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2943828" y="3308838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366462" y="330883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2843868" y="4014098"/>
            <a:ext cx="645952" cy="18039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2537763" y="392320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0DF9B22-3C3E-4F12-B055-6DCEFF3D94F7}"/>
              </a:ext>
            </a:extLst>
          </p:cNvPr>
          <p:cNvSpPr/>
          <p:nvPr/>
        </p:nvSpPr>
        <p:spPr>
          <a:xfrm>
            <a:off x="2885984" y="3581560"/>
            <a:ext cx="504567" cy="36418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590110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51CE739-859E-427B-92C1-6E8412446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418" y="2785161"/>
            <a:ext cx="3515701" cy="2908426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제품설치매니저로 제품 업데이트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AUD Platform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을 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UPDATE &gt; Verification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업데이트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대상 파일 업로드 방법을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29193" y="194289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6</a:t>
            </a:r>
          </a:p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(2)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7" name="CustomShape 11">
            <a:extLst>
              <a:ext uri="{FF2B5EF4-FFF2-40B4-BE49-F238E27FC236}">
                <a16:creationId xmlns:a16="http://schemas.microsoft.com/office/drawing/2014/main" id="{308A3573-BC44-45C6-814B-1E4786CDEFAE}"/>
              </a:ext>
            </a:extLst>
          </p:cNvPr>
          <p:cNvSpPr/>
          <p:nvPr/>
        </p:nvSpPr>
        <p:spPr>
          <a:xfrm>
            <a:off x="5164310" y="2140525"/>
            <a:ext cx="2934069" cy="3920120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[UPDATE: Verification]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업로드한 업데이트 파일 및 업데이트 영역의 변경사항이 존재하는지 확인하는 페이지입니다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영역에 임의로 변경된 내용이 있는지 검증합니다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변경사항이 있을 경우 오류로 표시되며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“</a:t>
            </a:r>
            <a:r>
              <a:rPr lang="en-US" altLang="ko-KR" sz="1050" u="sng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Detail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”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 클릭하여 영역 </a:t>
            </a:r>
            <a:r>
              <a:rPr lang="ko-KR" altLang="en-US" sz="1050" b="1" spc="-1" dirty="0">
                <a:solidFill>
                  <a:schemeClr val="bg2">
                    <a:lumMod val="25000"/>
                  </a:schemeClr>
                </a:solidFill>
                <a:latin typeface="나눔고딕 ExtraBold"/>
                <a:ea typeface="나눔고딕 ExtraBold"/>
              </a:rPr>
              <a:t>②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와 같이 변경된 상세 파일 리스트를 확인 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업데이트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영역에 임의로 변경된 파일 리스트를 확인합니다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③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영역에 임의로 변경된 사항을 무시하거나 유지하도록 설정 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[IGNORE ALL] :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변경 사항을 모두 무시함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                    (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사용자 임의 작업 내역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무시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</a:t>
            </a: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	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마지막 적용 시점으로 돌아감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[APPLY ALL] :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변경 사항을 모두 유지함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ko-KR" altLang="en-US" sz="10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2010490" y="3923688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668466" y="351017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2380275" y="486615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0DF9B22-3C3E-4F12-B055-6DCEFF3D94F7}"/>
              </a:ext>
            </a:extLst>
          </p:cNvPr>
          <p:cNvSpPr/>
          <p:nvPr/>
        </p:nvSpPr>
        <p:spPr>
          <a:xfrm>
            <a:off x="2962081" y="3560509"/>
            <a:ext cx="364202" cy="249256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B56E475D-5219-45AE-B1D8-B94C9D974AF7}"/>
              </a:ext>
            </a:extLst>
          </p:cNvPr>
          <p:cNvSpPr/>
          <p:nvPr/>
        </p:nvSpPr>
        <p:spPr>
          <a:xfrm>
            <a:off x="2302541" y="4016330"/>
            <a:ext cx="1657063" cy="18174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EE540DBB-96AF-4366-B92F-BC6D69B5FF30}"/>
              </a:ext>
            </a:extLst>
          </p:cNvPr>
          <p:cNvSpPr/>
          <p:nvPr/>
        </p:nvSpPr>
        <p:spPr>
          <a:xfrm>
            <a:off x="2674656" y="4491889"/>
            <a:ext cx="907444" cy="18174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4FE97C-2D4E-41A7-A828-26E7C34F8846}"/>
              </a:ext>
            </a:extLst>
          </p:cNvPr>
          <p:cNvSpPr txBox="1"/>
          <p:nvPr/>
        </p:nvSpPr>
        <p:spPr>
          <a:xfrm>
            <a:off x="2380275" y="442887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9FDB8EFA-DAAA-4171-A097-50FA83F9892C}"/>
              </a:ext>
            </a:extLst>
          </p:cNvPr>
          <p:cNvSpPr/>
          <p:nvPr/>
        </p:nvSpPr>
        <p:spPr>
          <a:xfrm>
            <a:off x="2674656" y="4953255"/>
            <a:ext cx="907444" cy="18174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0150680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51CE739-859E-427B-92C1-6E8412446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418" y="2785161"/>
            <a:ext cx="3515701" cy="2908426"/>
          </a:xfrm>
          <a:prstGeom prst="rect">
            <a:avLst/>
          </a:prstGeom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제품설치매니저로 제품 업데이트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 panose="020D0904000000000000"/>
                <a:ea typeface="나눔고딕 ExtraBold" panose="020D0904000000000000"/>
              </a:rPr>
              <a:t>AUD Platform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을 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UPDATE &gt; Verification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업데이트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대상 파일 업로드 방법을 설명합니다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29193" y="194289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6</a:t>
            </a:r>
          </a:p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(3)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7" name="CustomShape 11">
            <a:extLst>
              <a:ext uri="{FF2B5EF4-FFF2-40B4-BE49-F238E27FC236}">
                <a16:creationId xmlns:a16="http://schemas.microsoft.com/office/drawing/2014/main" id="{308A3573-BC44-45C6-814B-1E4786CDEFAE}"/>
              </a:ext>
            </a:extLst>
          </p:cNvPr>
          <p:cNvSpPr/>
          <p:nvPr/>
        </p:nvSpPr>
        <p:spPr>
          <a:xfrm>
            <a:off x="5162936" y="2801004"/>
            <a:ext cx="2934069" cy="3039294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[UPDATE: Verification]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업로드한 업데이트 파일 및 업데이트 영역의 변경사항이 존재하는지 확인하는 페이지입니다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④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Verification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에서 실패된 항목이 있을 경우 표시되며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수동 또는 버튼</a:t>
            </a:r>
            <a:r>
              <a:rPr lang="ko-KR" altLang="en-US" sz="1050" b="1" spc="-1" dirty="0">
                <a:solidFill>
                  <a:schemeClr val="bg2">
                    <a:lumMod val="25000"/>
                  </a:schemeClr>
                </a:solidFill>
                <a:latin typeface="나눔고딕 ExtraBold"/>
                <a:ea typeface="나눔고딕 ExtraBold"/>
              </a:rPr>
              <a:t>③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을 클릭하여 오류 발생원인을 해결 후 유효성 검사를 다시 수행할 수 있는 기능을 제공합니다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유효성 검사가 정상적으로 통과되면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“EXECUTE PATCH”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버튼이 활성화됩니다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③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 이용해 변경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사항을 처리한 경우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추후 롤백을 진행하면 임의로 변경했던 상태 그대로 복원됩니다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ko-KR" altLang="en-US" sz="10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2010490" y="3923688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668466" y="351017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2380275" y="486615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0DF9B22-3C3E-4F12-B055-6DCEFF3D94F7}"/>
              </a:ext>
            </a:extLst>
          </p:cNvPr>
          <p:cNvSpPr/>
          <p:nvPr/>
        </p:nvSpPr>
        <p:spPr>
          <a:xfrm>
            <a:off x="2962081" y="3560509"/>
            <a:ext cx="364202" cy="249256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B56E475D-5219-45AE-B1D8-B94C9D974AF7}"/>
              </a:ext>
            </a:extLst>
          </p:cNvPr>
          <p:cNvSpPr/>
          <p:nvPr/>
        </p:nvSpPr>
        <p:spPr>
          <a:xfrm>
            <a:off x="2302541" y="4016330"/>
            <a:ext cx="1657063" cy="18174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EE540DBB-96AF-4366-B92F-BC6D69B5FF30}"/>
              </a:ext>
            </a:extLst>
          </p:cNvPr>
          <p:cNvSpPr/>
          <p:nvPr/>
        </p:nvSpPr>
        <p:spPr>
          <a:xfrm>
            <a:off x="2674656" y="4491889"/>
            <a:ext cx="907444" cy="18174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4FE97C-2D4E-41A7-A828-26E7C34F8846}"/>
              </a:ext>
            </a:extLst>
          </p:cNvPr>
          <p:cNvSpPr txBox="1"/>
          <p:nvPr/>
        </p:nvSpPr>
        <p:spPr>
          <a:xfrm>
            <a:off x="2380275" y="442887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9FDB8EFA-DAAA-4171-A097-50FA83F9892C}"/>
              </a:ext>
            </a:extLst>
          </p:cNvPr>
          <p:cNvSpPr/>
          <p:nvPr/>
        </p:nvSpPr>
        <p:spPr>
          <a:xfrm>
            <a:off x="2674656" y="4953255"/>
            <a:ext cx="907444" cy="18174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61168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3"/>
          <a:srcRect t="29704" b="25595"/>
          <a:stretch/>
        </p:blipFill>
        <p:spPr>
          <a:xfrm>
            <a:off x="1142912" y="2822054"/>
            <a:ext cx="2891952" cy="94488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/>
          <a:srcRect l="11216" t="24829" r="11216" b="4853"/>
          <a:stretch/>
        </p:blipFill>
        <p:spPr>
          <a:xfrm>
            <a:off x="2051221" y="3749313"/>
            <a:ext cx="2612220" cy="20799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제품설치매니저로 제품 업데이트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AUD Platform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을 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UPDATE &gt; UPDATE DETAIL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상세 이력 조회 화면을 설명합니다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29193" y="194289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7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(1)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3192644" y="3411952"/>
            <a:ext cx="231424" cy="169213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892474" y="331204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2206201" y="4029023"/>
            <a:ext cx="513187" cy="108828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2091245" y="3758356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2795169" y="4021102"/>
            <a:ext cx="1098175" cy="108828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3981897" y="4021102"/>
            <a:ext cx="578010" cy="108828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2890089" y="5171599"/>
            <a:ext cx="1669817" cy="19195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3594939" y="5493049"/>
            <a:ext cx="964967" cy="160039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2700619" y="3758356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3884949" y="3758356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2579223" y="5078525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3277850" y="5391142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⑥</a:t>
            </a:r>
          </a:p>
        </p:txBody>
      </p:sp>
      <p:sp>
        <p:nvSpPr>
          <p:cNvPr id="29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2906138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[UPDATE: Detail History]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업데이트의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상세 이력을 조회하는 페이지 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 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버튼 ①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을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클릭하여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상세 이력 조회 페이지로 이동합니다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②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변경된 파일의 상태를 표시합니다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(add / </a:t>
            </a:r>
            <a:r>
              <a:rPr lang="en-US" altLang="ko-KR" sz="1050" spc="-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mdfy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/ del / </a:t>
            </a:r>
            <a:r>
              <a:rPr lang="en-US" altLang="ko-KR" sz="1050" spc="-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addDel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 / unmerge / </a:t>
            </a:r>
            <a:r>
              <a:rPr lang="en-US" altLang="ko-KR" sz="1050" spc="-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etc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)</a:t>
            </a:r>
          </a:p>
          <a:p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각 파일 상태 별 의미는 본 가이드 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42p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를 참고해주십시오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③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은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변경된 파일 리스트를 표시합니다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jar, zip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등 특정 확장자파일과 삭제된 파일을 제외한 경우 한하여 비교화면으로 이동할 수 있습니다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824359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071960" y="1819440"/>
            <a:ext cx="1024920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300" b="1" strike="noStrike" spc="-1" dirty="0">
                <a:solidFill>
                  <a:srgbClr val="FFFFFF"/>
                </a:solidFill>
                <a:latin typeface="미드본고딕L"/>
                <a:ea typeface="미드본고딕L"/>
              </a:rPr>
              <a:t>02</a:t>
            </a:r>
            <a:endParaRPr lang="en-US" sz="3300" b="0" strike="noStrike" spc="-1" dirty="0">
              <a:latin typeface="Times New Roman"/>
            </a:endParaRPr>
          </a:p>
        </p:txBody>
      </p:sp>
      <p:sp>
        <p:nvSpPr>
          <p:cNvPr id="289" name="CustomShape 8"/>
          <p:cNvSpPr/>
          <p:nvPr/>
        </p:nvSpPr>
        <p:spPr>
          <a:xfrm>
            <a:off x="0" y="2584080"/>
            <a:ext cx="91432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제품설치매니저 설치 지원 환경</a:t>
            </a:r>
            <a:endParaRPr lang="en-US" sz="36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024359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3"/>
          <a:srcRect t="29704" b="25595"/>
          <a:stretch/>
        </p:blipFill>
        <p:spPr>
          <a:xfrm>
            <a:off x="1142912" y="2822054"/>
            <a:ext cx="2891952" cy="94488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/>
          <a:srcRect l="11216" t="24829" r="11216" b="4853"/>
          <a:stretch/>
        </p:blipFill>
        <p:spPr>
          <a:xfrm>
            <a:off x="2051221" y="3749313"/>
            <a:ext cx="2612220" cy="20799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제품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제품설치매니저로 제품 업데이트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제품설치매니저에서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AUD Platform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을 업데이트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롤백 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endParaRPr lang="en-US" altLang="ko-KR" sz="1000" b="1" spc="-1" dirty="0">
              <a:solidFill>
                <a:srgbClr val="000000"/>
              </a:solidFill>
              <a:latin typeface="나눔고딕 ExtraBold"/>
              <a:ea typeface="맑은 고딕"/>
            </a:endParaRP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8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INTRO &gt; UPDATE &gt; UPDATE DETAIL</a:t>
            </a: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 상세 이력 조회 화면을 설명합니다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29193" y="194289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7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(2)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3192644" y="3411952"/>
            <a:ext cx="231424" cy="169213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892474" y="331204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2206201" y="4029023"/>
            <a:ext cx="513187" cy="108828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2091245" y="3758356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2795169" y="4021102"/>
            <a:ext cx="1098175" cy="108828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3981897" y="4021102"/>
            <a:ext cx="578010" cy="108828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2890089" y="5171599"/>
            <a:ext cx="1669817" cy="19195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8BED2321-21A2-4EE9-AD25-2E72B6890464}"/>
              </a:ext>
            </a:extLst>
          </p:cNvPr>
          <p:cNvSpPr/>
          <p:nvPr/>
        </p:nvSpPr>
        <p:spPr>
          <a:xfrm>
            <a:off x="3594939" y="5493049"/>
            <a:ext cx="964967" cy="160039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2700619" y="3758356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3884949" y="3758356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2579223" y="5078525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37E417-52D9-4C0C-B715-A09B8D6E87AF}"/>
              </a:ext>
            </a:extLst>
          </p:cNvPr>
          <p:cNvSpPr txBox="1"/>
          <p:nvPr/>
        </p:nvSpPr>
        <p:spPr>
          <a:xfrm>
            <a:off x="3277850" y="5391142"/>
            <a:ext cx="316286" cy="307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⑥</a:t>
            </a:r>
          </a:p>
        </p:txBody>
      </p:sp>
      <p:sp>
        <p:nvSpPr>
          <p:cNvPr id="29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162936" y="2801004"/>
            <a:ext cx="2934069" cy="3104944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[UPDATE: Detail History]</a:t>
            </a:r>
          </a:p>
          <a:p>
            <a:endParaRPr lang="en-US" altLang="ko-KR" sz="105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업데이트의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상세 이력을 조회하는 페이지 입니다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 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④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해당 파일을 다운로드 받을 수 있습니다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영역 ⑥에 체크한 뒤 버튼을 클릭하면 해당 업데이트가 수행되기 전 버전의 파일을 다운받습니다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ko-KR" altLang="en-US" sz="1050" dirty="0"/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⑤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페이지 이동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페이지 별 출력 행 수 변경을 수행할 수 있습니다</a:t>
            </a:r>
            <a:r>
              <a:rPr lang="en-US" altLang="ko-KR" sz="1050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ko-KR" altLang="en-US" sz="1050" dirty="0"/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영역 ⑥</a:t>
            </a:r>
            <a:r>
              <a:rPr lang="en-US" altLang="ko-KR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는 해당 업데이트가 수행되기 전 버전의 파일을 다운받도록 설정할 수 있습니다</a:t>
            </a:r>
            <a:r>
              <a:rPr lang="en-US" altLang="ko-KR" sz="1050" b="1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050" b="1" spc="-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endParaRPr lang="en-US" altLang="ko-KR" sz="1050" b="1" spc="-1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* 주의사항 </a:t>
            </a:r>
            <a:r>
              <a:rPr lang="en-US" altLang="ko-KR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: </a:t>
            </a:r>
            <a:r>
              <a: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파일 다운로드할 동안</a:t>
            </a:r>
            <a:r>
              <a:rPr lang="en-US" altLang="ko-KR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(1~5</a:t>
            </a:r>
            <a:r>
              <a: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초</a:t>
            </a:r>
            <a:r>
              <a:rPr lang="en-US" altLang="ko-KR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 </a:t>
            </a:r>
            <a:r>
              <a: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해당 파일만 과거 시점으로 변경되었다가 다운로드 후 돌아옵니다</a:t>
            </a:r>
            <a:r>
              <a:rPr lang="en-US" altLang="ko-KR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endParaRPr lang="ko-KR" altLang="en-US" sz="1050" dirty="0"/>
          </a:p>
          <a:p>
            <a:endParaRPr lang="ko-KR" altLang="en-US" sz="1050" dirty="0"/>
          </a:p>
          <a:p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22371645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071960" y="1819440"/>
            <a:ext cx="1024920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300" b="1" strike="noStrike" spc="-1" dirty="0">
                <a:solidFill>
                  <a:srgbClr val="FFFFFF"/>
                </a:solidFill>
                <a:latin typeface="미드본고딕L"/>
                <a:ea typeface="미드본고딕L"/>
              </a:rPr>
              <a:t>08</a:t>
            </a:r>
            <a:endParaRPr lang="en-US" sz="3300" b="0" strike="noStrike" spc="-1" dirty="0">
              <a:latin typeface="Times New Roman"/>
            </a:endParaRPr>
          </a:p>
        </p:txBody>
      </p:sp>
      <p:sp>
        <p:nvSpPr>
          <p:cNvPr id="289" name="CustomShape 8"/>
          <p:cNvSpPr/>
          <p:nvPr/>
        </p:nvSpPr>
        <p:spPr>
          <a:xfrm>
            <a:off x="0" y="2584080"/>
            <a:ext cx="91432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제품설치매니저 </a:t>
            </a:r>
            <a:endParaRPr lang="en-US" altLang="ko-KR" sz="3600" b="1" spc="-1" dirty="0">
              <a:solidFill>
                <a:srgbClr val="FFFFFF"/>
              </a:solidFill>
              <a:latin typeface="나눔고딕 ExtraBold"/>
            </a:endParaRPr>
          </a:p>
          <a:p>
            <a:pPr algn="ctr">
              <a:lnSpc>
                <a:spcPct val="100000"/>
              </a:lnSpc>
            </a:pP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설치매니저 업데이트</a:t>
            </a:r>
            <a:endParaRPr lang="en-US" sz="36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884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1224629" y="2872701"/>
            <a:ext cx="3782224" cy="2581471"/>
            <a:chOff x="-1618079" y="1853473"/>
            <a:chExt cx="5172696" cy="3457032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618079" y="1853473"/>
              <a:ext cx="5172696" cy="3457032"/>
            </a:xfrm>
            <a:prstGeom prst="rect">
              <a:avLst/>
            </a:prstGeom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0439" y="3928764"/>
              <a:ext cx="2898764" cy="992370"/>
            </a:xfrm>
            <a:prstGeom prst="rect">
              <a:avLst/>
            </a:prstGeom>
          </p:spPr>
        </p:pic>
      </p:grpSp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설치매니저 업데이트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업데이트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9"/>
            <a:ext cx="7527830" cy="3383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제품설치매니저 자체를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UPDATE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86034"/>
            <a:ext cx="7403689" cy="4567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제품설치매니저 버전을 업데이트 하는 방법을 설명 합니다</a:t>
            </a:r>
            <a:r>
              <a:rPr lang="en-US" altLang="ko-KR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10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 </a:t>
            </a:r>
          </a:p>
        </p:txBody>
      </p:sp>
      <p:sp>
        <p:nvSpPr>
          <p:cNvPr id="33" name="CustomShape 19">
            <a:extLst>
              <a:ext uri="{FF2B5EF4-FFF2-40B4-BE49-F238E27FC236}">
                <a16:creationId xmlns:a16="http://schemas.microsoft.com/office/drawing/2014/main" id="{49297714-707B-4480-AF2C-6C026406F426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5" name="CustomShape 6">
            <a:extLst>
              <a:ext uri="{FF2B5EF4-FFF2-40B4-BE49-F238E27FC236}">
                <a16:creationId xmlns:a16="http://schemas.microsoft.com/office/drawing/2014/main" id="{520BA9C6-84E1-44DE-8B58-0722CD24A35A}"/>
              </a:ext>
            </a:extLst>
          </p:cNvPr>
          <p:cNvSpPr/>
          <p:nvPr/>
        </p:nvSpPr>
        <p:spPr>
          <a:xfrm>
            <a:off x="1029193" y="194289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2"/>
            <a:ext cx="478800" cy="49161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</a:rPr>
              <a:t>8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나눔바른고딕"/>
              </a:rPr>
              <a:t>(1)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9" name="CustomShape 11">
            <a:extLst>
              <a:ext uri="{FF2B5EF4-FFF2-40B4-BE49-F238E27FC236}">
                <a16:creationId xmlns:a16="http://schemas.microsoft.com/office/drawing/2014/main" id="{4CD884F9-F33C-4629-A9FA-443728D98808}"/>
              </a:ext>
            </a:extLst>
          </p:cNvPr>
          <p:cNvSpPr/>
          <p:nvPr/>
        </p:nvSpPr>
        <p:spPr>
          <a:xfrm>
            <a:off x="5201848" y="2095762"/>
            <a:ext cx="2934069" cy="3886749"/>
          </a:xfrm>
          <a:prstGeom prst="rect">
            <a:avLst/>
          </a:prstGeom>
          <a:pattFill prst="smGrid">
            <a:fgClr>
              <a:srgbClr val="F9F9F9"/>
            </a:fgClr>
            <a:bgClr>
              <a:srgbClr val="FFFFFF"/>
            </a:bgClr>
          </a:pattFill>
          <a:ln w="6480">
            <a:solidFill>
              <a:schemeClr val="tx1">
                <a:lumMod val="50000"/>
                <a:lumOff val="50000"/>
              </a:schemeClr>
            </a:solidFill>
            <a:round/>
          </a:ln>
          <a:effectLst>
            <a:outerShdw blurRad="50800" dist="38100" dir="5400000" algn="t" rotWithShape="0">
              <a:srgbClr val="000000">
                <a:alpha val="1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(1) 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설치매니저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home/manager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디렉토리를 복사하여 백업 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(2)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설치매니저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Patch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파일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예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:SetupMgr_Patch.zip)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안의 모든 파일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-&gt; 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설치매니저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home/manager/</a:t>
            </a:r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  <a:ea typeface="나눔고딕 ExtraBold"/>
              </a:rPr>
              <a:t>src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에 복사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(overwrite)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(3)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설치매니저 재시작</a:t>
            </a: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 Windows : [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작업관리자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] -&gt; [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서비스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]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에서 </a:t>
            </a:r>
            <a:r>
              <a:rPr lang="ko-KR" altLang="en-US" sz="1050" b="1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① </a:t>
            </a:r>
            <a:r>
              <a:rPr lang="en-US" altLang="ko-KR" sz="1050" spc="-1" dirty="0" smtClean="0">
                <a:solidFill>
                  <a:srgbClr val="404040"/>
                </a:solidFill>
                <a:latin typeface="나눔고딕 ExtraBold"/>
                <a:ea typeface="나눔고딕 ExtraBold"/>
              </a:rPr>
              <a:t>“AUD Platform 7 Manager"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재시작</a:t>
            </a:r>
          </a:p>
          <a:p>
            <a:endParaRPr lang="ko-KR" altLang="en-US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- Linux : /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설치매니저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home/bin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으로 이동하여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./stop_mgr.sh, ./start_mgr.sh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실행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</a:endParaRP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(4)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</a:rPr>
              <a:t>버전정보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</a:endParaRP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 - 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</a:rPr>
              <a:t>설치매니저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home/ manager/</a:t>
            </a:r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</a:rPr>
              <a:t>src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/ buildinfo.txt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</a:rPr>
              <a:t>에서 버전을 확인할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.</a:t>
            </a:r>
          </a:p>
          <a:p>
            <a:endParaRPr lang="en-US" altLang="ko-KR" sz="1050" spc="-1" dirty="0">
              <a:solidFill>
                <a:srgbClr val="404040"/>
              </a:solidFill>
              <a:latin typeface="나눔고딕 ExtraBold"/>
            </a:endParaRP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(5)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</a:rPr>
              <a:t>패스워드 초기화</a:t>
            </a:r>
            <a:endParaRPr lang="en-US" altLang="ko-KR" sz="1050" spc="-1" dirty="0">
              <a:solidFill>
                <a:srgbClr val="404040"/>
              </a:solidFill>
              <a:latin typeface="나눔고딕 ExtraBold"/>
            </a:endParaRP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 - 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</a:rPr>
              <a:t>패스워드를 고정으로 사용하던 버전에서는 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UPDATE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</a:rPr>
              <a:t>된 경우 패스워드가 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‘</a:t>
            </a:r>
            <a:r>
              <a:rPr lang="en-US" altLang="ko-KR" sz="1050" spc="-1" dirty="0" err="1">
                <a:solidFill>
                  <a:srgbClr val="404040"/>
                </a:solidFill>
                <a:latin typeface="나눔고딕 ExtraBold"/>
              </a:rPr>
              <a:t>matrixadm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’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</a:rPr>
              <a:t>으로 초기화 됩니다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.</a:t>
            </a:r>
          </a:p>
          <a:p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 - 19</a:t>
            </a:r>
            <a:r>
              <a:rPr lang="ko-KR" altLang="en-US" sz="1050" spc="-1" dirty="0">
                <a:solidFill>
                  <a:srgbClr val="404040"/>
                </a:solidFill>
                <a:latin typeface="나눔고딕 ExtraBold"/>
              </a:rPr>
              <a:t>페이지를 참고하여 패스워드를 다시 설정할 수 있습니다</a:t>
            </a:r>
            <a:r>
              <a:rPr lang="en-US" altLang="ko-KR" sz="1050" spc="-1" dirty="0">
                <a:solidFill>
                  <a:srgbClr val="404040"/>
                </a:solidFill>
                <a:latin typeface="나눔고딕 ExtraBold"/>
              </a:rPr>
              <a:t>.</a:t>
            </a:r>
          </a:p>
          <a:p>
            <a:endParaRPr lang="ko-KR" altLang="en-US" sz="1050" dirty="0"/>
          </a:p>
          <a:p>
            <a:endParaRPr lang="ko-KR" altLang="en-US" sz="1050" dirty="0"/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5CD425BA-4EA5-4902-94FD-69D50C3F7E50}"/>
              </a:ext>
            </a:extLst>
          </p:cNvPr>
          <p:cNvSpPr/>
          <p:nvPr/>
        </p:nvSpPr>
        <p:spPr>
          <a:xfrm>
            <a:off x="2824851" y="3940231"/>
            <a:ext cx="2119547" cy="15527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24736F-D07F-4109-99C8-3144FE0F065E}"/>
              </a:ext>
            </a:extLst>
          </p:cNvPr>
          <p:cNvSpPr txBox="1"/>
          <p:nvPr/>
        </p:nvSpPr>
        <p:spPr>
          <a:xfrm>
            <a:off x="2537590" y="384097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103922685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설치 지원 환경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지원 환경 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grpSp>
        <p:nvGrpSpPr>
          <p:cNvPr id="27" name="Group 12">
            <a:extLst>
              <a:ext uri="{FF2B5EF4-FFF2-40B4-BE49-F238E27FC236}">
                <a16:creationId xmlns:a16="http://schemas.microsoft.com/office/drawing/2014/main" id="{F0358AF2-F541-4F42-BCDD-627FF1CD0271}"/>
              </a:ext>
            </a:extLst>
          </p:cNvPr>
          <p:cNvGrpSpPr/>
          <p:nvPr/>
        </p:nvGrpSpPr>
        <p:grpSpPr>
          <a:xfrm>
            <a:off x="508762" y="2570924"/>
            <a:ext cx="3522037" cy="366120"/>
            <a:chOff x="2437016" y="3652953"/>
            <a:chExt cx="2352063" cy="366120"/>
          </a:xfrm>
        </p:grpSpPr>
        <p:sp>
          <p:nvSpPr>
            <p:cNvPr id="28" name="CustomShape 13">
              <a:extLst>
                <a:ext uri="{FF2B5EF4-FFF2-40B4-BE49-F238E27FC236}">
                  <a16:creationId xmlns:a16="http://schemas.microsoft.com/office/drawing/2014/main" id="{743C66BD-A50E-457B-B1B4-B7CB024B8989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설치 지원 제품 및 환경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9" name="CustomShape 14">
              <a:extLst>
                <a:ext uri="{FF2B5EF4-FFF2-40B4-BE49-F238E27FC236}">
                  <a16:creationId xmlns:a16="http://schemas.microsoft.com/office/drawing/2014/main" id="{A99ACD30-A660-4D34-B8B0-4176FF049B50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4B2AF7C1-8F23-486E-85EE-8C265FD3D2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824238"/>
              </p:ext>
            </p:extLst>
          </p:nvPr>
        </p:nvGraphicFramePr>
        <p:xfrm>
          <a:off x="611661" y="2996226"/>
          <a:ext cx="7741757" cy="2455986"/>
        </p:xfrm>
        <a:graphic>
          <a:graphicData uri="http://schemas.openxmlformats.org/drawingml/2006/table">
            <a:tbl>
              <a:tblPr/>
              <a:tblGrid>
                <a:gridCol w="1410086">
                  <a:extLst>
                    <a:ext uri="{9D8B030D-6E8A-4147-A177-3AD203B41FA5}">
                      <a16:colId xmlns:a16="http://schemas.microsoft.com/office/drawing/2014/main" val="4124330769"/>
                    </a:ext>
                  </a:extLst>
                </a:gridCol>
                <a:gridCol w="1468073">
                  <a:extLst>
                    <a:ext uri="{9D8B030D-6E8A-4147-A177-3AD203B41FA5}">
                      <a16:colId xmlns:a16="http://schemas.microsoft.com/office/drawing/2014/main" val="561015675"/>
                    </a:ext>
                  </a:extLst>
                </a:gridCol>
                <a:gridCol w="4863598">
                  <a:extLst>
                    <a:ext uri="{9D8B030D-6E8A-4147-A177-3AD203B41FA5}">
                      <a16:colId xmlns:a16="http://schemas.microsoft.com/office/drawing/2014/main" val="2550673019"/>
                    </a:ext>
                  </a:extLst>
                </a:gridCol>
              </a:tblGrid>
              <a:tr h="153614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구성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제품명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설명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4683652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ctr" fontAlgn="t"/>
                      <a:r>
                        <a:rPr lang="ko-KR" altLang="en-US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환경 구성 </a:t>
                      </a:r>
                      <a:endParaRPr lang="en-US" altLang="ko-KR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  <a:p>
                      <a:pPr algn="ctr" fontAlgn="t"/>
                      <a:r>
                        <a:rPr lang="ko-KR" altLang="en-US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제품군 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>
                          <a:effectLst/>
                          <a:latin typeface="나눔고딕 ExtraBold"/>
                        </a:rPr>
                        <a:t>Java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1000" dirty="0" smtClean="0">
                          <a:effectLst/>
                          <a:latin typeface="나눔고딕 ExtraBold"/>
                        </a:rPr>
                        <a:t>AUD Platform</a:t>
                      </a:r>
                      <a:r>
                        <a:rPr lang="ko-KR" altLang="en-US" sz="1000" dirty="0" smtClean="0">
                          <a:effectLst/>
                          <a:latin typeface="나눔고딕 ExtraBold"/>
                        </a:rPr>
                        <a:t>을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구동하기 위한 기본 환경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(default: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 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OpenJDK 1.8)</a:t>
                      </a:r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8844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>
                          <a:effectLst/>
                          <a:latin typeface="나눔고딕 ExtraBold"/>
                        </a:rPr>
                        <a:t>Python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설치매니저를 구동하기 위한 기본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환경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(default: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 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3.7)</a:t>
                      </a:r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3285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>
                          <a:effectLst/>
                          <a:latin typeface="나눔고딕 ExtraBold"/>
                        </a:rPr>
                        <a:t>Tomcat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1000" dirty="0" smtClean="0">
                          <a:effectLst/>
                          <a:latin typeface="나눔고딕 ExtraBold"/>
                        </a:rPr>
                        <a:t>AUD Platform</a:t>
                      </a:r>
                      <a:r>
                        <a:rPr lang="ko-KR" altLang="en-US" sz="1000" dirty="0" smtClean="0">
                          <a:effectLst/>
                          <a:latin typeface="나눔고딕 ExtraBold"/>
                        </a:rPr>
                        <a:t>을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위한 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Servlet Container(default: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 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8.5.39)</a:t>
                      </a:r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87284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t"/>
                      <a:endParaRPr lang="ko-KR" altLang="en-US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>
                          <a:effectLst/>
                          <a:latin typeface="나눔고딕 ExtraBold"/>
                        </a:rPr>
                        <a:t>PostgreSQL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1000" dirty="0" smtClean="0">
                          <a:effectLst/>
                          <a:latin typeface="나눔고딕 ExtraBold"/>
                        </a:rPr>
                        <a:t>#Matrix 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Repository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를 위한 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DBMS(default: 10.7.1)</a:t>
                      </a:r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5007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t"/>
                      <a:endParaRPr lang="ko-KR" altLang="en-US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>
                          <a:effectLst/>
                          <a:latin typeface="나눔고딕 ExtraBold"/>
                        </a:rPr>
                        <a:t>Git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1000" dirty="0" smtClean="0">
                          <a:effectLst/>
                          <a:latin typeface="나눔고딕 ExtraBold"/>
                        </a:rPr>
                        <a:t>AUD Platform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코드 보호를 위한 형상관리 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Tool</a:t>
                      </a:r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06007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BIMATRIX</a:t>
                      </a:r>
                    </a:p>
                    <a:p>
                      <a:pPr algn="ctr" fontAlgn="t"/>
                      <a:r>
                        <a:rPr lang="ko-KR" altLang="en-US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제품군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 smtClean="0">
                          <a:effectLst/>
                          <a:latin typeface="나눔고딕 ExtraBold"/>
                        </a:rPr>
                        <a:t>AUD Server</a:t>
                      </a:r>
                      <a:endParaRPr 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DB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연결 관리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, Repository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관리 등의 기능을 제공하는 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BI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메인 서버</a:t>
                      </a:r>
                      <a:endParaRPr lang="en-US" altLang="ko-KR" sz="1000" dirty="0">
                        <a:effectLst/>
                        <a:latin typeface="나눔고딕 ExtraBold"/>
                      </a:endParaRPr>
                    </a:p>
                    <a:p>
                      <a:pPr algn="l" fontAlgn="t"/>
                      <a:endParaRPr lang="en-US" altLang="ko-KR" sz="500" dirty="0">
                        <a:effectLst/>
                        <a:latin typeface="나눔고딕 ExtraBold"/>
                      </a:endParaRPr>
                    </a:p>
                    <a:p>
                      <a:pPr marL="0" marR="0" indent="0" algn="l" defTabSz="914400" rtl="0" eaLnBrk="1" fontAlgn="t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i-MATRIX / i-AUD / i-OLAP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포함</a:t>
                      </a:r>
                      <a:endParaRPr lang="en-US" altLang="ko-KR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4295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t"/>
                      <a:endParaRPr lang="ko-KR" altLang="en-US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 err="1" smtClean="0">
                          <a:effectLst/>
                          <a:latin typeface="나눔고딕 ExtraBold"/>
                        </a:rPr>
                        <a:t>i</a:t>
                      </a:r>
                      <a:r>
                        <a:rPr lang="en-US" sz="1000" dirty="0" smtClean="0">
                          <a:effectLst/>
                          <a:latin typeface="나눔고딕 ExtraBold"/>
                        </a:rPr>
                        <a:t>-META </a:t>
                      </a:r>
                      <a:r>
                        <a:rPr lang="en-US" sz="1000" dirty="0">
                          <a:effectLst/>
                          <a:latin typeface="나눔고딕 ExtraBold"/>
                        </a:rPr>
                        <a:t>Server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클라이언트에서 구성한 메타에 따라 쿼리를 생성해주는 서버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066853"/>
                  </a:ext>
                </a:extLst>
              </a:tr>
              <a:tr h="257203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기타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제품설치매니저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제품 설치 및 소스 관리를 위한 도구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323515"/>
                  </a:ext>
                </a:extLst>
              </a:tr>
            </a:tbl>
          </a:graphicData>
        </a:graphic>
      </p:graphicFrame>
      <p:graphicFrame>
        <p:nvGraphicFramePr>
          <p:cNvPr id="16" name="표 15">
            <a:extLst>
              <a:ext uri="{FF2B5EF4-FFF2-40B4-BE49-F238E27FC236}">
                <a16:creationId xmlns:a16="http://schemas.microsoft.com/office/drawing/2014/main" id="{180F9453-52D3-4A53-AA0E-B58C3381D9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03295"/>
              </p:ext>
            </p:extLst>
          </p:nvPr>
        </p:nvGraphicFramePr>
        <p:xfrm>
          <a:off x="611661" y="1627640"/>
          <a:ext cx="7741756" cy="813582"/>
        </p:xfrm>
        <a:graphic>
          <a:graphicData uri="http://schemas.openxmlformats.org/drawingml/2006/table">
            <a:tbl>
              <a:tblPr/>
              <a:tblGrid>
                <a:gridCol w="1384919">
                  <a:extLst>
                    <a:ext uri="{9D8B030D-6E8A-4147-A177-3AD203B41FA5}">
                      <a16:colId xmlns:a16="http://schemas.microsoft.com/office/drawing/2014/main" val="4124330769"/>
                    </a:ext>
                  </a:extLst>
                </a:gridCol>
                <a:gridCol w="2172748">
                  <a:extLst>
                    <a:ext uri="{9D8B030D-6E8A-4147-A177-3AD203B41FA5}">
                      <a16:colId xmlns:a16="http://schemas.microsoft.com/office/drawing/2014/main" val="561015675"/>
                    </a:ext>
                  </a:extLst>
                </a:gridCol>
                <a:gridCol w="1442907">
                  <a:extLst>
                    <a:ext uri="{9D8B030D-6E8A-4147-A177-3AD203B41FA5}">
                      <a16:colId xmlns:a16="http://schemas.microsoft.com/office/drawing/2014/main" val="4204327203"/>
                    </a:ext>
                  </a:extLst>
                </a:gridCol>
                <a:gridCol w="1308682">
                  <a:extLst>
                    <a:ext uri="{9D8B030D-6E8A-4147-A177-3AD203B41FA5}">
                      <a16:colId xmlns:a16="http://schemas.microsoft.com/office/drawing/2014/main" val="3455821321"/>
                    </a:ext>
                  </a:extLst>
                </a:gridCol>
                <a:gridCol w="1432500">
                  <a:extLst>
                    <a:ext uri="{9D8B030D-6E8A-4147-A177-3AD203B41FA5}">
                      <a16:colId xmlns:a16="http://schemas.microsoft.com/office/drawing/2014/main" val="2550673019"/>
                    </a:ext>
                  </a:extLst>
                </a:gridCol>
              </a:tblGrid>
              <a:tr h="153614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OS</a:t>
                      </a:r>
                      <a:r>
                        <a:rPr lang="ko-KR" altLang="en-US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 </a:t>
                      </a:r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Type</a:t>
                      </a:r>
                      <a:endParaRPr lang="ko-KR" altLang="en-US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Version</a:t>
                      </a:r>
                      <a:endParaRPr lang="ko-KR" altLang="en-US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Core</a:t>
                      </a:r>
                      <a:endParaRPr lang="ko-KR" altLang="en-US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Memory</a:t>
                      </a:r>
                      <a:endParaRPr lang="ko-KR" altLang="en-US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Disk</a:t>
                      </a:r>
                      <a:endParaRPr lang="ko-KR" altLang="en-US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4683652"/>
                  </a:ext>
                </a:extLst>
              </a:tr>
              <a:tr h="257203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Windows</a:t>
                      </a:r>
                      <a:endParaRPr lang="ko-KR" altLang="en-US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Windows7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이상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(x64)</a:t>
                      </a:r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4 Core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이상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altLang="ko-KR" sz="1000" dirty="0" smtClean="0">
                          <a:effectLst/>
                          <a:latin typeface="나눔고딕 ExtraBold"/>
                        </a:rPr>
                        <a:t>16GB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이상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100GB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이상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323515"/>
                  </a:ext>
                </a:extLst>
              </a:tr>
              <a:tr h="257203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Linux</a:t>
                      </a:r>
                      <a:endParaRPr lang="ko-KR" altLang="en-US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CentOS7 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이상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(</a:t>
                      </a:r>
                      <a:r>
                        <a:rPr lang="ko-KR" altLang="en-US" sz="1000" dirty="0">
                          <a:effectLst/>
                          <a:latin typeface="나눔고딕 ExtraBold"/>
                        </a:rPr>
                        <a:t>동급계열 포함</a:t>
                      </a:r>
                      <a:r>
                        <a:rPr lang="en-US" altLang="ko-KR" sz="1000" dirty="0">
                          <a:effectLst/>
                          <a:latin typeface="나눔고딕 ExtraBold"/>
                        </a:rPr>
                        <a:t>)</a:t>
                      </a:r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783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568761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071960" y="1819440"/>
            <a:ext cx="1024920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300" b="1" strike="noStrike" spc="-1" dirty="0">
                <a:solidFill>
                  <a:srgbClr val="FFFFFF"/>
                </a:solidFill>
                <a:latin typeface="미드본고딕L"/>
                <a:ea typeface="미드본고딕L"/>
              </a:rPr>
              <a:t>03</a:t>
            </a:r>
            <a:endParaRPr lang="en-US" sz="3300" b="0" strike="noStrike" spc="-1" dirty="0">
              <a:latin typeface="Times New Roman"/>
            </a:endParaRPr>
          </a:p>
        </p:txBody>
      </p:sp>
      <p:sp>
        <p:nvSpPr>
          <p:cNvPr id="289" name="CustomShape 8"/>
          <p:cNvSpPr/>
          <p:nvPr/>
        </p:nvSpPr>
        <p:spPr>
          <a:xfrm>
            <a:off x="0" y="2584080"/>
            <a:ext cx="914328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ko-KR" altLang="en-US" sz="3600" b="1" spc="-1" dirty="0">
                <a:solidFill>
                  <a:srgbClr val="FFFFFF"/>
                </a:solidFill>
                <a:latin typeface="나눔고딕 ExtraBold"/>
              </a:rPr>
              <a:t>제품설치매니저 설치 준비</a:t>
            </a:r>
            <a:endParaRPr lang="en-US" sz="36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2057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설치 준비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다운로드 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01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 프로젝트 배포용 제품설치매니저는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  <a:hlinkClick r:id="rId3"/>
              </a:rPr>
              <a:t>다운로드 사이트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의 </a:t>
            </a:r>
            <a:r>
              <a:rPr lang="en-US" altLang="ko-KR" sz="1000" b="1" spc="-1" dirty="0" smtClean="0">
                <a:solidFill>
                  <a:srgbClr val="000000"/>
                </a:solidFill>
                <a:latin typeface="나눔고딕 ExtraBold"/>
                <a:ea typeface="맑은 고딕"/>
              </a:rPr>
              <a:t>AUD Platform-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자동설치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탭에서 다운로드 할 수 있습니다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</a:t>
            </a: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40E10257-767B-4574-A176-DE3D32C97EC1}"/>
              </a:ext>
            </a:extLst>
          </p:cNvPr>
          <p:cNvGrpSpPr/>
          <p:nvPr/>
        </p:nvGrpSpPr>
        <p:grpSpPr>
          <a:xfrm>
            <a:off x="759096" y="1957067"/>
            <a:ext cx="7682238" cy="543215"/>
            <a:chOff x="799032" y="2434877"/>
            <a:chExt cx="7682238" cy="543215"/>
          </a:xfrm>
        </p:grpSpPr>
        <p:sp>
          <p:nvSpPr>
            <p:cNvPr id="17" name="CustomShape 11">
              <a:extLst>
                <a:ext uri="{FF2B5EF4-FFF2-40B4-BE49-F238E27FC236}">
                  <a16:creationId xmlns:a16="http://schemas.microsoft.com/office/drawing/2014/main" id="{9E063D3A-0B7E-43B8-8833-96003C63B0B8}"/>
                </a:ext>
              </a:extLst>
            </p:cNvPr>
            <p:cNvSpPr/>
            <p:nvPr/>
          </p:nvSpPr>
          <p:spPr>
            <a:xfrm>
              <a:off x="799032" y="2434877"/>
              <a:ext cx="7682238" cy="543215"/>
            </a:xfrm>
            <a:prstGeom prst="rect">
              <a:avLst/>
            </a:prstGeom>
            <a:pattFill prst="smGrid">
              <a:fgClr>
                <a:srgbClr val="F9F9F9"/>
              </a:fgClr>
              <a:bgClr>
                <a:srgbClr val="FFFFFF"/>
              </a:bgClr>
            </a:pattFill>
            <a:ln w="6480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>
              <a:outerShdw blurRad="50800" dist="38100" dir="5400000" algn="t" rotWithShape="0">
                <a:srgbClr val="000000">
                  <a:alpha val="1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4" name="그림 29">
              <a:extLst>
                <a:ext uri="{FF2B5EF4-FFF2-40B4-BE49-F238E27FC236}">
                  <a16:creationId xmlns:a16="http://schemas.microsoft.com/office/drawing/2014/main" id="{58110A12-2634-451E-9FDF-FAD98FCDFACA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956472" y="2514528"/>
              <a:ext cx="226376" cy="32095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8" name="CustomShape 12">
            <a:extLst>
              <a:ext uri="{FF2B5EF4-FFF2-40B4-BE49-F238E27FC236}">
                <a16:creationId xmlns:a16="http://schemas.microsoft.com/office/drawing/2014/main" id="{42C49F17-2426-4AFD-98FB-18076A3BA4C6}"/>
              </a:ext>
            </a:extLst>
          </p:cNvPr>
          <p:cNvSpPr/>
          <p:nvPr/>
        </p:nvSpPr>
        <p:spPr>
          <a:xfrm>
            <a:off x="1169476" y="2082247"/>
            <a:ext cx="7215428" cy="30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trike="noStrike" spc="-1" dirty="0">
                <a:solidFill>
                  <a:srgbClr val="262626"/>
                </a:solidFill>
                <a:latin typeface="나눔바른고딕"/>
              </a:rPr>
              <a:t>설치하려는 서버 유형에 </a:t>
            </a:r>
            <a:r>
              <a:rPr lang="ko-KR" altLang="en-US" sz="1100" b="1" spc="-1" dirty="0">
                <a:solidFill>
                  <a:srgbClr val="262626"/>
                </a:solidFill>
                <a:latin typeface="나눔바른고딕"/>
              </a:rPr>
              <a:t>따라서 설치버전을 선택하여 다운로드합니다</a:t>
            </a:r>
            <a:r>
              <a:rPr lang="en-US" altLang="ko-KR" sz="1100" b="1" spc="-1" dirty="0">
                <a:solidFill>
                  <a:srgbClr val="262626"/>
                </a:solidFill>
                <a:latin typeface="나눔바른고딕"/>
              </a:rPr>
              <a:t>.</a:t>
            </a:r>
            <a:endParaRPr lang="en-US" sz="1100" b="0" strike="noStrike" spc="-1" dirty="0">
              <a:latin typeface="Times New Roman"/>
            </a:endParaRPr>
          </a:p>
        </p:txBody>
      </p:sp>
      <p:grpSp>
        <p:nvGrpSpPr>
          <p:cNvPr id="19" name="Group 12">
            <a:extLst>
              <a:ext uri="{FF2B5EF4-FFF2-40B4-BE49-F238E27FC236}">
                <a16:creationId xmlns:a16="http://schemas.microsoft.com/office/drawing/2014/main" id="{32A678FA-3E33-4C55-A972-81E7F97B384E}"/>
              </a:ext>
            </a:extLst>
          </p:cNvPr>
          <p:cNvGrpSpPr/>
          <p:nvPr/>
        </p:nvGrpSpPr>
        <p:grpSpPr>
          <a:xfrm>
            <a:off x="510160" y="2988914"/>
            <a:ext cx="4008052" cy="366120"/>
            <a:chOff x="2437016" y="3652953"/>
            <a:chExt cx="2352063" cy="366120"/>
          </a:xfrm>
        </p:grpSpPr>
        <p:sp>
          <p:nvSpPr>
            <p:cNvPr id="20" name="CustomShape 13">
              <a:extLst>
                <a:ext uri="{FF2B5EF4-FFF2-40B4-BE49-F238E27FC236}">
                  <a16:creationId xmlns:a16="http://schemas.microsoft.com/office/drawing/2014/main" id="{8CA3429B-1A10-4CEE-8A62-B99DEDAC05E7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실행 및 정지 </a:t>
              </a:r>
              <a:r>
                <a:rPr lang="en-US" altLang="ko-KR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for Windows</a:t>
              </a:r>
              <a:r>
                <a:rPr lang="ko-KR" alt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1" name="CustomShape 14">
              <a:extLst>
                <a:ext uri="{FF2B5EF4-FFF2-40B4-BE49-F238E27FC236}">
                  <a16:creationId xmlns:a16="http://schemas.microsoft.com/office/drawing/2014/main" id="{C17CEAF8-F6F9-48F5-9CC9-B3A7D5B7AAE2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22" name="CustomShape 15">
            <a:extLst>
              <a:ext uri="{FF2B5EF4-FFF2-40B4-BE49-F238E27FC236}">
                <a16:creationId xmlns:a16="http://schemas.microsoft.com/office/drawing/2014/main" id="{B149903F-C071-421E-8C98-05683B551747}"/>
              </a:ext>
            </a:extLst>
          </p:cNvPr>
          <p:cNvSpPr/>
          <p:nvPr/>
        </p:nvSpPr>
        <p:spPr>
          <a:xfrm>
            <a:off x="787058" y="3328590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Windows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설치 버전 인스톨러를 통해서 제품설치매니저를 실행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정지하는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 </a:t>
            </a:r>
          </a:p>
        </p:txBody>
      </p:sp>
      <p:sp>
        <p:nvSpPr>
          <p:cNvPr id="31" name="CustomShape 19">
            <a:extLst>
              <a:ext uri="{FF2B5EF4-FFF2-40B4-BE49-F238E27FC236}">
                <a16:creationId xmlns:a16="http://schemas.microsoft.com/office/drawing/2014/main" id="{5DB53043-9719-41A9-9473-95E935F4D549}"/>
              </a:ext>
            </a:extLst>
          </p:cNvPr>
          <p:cNvSpPr/>
          <p:nvPr/>
        </p:nvSpPr>
        <p:spPr>
          <a:xfrm>
            <a:off x="494716" y="3732066"/>
            <a:ext cx="510480" cy="2282840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4628169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  <a:ea typeface="나눔바른고딕"/>
              </a:rPr>
              <a:t>1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6" name="CustomShape 6">
            <a:extLst>
              <a:ext uri="{FF2B5EF4-FFF2-40B4-BE49-F238E27FC236}">
                <a16:creationId xmlns:a16="http://schemas.microsoft.com/office/drawing/2014/main" id="{9EACDC9F-8E65-4EF0-AE50-732923CC5D84}"/>
              </a:ext>
            </a:extLst>
          </p:cNvPr>
          <p:cNvSpPr/>
          <p:nvPr/>
        </p:nvSpPr>
        <p:spPr>
          <a:xfrm>
            <a:off x="1031040" y="3734804"/>
            <a:ext cx="7430400" cy="2280102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3853437"/>
            <a:ext cx="7403689" cy="4895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다운로드 받은 설치 파일을 더블 클릭하여 실행합니다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Select install mode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단계에서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“Install for all users (recommended)”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를 선택합니다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altLang="ko-KR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endParaRPr lang="en-US" sz="1100" b="0" strike="noStrike" spc="-1" dirty="0">
              <a:latin typeface="Times New Roman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4888" y="4749187"/>
            <a:ext cx="1862739" cy="438745"/>
          </a:xfrm>
          <a:prstGeom prst="rect">
            <a:avLst/>
          </a:prstGeom>
        </p:spPr>
      </p:pic>
      <p:sp>
        <p:nvSpPr>
          <p:cNvPr id="43" name="CustomShape 31">
            <a:extLst>
              <a:ext uri="{FF2B5EF4-FFF2-40B4-BE49-F238E27FC236}">
                <a16:creationId xmlns:a16="http://schemas.microsoft.com/office/drawing/2014/main" id="{00B94695-5AFC-42F0-B7BD-9D20421D12CE}"/>
              </a:ext>
            </a:extLst>
          </p:cNvPr>
          <p:cNvSpPr/>
          <p:nvPr/>
        </p:nvSpPr>
        <p:spPr>
          <a:xfrm flipV="1">
            <a:off x="4387349" y="4764429"/>
            <a:ext cx="627863" cy="404396"/>
          </a:xfrm>
          <a:prstGeom prst="rightArrow">
            <a:avLst>
              <a:gd name="adj1" fmla="val 64989"/>
              <a:gd name="adj2" fmla="val 54676"/>
            </a:avLst>
          </a:prstGeom>
          <a:gradFill rotWithShape="0">
            <a:gsLst>
              <a:gs pos="0">
                <a:schemeClr val="bg1"/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DC851AB-30D9-48E7-95A4-04D6C30E0C9F}"/>
              </a:ext>
            </a:extLst>
          </p:cNvPr>
          <p:cNvSpPr/>
          <p:nvPr/>
        </p:nvSpPr>
        <p:spPr>
          <a:xfrm>
            <a:off x="2114888" y="4777296"/>
            <a:ext cx="417837" cy="381933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3" name="그림 12">
            <a:extLst>
              <a:ext uri="{FF2B5EF4-FFF2-40B4-BE49-F238E27FC236}">
                <a16:creationId xmlns:a16="http://schemas.microsoft.com/office/drawing/2014/main" id="{98490BC4-EE16-47FB-B6B8-04B3AC42E437}"/>
              </a:ext>
            </a:extLst>
          </p:cNvPr>
          <p:cNvPicPr/>
          <p:nvPr/>
        </p:nvPicPr>
        <p:blipFill rotWithShape="1">
          <a:blip r:embed="rId6"/>
          <a:srcRect l="1015" t="31758"/>
          <a:stretch/>
        </p:blipFill>
        <p:spPr>
          <a:xfrm rot="19930573">
            <a:off x="2368464" y="5054200"/>
            <a:ext cx="334578" cy="459736"/>
          </a:xfrm>
          <a:prstGeom prst="rect">
            <a:avLst/>
          </a:prstGeom>
          <a:ln>
            <a:noFill/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0622" y="4428069"/>
            <a:ext cx="1895430" cy="1340415"/>
          </a:xfrm>
          <a:prstGeom prst="rect">
            <a:avLst/>
          </a:prstGeom>
        </p:spPr>
      </p:pic>
      <p:sp>
        <p:nvSpPr>
          <p:cNvPr id="36" name="직사각형 35">
            <a:extLst>
              <a:ext uri="{FF2B5EF4-FFF2-40B4-BE49-F238E27FC236}">
                <a16:creationId xmlns:a16="http://schemas.microsoft.com/office/drawing/2014/main" id="{177F02F0-B4D7-49AA-B3B6-A7C3070A7E60}"/>
              </a:ext>
            </a:extLst>
          </p:cNvPr>
          <p:cNvSpPr/>
          <p:nvPr/>
        </p:nvSpPr>
        <p:spPr>
          <a:xfrm>
            <a:off x="5513829" y="5051900"/>
            <a:ext cx="1608424" cy="252475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2" name="그림 12">
            <a:extLst>
              <a:ext uri="{FF2B5EF4-FFF2-40B4-BE49-F238E27FC236}">
                <a16:creationId xmlns:a16="http://schemas.microsoft.com/office/drawing/2014/main" id="{2097B8B0-E0ED-441D-8441-F427C887A81E}"/>
              </a:ext>
            </a:extLst>
          </p:cNvPr>
          <p:cNvPicPr/>
          <p:nvPr/>
        </p:nvPicPr>
        <p:blipFill rotWithShape="1">
          <a:blip r:embed="rId6"/>
          <a:srcRect l="1015" t="31758"/>
          <a:stretch/>
        </p:blipFill>
        <p:spPr>
          <a:xfrm rot="19930573">
            <a:off x="7008763" y="5139347"/>
            <a:ext cx="334578" cy="45973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4587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제품설치매니저 설치 준비   </a:t>
            </a:r>
            <a:endParaRPr lang="en-US" sz="2800" b="0" strike="noStrike" spc="-1" dirty="0">
              <a:latin typeface="Times New Roman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pc="-1" dirty="0">
                <a:solidFill>
                  <a:srgbClr val="D9D9D9"/>
                </a:solidFill>
                <a:latin typeface="나눔바른고딕"/>
              </a:rPr>
              <a:t>제품설치매니저</a:t>
            </a:r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8762" y="1175492"/>
            <a:ext cx="3522037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제품설치매니저 실행 및 정지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나눔고딕 ExtraBold"/>
                  <a:ea typeface="맑은 고딕"/>
                </a:rPr>
                <a:t>for Windows</a:t>
              </a:r>
              <a:endParaRPr lang="en-US" sz="1400" b="0" strike="noStrike" spc="-1" dirty="0">
                <a:latin typeface="나눔고딕 ExtraBold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Calibri"/>
                  <a:ea typeface="맑은 고딕"/>
                </a:rPr>
                <a:t>02</a:t>
              </a:r>
              <a:endParaRPr lang="en-US" sz="2000" b="0" strike="noStrike" spc="-1" dirty="0">
                <a:latin typeface="Times New Roman"/>
              </a:endParaRPr>
            </a:p>
          </p:txBody>
        </p:sp>
      </p:grpSp>
      <p:sp>
        <p:nvSpPr>
          <p:cNvPr id="13" name="CustomShape 15">
            <a:extLst>
              <a:ext uri="{FF2B5EF4-FFF2-40B4-BE49-F238E27FC236}">
                <a16:creationId xmlns:a16="http://schemas.microsoft.com/office/drawing/2014/main" id="{984EE5B1-F218-4834-B647-EED5B7C8A00C}"/>
              </a:ext>
            </a:extLst>
          </p:cNvPr>
          <p:cNvSpPr/>
          <p:nvPr/>
        </p:nvSpPr>
        <p:spPr>
          <a:xfrm>
            <a:off x="785660" y="1515168"/>
            <a:ext cx="7527830" cy="8530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  <a:spcAft>
                <a:spcPts val="201"/>
              </a:spcAft>
            </a:pP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▷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Windows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 설치 버전 인스톨러를 통해서 제품설치매니저를 실행 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/ </a:t>
            </a:r>
            <a:r>
              <a:rPr lang="ko-KR" altLang="en-US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정지하는 방법을 설명합니다</a:t>
            </a:r>
            <a:r>
              <a:rPr lang="en-US" altLang="ko-KR" sz="1000" b="1" spc="-1" dirty="0">
                <a:solidFill>
                  <a:srgbClr val="000000"/>
                </a:solidFill>
                <a:latin typeface="나눔고딕 ExtraBold"/>
                <a:ea typeface="맑은 고딕"/>
              </a:rPr>
              <a:t>. </a:t>
            </a:r>
          </a:p>
        </p:txBody>
      </p:sp>
      <p:sp>
        <p:nvSpPr>
          <p:cNvPr id="31" name="CustomShape 19">
            <a:extLst>
              <a:ext uri="{FF2B5EF4-FFF2-40B4-BE49-F238E27FC236}">
                <a16:creationId xmlns:a16="http://schemas.microsoft.com/office/drawing/2014/main" id="{5DB53043-9719-41A9-9473-95E935F4D549}"/>
              </a:ext>
            </a:extLst>
          </p:cNvPr>
          <p:cNvSpPr/>
          <p:nvPr/>
        </p:nvSpPr>
        <p:spPr>
          <a:xfrm>
            <a:off x="494716" y="1945209"/>
            <a:ext cx="510480" cy="4167626"/>
          </a:xfrm>
          <a:prstGeom prst="rect">
            <a:avLst/>
          </a:prstGeom>
          <a:solidFill>
            <a:schemeClr val="bg2">
              <a:lumMod val="50000"/>
            </a:schemeClr>
          </a:solidFill>
          <a:ln w="6480">
            <a:noFill/>
            <a:miter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eaVert" anchor="ctr"/>
          <a:lstStyle/>
          <a:p>
            <a:pPr algn="ctr"/>
            <a:endParaRPr lang="ko-KR" altLang="en-US" dirty="0"/>
          </a:p>
        </p:txBody>
      </p:sp>
      <p:sp>
        <p:nvSpPr>
          <p:cNvPr id="32" name="CustomShape 26">
            <a:extLst>
              <a:ext uri="{FF2B5EF4-FFF2-40B4-BE49-F238E27FC236}">
                <a16:creationId xmlns:a16="http://schemas.microsoft.com/office/drawing/2014/main" id="{7A9C9AFB-791B-4DCF-AA5B-C4FF0F80E1B2}"/>
              </a:ext>
            </a:extLst>
          </p:cNvPr>
          <p:cNvSpPr/>
          <p:nvPr/>
        </p:nvSpPr>
        <p:spPr>
          <a:xfrm>
            <a:off x="508798" y="3671823"/>
            <a:ext cx="478800" cy="27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FFFFFF"/>
                </a:solidFill>
                <a:latin typeface="나눔바른고딕"/>
                <a:ea typeface="나눔바른고딕"/>
              </a:rPr>
              <a:t>2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26" name="CustomShape 6">
            <a:extLst>
              <a:ext uri="{FF2B5EF4-FFF2-40B4-BE49-F238E27FC236}">
                <a16:creationId xmlns:a16="http://schemas.microsoft.com/office/drawing/2014/main" id="{9EACDC9F-8E65-4EF0-AE50-732923CC5D84}"/>
              </a:ext>
            </a:extLst>
          </p:cNvPr>
          <p:cNvSpPr/>
          <p:nvPr/>
        </p:nvSpPr>
        <p:spPr>
          <a:xfrm>
            <a:off x="1031040" y="1947946"/>
            <a:ext cx="7430400" cy="4167627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 dirty="0"/>
          </a:p>
        </p:txBody>
      </p:sp>
      <p:sp>
        <p:nvSpPr>
          <p:cNvPr id="34" name="CustomShape 5">
            <a:extLst>
              <a:ext uri="{FF2B5EF4-FFF2-40B4-BE49-F238E27FC236}">
                <a16:creationId xmlns:a16="http://schemas.microsoft.com/office/drawing/2014/main" id="{15BBFC97-1DDD-4A56-9177-AC810346D022}"/>
              </a:ext>
            </a:extLst>
          </p:cNvPr>
          <p:cNvSpPr/>
          <p:nvPr/>
        </p:nvSpPr>
        <p:spPr>
          <a:xfrm>
            <a:off x="1142912" y="2066579"/>
            <a:ext cx="7403689" cy="10373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100" b="1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</a:t>
            </a:r>
            <a:r>
              <a:rPr lang="ko-KR" altLang="en-US" sz="1100" b="0" strike="noStrike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설치될 서버의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도메인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(IP)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 입력하고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“Next”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를 클릭합니다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   (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개인사용자의 경우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localhost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로 입력해도 무방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, </a:t>
            </a:r>
            <a:r>
              <a:rPr lang="ko-KR" altLang="en-US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기업의 경우 라이센스 발급 </a:t>
            </a:r>
            <a:r>
              <a:rPr lang="ko-KR" altLang="en-US" sz="1100" u="sng" spc="-1">
                <a:solidFill>
                  <a:srgbClr val="FF0000"/>
                </a:solidFill>
                <a:latin typeface="나눔고딕 ExtraBold"/>
                <a:ea typeface="나눔고딕 ExtraBold"/>
              </a:rPr>
              <a:t>시 참조되므로 </a:t>
            </a:r>
            <a:r>
              <a:rPr lang="ko-KR" altLang="en-US" sz="1100" u="sng" spc="-1" dirty="0">
                <a:solidFill>
                  <a:srgbClr val="FF0000"/>
                </a:solidFill>
                <a:latin typeface="나눔고딕 ExtraBold"/>
                <a:ea typeface="나눔고딕 ExtraBold"/>
              </a:rPr>
              <a:t>필수적으로 작성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)</a:t>
            </a:r>
          </a:p>
          <a:p>
            <a:pPr>
              <a:lnSpc>
                <a:spcPct val="100000"/>
              </a:lnSpc>
            </a:pPr>
            <a:endParaRPr lang="en-US" altLang="ko-KR" sz="1100" b="1" spc="-1" dirty="0">
              <a:solidFill>
                <a:srgbClr val="404040"/>
              </a:solidFill>
              <a:latin typeface="나눔고딕 ExtraBold"/>
              <a:ea typeface="나눔고딕 ExtraBold"/>
            </a:endParaRPr>
          </a:p>
          <a:p>
            <a:pPr>
              <a:lnSpc>
                <a:spcPct val="100000"/>
              </a:lnSpc>
            </a:pPr>
            <a:r>
              <a:rPr lang="ko-KR" altLang="en-US" sz="1100" b="1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◇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설치될 제품의 버전 정보를 확인하고 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“Next”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를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클릭합니다</a:t>
            </a:r>
            <a:r>
              <a:rPr lang="en-US" altLang="ko-KR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. </a:t>
            </a:r>
            <a:r>
              <a:rPr lang="ko-KR" altLang="en-US" sz="1100" spc="-1" dirty="0">
                <a:solidFill>
                  <a:srgbClr val="404040"/>
                </a:solidFill>
                <a:latin typeface="나눔고딕 ExtraBold"/>
                <a:ea typeface="나눔고딕 ExtraBold"/>
              </a:rPr>
              <a:t> </a:t>
            </a:r>
            <a:endParaRPr lang="en-US" sz="1100" strike="noStrike" spc="-1" dirty="0">
              <a:latin typeface="Times New Roman"/>
            </a:endParaRPr>
          </a:p>
        </p:txBody>
      </p:sp>
      <p:sp>
        <p:nvSpPr>
          <p:cNvPr id="27" name="CustomShape 31">
            <a:extLst>
              <a:ext uri="{FF2B5EF4-FFF2-40B4-BE49-F238E27FC236}">
                <a16:creationId xmlns:a16="http://schemas.microsoft.com/office/drawing/2014/main" id="{9A3E80AE-0E1F-459B-95AC-091976086363}"/>
              </a:ext>
            </a:extLst>
          </p:cNvPr>
          <p:cNvSpPr/>
          <p:nvPr/>
        </p:nvSpPr>
        <p:spPr>
          <a:xfrm flipV="1">
            <a:off x="4369732" y="4085379"/>
            <a:ext cx="627863" cy="404396"/>
          </a:xfrm>
          <a:prstGeom prst="rightArrow">
            <a:avLst>
              <a:gd name="adj1" fmla="val 64989"/>
              <a:gd name="adj2" fmla="val 54676"/>
            </a:avLst>
          </a:prstGeom>
          <a:gradFill rotWithShape="0">
            <a:gsLst>
              <a:gs pos="0">
                <a:schemeClr val="bg1"/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890" y="3405822"/>
            <a:ext cx="2675599" cy="2076050"/>
          </a:xfrm>
          <a:prstGeom prst="rect">
            <a:avLst/>
          </a:prstGeom>
        </p:spPr>
      </p:pic>
      <p:sp>
        <p:nvSpPr>
          <p:cNvPr id="35" name="직사각형 34">
            <a:extLst>
              <a:ext uri="{FF2B5EF4-FFF2-40B4-BE49-F238E27FC236}">
                <a16:creationId xmlns:a16="http://schemas.microsoft.com/office/drawing/2014/main" id="{EAA820D3-92A0-4BC1-A325-E12A59CDC14C}"/>
              </a:ext>
            </a:extLst>
          </p:cNvPr>
          <p:cNvSpPr/>
          <p:nvPr/>
        </p:nvSpPr>
        <p:spPr>
          <a:xfrm>
            <a:off x="3350584" y="5293678"/>
            <a:ext cx="382517" cy="167825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F99E142E-F0E8-428A-B65A-BB3B231638FC}"/>
              </a:ext>
            </a:extLst>
          </p:cNvPr>
          <p:cNvSpPr/>
          <p:nvPr/>
        </p:nvSpPr>
        <p:spPr>
          <a:xfrm>
            <a:off x="1623848" y="3967993"/>
            <a:ext cx="2406951" cy="226501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3" name="그림 12">
            <a:extLst>
              <a:ext uri="{FF2B5EF4-FFF2-40B4-BE49-F238E27FC236}">
                <a16:creationId xmlns:a16="http://schemas.microsoft.com/office/drawing/2014/main" id="{98490BC4-EE16-47FB-B6B8-04B3AC42E437}"/>
              </a:ext>
            </a:extLst>
          </p:cNvPr>
          <p:cNvPicPr/>
          <p:nvPr/>
        </p:nvPicPr>
        <p:blipFill>
          <a:blip r:embed="rId4"/>
          <a:stretch/>
        </p:blipFill>
        <p:spPr>
          <a:xfrm rot="19930573">
            <a:off x="3555104" y="5342010"/>
            <a:ext cx="338010" cy="673689"/>
          </a:xfrm>
          <a:prstGeom prst="rect">
            <a:avLst/>
          </a:prstGeom>
          <a:ln>
            <a:noFill/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2615" y="3413356"/>
            <a:ext cx="2665889" cy="2068516"/>
          </a:xfrm>
          <a:prstGeom prst="rect">
            <a:avLst/>
          </a:prstGeom>
        </p:spPr>
      </p:pic>
      <p:sp>
        <p:nvSpPr>
          <p:cNvPr id="37" name="직사각형 36">
            <a:extLst>
              <a:ext uri="{FF2B5EF4-FFF2-40B4-BE49-F238E27FC236}">
                <a16:creationId xmlns:a16="http://schemas.microsoft.com/office/drawing/2014/main" id="{988224B5-EB26-4E40-B36D-4FFCA9322535}"/>
              </a:ext>
            </a:extLst>
          </p:cNvPr>
          <p:cNvSpPr/>
          <p:nvPr/>
        </p:nvSpPr>
        <p:spPr>
          <a:xfrm>
            <a:off x="7043414" y="5293727"/>
            <a:ext cx="397622" cy="176165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12">
            <a:extLst>
              <a:ext uri="{FF2B5EF4-FFF2-40B4-BE49-F238E27FC236}">
                <a16:creationId xmlns:a16="http://schemas.microsoft.com/office/drawing/2014/main" id="{5026E996-68E0-4166-A1AB-EDE4CB96BC0D}"/>
              </a:ext>
            </a:extLst>
          </p:cNvPr>
          <p:cNvPicPr/>
          <p:nvPr/>
        </p:nvPicPr>
        <p:blipFill>
          <a:blip r:embed="rId4"/>
          <a:stretch/>
        </p:blipFill>
        <p:spPr>
          <a:xfrm rot="19930573">
            <a:off x="7250970" y="5342009"/>
            <a:ext cx="338010" cy="67368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34785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26354</TotalTime>
  <Words>5682</Words>
  <Application>Microsoft Office PowerPoint</Application>
  <PresentationFormat>화면 슬라이드 쇼(4:3)</PresentationFormat>
  <Paragraphs>1056</Paragraphs>
  <Slides>53</Slides>
  <Notes>42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5</vt:i4>
      </vt:variant>
      <vt:variant>
        <vt:lpstr>슬라이드 제목</vt:lpstr>
      </vt:variant>
      <vt:variant>
        <vt:i4>53</vt:i4>
      </vt:variant>
    </vt:vector>
  </HeadingPairs>
  <TitlesOfParts>
    <vt:vector size="70" baseType="lpstr">
      <vt:lpstr>나눔고딕</vt:lpstr>
      <vt:lpstr>맑은 고딕</vt:lpstr>
      <vt:lpstr>Times New Roman</vt:lpstr>
      <vt:lpstr>Wingdings</vt:lpstr>
      <vt:lpstr>Calibri</vt:lpstr>
      <vt:lpstr>Symbol</vt:lpstr>
      <vt:lpstr>Arial</vt:lpstr>
      <vt:lpstr>미드본고딕L</vt:lpstr>
      <vt:lpstr>맑은 고딕</vt:lpstr>
      <vt:lpstr>DejaVu Sans</vt:lpstr>
      <vt:lpstr>나눔고딕 ExtraBold</vt:lpstr>
      <vt:lpstr>나눔바른고딕</vt:lpstr>
      <vt:lpstr>Office Theme</vt:lpstr>
      <vt:lpstr>Office Theme</vt:lpstr>
      <vt:lpstr>Office Theme</vt:lpstr>
      <vt:lpstr>Office Theme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Windows 사용자</dc:creator>
  <dc:description/>
  <cp:lastModifiedBy>LeeSeola</cp:lastModifiedBy>
  <cp:revision>829</cp:revision>
  <cp:lastPrinted>2018-12-04T04:35:03Z</cp:lastPrinted>
  <dcterms:created xsi:type="dcterms:W3CDTF">2018-04-10T05:56:39Z</dcterms:created>
  <dcterms:modified xsi:type="dcterms:W3CDTF">2022-06-02T01:52:43Z</dcterms:modified>
  <dc:language>ko-KR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화면 슬라이드 쇼(4:3)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34</vt:i4>
  </property>
</Properties>
</file>