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717" r:id="rId1"/>
  </p:sldMasterIdLst>
  <p:notesMasterIdLst>
    <p:notesMasterId r:id="rId15"/>
  </p:notesMasterIdLst>
  <p:sldIdLst>
    <p:sldId id="257" r:id="rId2"/>
    <p:sldId id="258" r:id="rId3"/>
    <p:sldId id="264" r:id="rId4"/>
    <p:sldId id="265" r:id="rId5"/>
    <p:sldId id="274" r:id="rId6"/>
    <p:sldId id="266" r:id="rId7"/>
    <p:sldId id="273" r:id="rId8"/>
    <p:sldId id="270" r:id="rId9"/>
    <p:sldId id="276" r:id="rId10"/>
    <p:sldId id="271" r:id="rId11"/>
    <p:sldId id="277" r:id="rId12"/>
    <p:sldId id="272" r:id="rId13"/>
    <p:sldId id="267" r:id="rId14"/>
  </p:sldIdLst>
  <p:sldSz cx="12192000" cy="6858000"/>
  <p:notesSz cx="6858000" cy="9144000"/>
  <p:embeddedFontLst>
    <p:embeddedFont>
      <p:font typeface="나눔스퀘어" panose="020B0600000101010101" pitchFamily="50" charset="-127"/>
      <p:regular r:id="rId16"/>
    </p:embeddedFont>
    <p:embeddedFont>
      <p:font typeface="맑은 고딕" panose="020B0503020000020004" pitchFamily="50" charset="-127"/>
      <p:regular r:id="rId17"/>
      <p:bold r:id="rId18"/>
    </p:embeddedFont>
    <p:embeddedFont>
      <p:font typeface="나눔바른고딕" panose="020B0603020101020101" pitchFamily="50" charset="-127"/>
      <p:regular r:id="rId19"/>
      <p:bold r:id="rId20"/>
    </p:embeddedFont>
    <p:embeddedFont>
      <p:font typeface="나눔스퀘어 ExtraBold" panose="020B0600000101010101" pitchFamily="50" charset="-127"/>
      <p:bold r:id="rId21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A91E24"/>
    <a:srgbClr val="7E20A8"/>
    <a:srgbClr val="79A100"/>
    <a:srgbClr val="00A4A9"/>
    <a:srgbClr val="AD1F25"/>
    <a:srgbClr val="005CA6"/>
    <a:srgbClr val="152C4F"/>
    <a:srgbClr val="FFFFFF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91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98" y="10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6BE0B-8591-40AC-99DB-0F6CF7496D71}" type="datetimeFigureOut">
              <a:rPr lang="ko-KR" altLang="en-US" smtClean="0"/>
              <a:t>2024-04-04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FBB64F-07FF-42E6-A0D5-EA203FF693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41025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www.bimatrix.co.kr/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 슬라이드-2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59494826-C32B-4FB4-A3BD-3A5E2328850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3222265"/>
            <a:ext cx="10515600" cy="746890"/>
          </a:xfrm>
        </p:spPr>
        <p:txBody>
          <a:bodyPr/>
          <a:lstStyle>
            <a:lvl1pPr>
              <a:lnSpc>
                <a:spcPct val="100000"/>
              </a:lnSpc>
              <a:defRPr b="1" spc="-150">
                <a:solidFill>
                  <a:srgbClr val="00000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r>
              <a:rPr lang="ko-KR" altLang="en-US" dirty="0"/>
              <a:t>제목을 입력하세요</a:t>
            </a:r>
            <a:endParaRPr lang="en-US" dirty="0"/>
          </a:p>
        </p:txBody>
      </p:sp>
      <p:sp>
        <p:nvSpPr>
          <p:cNvPr id="13" name="텍스트 개체 틀 12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1" y="4771296"/>
            <a:ext cx="10515600" cy="34865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1">
                <a:solidFill>
                  <a:schemeClr val="bg1">
                    <a:lumMod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en-US" altLang="ko-KR" dirty="0"/>
              <a:t>| </a:t>
            </a:r>
            <a:r>
              <a:rPr lang="ko-KR" altLang="en-US" dirty="0"/>
              <a:t>부제  </a:t>
            </a:r>
            <a:r>
              <a:rPr lang="en-US" altLang="ko-KR" dirty="0"/>
              <a:t>|</a:t>
            </a:r>
            <a:endParaRPr lang="ko-KR" altLang="en-US" dirty="0"/>
          </a:p>
        </p:txBody>
      </p:sp>
      <p:sp>
        <p:nvSpPr>
          <p:cNvPr id="15" name="텍스트 개체 틀 17">
            <a:extLst>
              <a:ext uri="{FF2B5EF4-FFF2-40B4-BE49-F238E27FC236}">
                <a16:creationId xmlns:a16="http://schemas.microsoft.com/office/drawing/2014/main" id="{D7B01244-2625-49A7-8295-0D19460F824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8201" y="5700946"/>
            <a:ext cx="3786753" cy="370513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spcBef>
                <a:spcPts val="0"/>
              </a:spcBef>
              <a:buFontTx/>
              <a:buNone/>
              <a:defRPr sz="1200" spc="0"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ko-KR" altLang="en-US" dirty="0"/>
              <a:t>텍스트를 입력하세요</a:t>
            </a:r>
            <a:r>
              <a:rPr lang="en-US" altLang="ko-KR" dirty="0"/>
              <a:t>.</a:t>
            </a:r>
          </a:p>
          <a:p>
            <a:pPr lvl="0"/>
            <a:r>
              <a:rPr lang="ko-KR" altLang="en-US" dirty="0"/>
              <a:t>텍스트를 입력하세요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18" name="텍스트 개체 틀 12">
            <a:extLst>
              <a:ext uri="{FF2B5EF4-FFF2-40B4-BE49-F238E27FC236}">
                <a16:creationId xmlns:a16="http://schemas.microsoft.com/office/drawing/2014/main" id="{FA61EBB6-13F3-45AD-8211-57538E66E46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4963" y="3945482"/>
            <a:ext cx="10515600" cy="63264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4308">
                <a:solidFill>
                  <a:srgbClr val="00000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en-US" altLang="ko-KR" b="0" dirty="0"/>
              <a:t>2</a:t>
            </a:r>
            <a:r>
              <a:rPr lang="ko-KR" altLang="en-US" b="0" dirty="0"/>
              <a:t>줄 제목 양식</a:t>
            </a:r>
            <a:endParaRPr lang="ko-KR" altLang="en-US" dirty="0"/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id="{6F8F95FA-1FA3-4C74-8851-898A4D1DF3A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5973" y="491706"/>
            <a:ext cx="985751" cy="299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345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B18A6844-DD3B-4580-8ADC-34AE9041636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DF1B318A-405D-4794-B251-AF39316A4C0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5973" y="491706"/>
            <a:ext cx="985751" cy="299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0223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간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EBE8842F-C51A-4804-9AD4-EC5CCB747F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그림 7">
            <a:extLst>
              <a:ext uri="{FF2B5EF4-FFF2-40B4-BE49-F238E27FC236}">
                <a16:creationId xmlns:a16="http://schemas.microsoft.com/office/drawing/2014/main" id="{9985C3B4-A1A5-4C08-BCBC-71B1A0EA2BE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5973" y="491706"/>
            <a:ext cx="985751" cy="299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619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2EB38238-A67E-4C7A-AE90-3768F3CCCE3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6732" y="-5236"/>
            <a:ext cx="6201249" cy="2274297"/>
          </a:xfrm>
          <a:prstGeom prst="rect">
            <a:avLst/>
          </a:prstGeom>
        </p:spPr>
      </p:pic>
      <p:sp>
        <p:nvSpPr>
          <p:cNvPr id="3" name="텍스트 개체 틀 2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2" y="351445"/>
            <a:ext cx="11166962" cy="489926"/>
          </a:xfrm>
        </p:spPr>
        <p:txBody>
          <a:bodyPr lIns="0">
            <a:noAutofit/>
          </a:bodyPr>
          <a:lstStyle>
            <a:lvl1pPr marL="0" indent="0">
              <a:buFontTx/>
              <a:buNone/>
              <a:defRPr sz="3600" b="1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ko-KR" altLang="en-US" dirty="0"/>
              <a:t>제목</a:t>
            </a:r>
          </a:p>
        </p:txBody>
      </p:sp>
      <p:sp>
        <p:nvSpPr>
          <p:cNvPr id="20" name="텍스트 개체 틀 19"/>
          <p:cNvSpPr>
            <a:spLocks noGrp="1"/>
          </p:cNvSpPr>
          <p:nvPr>
            <p:ph type="body" sz="quarter" idx="12"/>
          </p:nvPr>
        </p:nvSpPr>
        <p:spPr>
          <a:xfrm>
            <a:off x="9773264" y="450537"/>
            <a:ext cx="1949687" cy="252413"/>
          </a:xfrm>
          <a:solidFill>
            <a:srgbClr val="000000"/>
          </a:solidFill>
        </p:spPr>
        <p:txBody>
          <a:bodyPr bIns="36000">
            <a:noAutofit/>
          </a:bodyPr>
          <a:lstStyle>
            <a:lvl1pPr marL="0" indent="0" algn="ctr">
              <a:buFontTx/>
              <a:buNone/>
              <a:defRPr sz="1300" b="1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  <a:lvl2pPr marL="457211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2pPr>
            <a:lvl3pPr marL="914423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3pPr>
            <a:lvl4pPr marL="1371634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4pPr>
            <a:lvl5pPr marL="1828846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5pPr>
          </a:lstStyle>
          <a:p>
            <a:pPr lvl="0"/>
            <a:endParaRPr lang="ko-KR" altLang="en-US" dirty="0"/>
          </a:p>
        </p:txBody>
      </p:sp>
      <p:sp>
        <p:nvSpPr>
          <p:cNvPr id="26" name="슬라이드 번호 개체 틀 25"/>
          <p:cNvSpPr>
            <a:spLocks noGrp="1"/>
          </p:cNvSpPr>
          <p:nvPr>
            <p:ph type="sldNum" sz="quarter" idx="15"/>
          </p:nvPr>
        </p:nvSpPr>
        <p:spPr>
          <a:xfrm>
            <a:off x="5729119" y="6546198"/>
            <a:ext cx="496126" cy="249385"/>
          </a:xfrm>
        </p:spPr>
        <p:txBody>
          <a:bodyPr/>
          <a:lstStyle>
            <a:lvl1pPr>
              <a:defRPr sz="1000"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fld id="{55F05BFD-482D-4186-AC45-9D7E967E7BF5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CB51DFE6-7CCD-4651-902A-C37D2D22D10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3075" y="6520144"/>
            <a:ext cx="784730" cy="238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0650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마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>
            <a:extLst>
              <a:ext uri="{FF2B5EF4-FFF2-40B4-BE49-F238E27FC236}">
                <a16:creationId xmlns:a16="http://schemas.microsoft.com/office/drawing/2014/main" id="{C03B1ABE-8811-4C2B-B39D-675F95326A6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"/>
            <a:ext cx="12192000" cy="6858686"/>
          </a:xfrm>
          <a:prstGeom prst="rect">
            <a:avLst/>
          </a:prstGeom>
        </p:spPr>
      </p:pic>
      <p:sp>
        <p:nvSpPr>
          <p:cNvPr id="11" name="직사각형 10">
            <a:extLst>
              <a:ext uri="{FF2B5EF4-FFF2-40B4-BE49-F238E27FC236}">
                <a16:creationId xmlns:a16="http://schemas.microsoft.com/office/drawing/2014/main" id="{69B86C50-6C83-4ACA-A686-F824906F5949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1" dirty="0">
              <a:latin typeface="+mn-ea"/>
              <a:ea typeface="+mn-ea"/>
            </a:endParaRPr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65DE73B3-4AF5-4E58-AFCD-341B3AE5DCA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9368" y="282879"/>
            <a:ext cx="985751" cy="299369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4387799" y="2920546"/>
            <a:ext cx="3416399" cy="718658"/>
          </a:xfrm>
          <a:prstGeom prst="rect">
            <a:avLst/>
          </a:prstGeom>
        </p:spPr>
        <p:txBody>
          <a:bodyPr vert="horz" lIns="112542" tIns="56271" rIns="112542" bIns="56271" rtlCol="0" anchor="ctr">
            <a:normAutofit fontScale="92500" lnSpcReduction="20000"/>
          </a:bodyPr>
          <a:lstStyle/>
          <a:p>
            <a:pPr lvl="0">
              <a:lnSpc>
                <a:spcPct val="90000"/>
              </a:lnSpc>
              <a:spcBef>
                <a:spcPct val="0"/>
              </a:spcBef>
              <a:buNone/>
            </a:pPr>
            <a:r>
              <a:rPr lang="ko-KR" altLang="en-US" sz="5416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+mj-cs"/>
              </a:rPr>
              <a:t>감사합니다</a:t>
            </a:r>
            <a:r>
              <a:rPr lang="en-US" altLang="ko-KR" sz="5416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+mj-cs"/>
              </a:rPr>
              <a:t>.</a:t>
            </a:r>
            <a:endParaRPr lang="ko-KR" altLang="en-US" sz="5416" b="1" spc="-15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  <a:cs typeface="+mj-cs"/>
            </a:endParaRPr>
          </a:p>
        </p:txBody>
      </p:sp>
      <p:sp>
        <p:nvSpPr>
          <p:cNvPr id="2" name="TextBox 1"/>
          <p:cNvSpPr txBox="1"/>
          <p:nvPr userDrawn="1"/>
        </p:nvSpPr>
        <p:spPr>
          <a:xfrm>
            <a:off x="1451546" y="6335982"/>
            <a:ext cx="9288905" cy="17049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(</a:t>
            </a:r>
            <a:r>
              <a:rPr lang="ko-KR" altLang="en-US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주</a:t>
            </a:r>
            <a:r>
              <a:rPr lang="en-US" altLang="ko-KR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)</a:t>
            </a:r>
            <a:r>
              <a:rPr lang="ko-KR" altLang="en-US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비아이매트릭스  </a:t>
            </a:r>
            <a:r>
              <a:rPr lang="en-US" altLang="ko-KR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| </a:t>
            </a:r>
            <a:r>
              <a:rPr lang="en-US" altLang="ko-KR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hlinkClick r:id="rId4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www.bimatrix.co.kr</a:t>
            </a:r>
            <a:r>
              <a:rPr lang="en-US" altLang="ko-KR" sz="110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| </a:t>
            </a:r>
            <a:r>
              <a:rPr lang="ko-KR" altLang="en-US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서울시 강남구 </a:t>
            </a:r>
            <a:r>
              <a:rPr lang="ko-KR" altLang="en-US" sz="1108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선릉로</a:t>
            </a:r>
            <a:r>
              <a:rPr lang="ko-KR" altLang="en-US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</a:t>
            </a:r>
            <a:r>
              <a:rPr lang="en-US" altLang="ko-KR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433 </a:t>
            </a:r>
            <a:r>
              <a:rPr lang="ko-KR" altLang="en-US" sz="1108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세방빌딩</a:t>
            </a:r>
            <a:r>
              <a:rPr lang="ko-KR" altLang="en-US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신관 </a:t>
            </a:r>
            <a:r>
              <a:rPr lang="en-US" altLang="ko-KR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17</a:t>
            </a:r>
            <a:r>
              <a:rPr lang="ko-KR" altLang="en-US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층 </a:t>
            </a:r>
            <a:r>
              <a:rPr lang="en-US" altLang="ko-KR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| 02-561-4475</a:t>
            </a:r>
            <a:r>
              <a:rPr lang="en-US" altLang="ko-KR" sz="110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|</a:t>
            </a:r>
            <a:r>
              <a:rPr lang="ko-KR" altLang="en-US" sz="110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</a:t>
            </a:r>
            <a:r>
              <a:rPr lang="en-US" altLang="ko-KR" sz="110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sales@bimatrix.co.kr</a:t>
            </a:r>
            <a:endParaRPr lang="ko-KR" altLang="en-US" sz="1108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18647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014719-CA3D-4514-AAC7-1705D30F75E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89433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rnd.bimatrix.co.kr/aud7/portal/Content.jsp?id=REPB9758121BA704158BAD4AEC168A8D1E9" TargetMode="Externa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제목 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3</a:t>
            </a:r>
            <a:r>
              <a:rPr lang="ko-KR" altLang="en-US" dirty="0" smtClean="0"/>
              <a:t>월 정기 </a:t>
            </a:r>
            <a:r>
              <a:rPr lang="ko-KR" altLang="en-US" dirty="0" err="1" smtClean="0"/>
              <a:t>릴리즈</a:t>
            </a:r>
            <a:r>
              <a:rPr lang="ko-KR" altLang="en-US" dirty="0" smtClean="0"/>
              <a:t> 기능 발표</a:t>
            </a:r>
            <a:endParaRPr lang="ko-KR" altLang="en-US" b="0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r>
              <a:rPr lang="ko-KR" altLang="en-US" sz="1206" dirty="0"/>
              <a:t>비아이매트릭스 </a:t>
            </a:r>
            <a:r>
              <a:rPr lang="ko-KR" altLang="en-US" sz="1206" dirty="0" smtClean="0"/>
              <a:t>기술연구소</a:t>
            </a:r>
            <a:endParaRPr lang="en-US" altLang="ko-KR" sz="1206" dirty="0"/>
          </a:p>
          <a:p>
            <a:r>
              <a:rPr lang="en-US" altLang="ko-KR" sz="1206" dirty="0" smtClean="0"/>
              <a:t>2024. 03</a:t>
            </a:r>
            <a:endParaRPr lang="ko-KR" altLang="en-US" sz="1206" dirty="0"/>
          </a:p>
        </p:txBody>
      </p:sp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B2030AAC-8726-4394-BE55-87FAAF53ED8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ko-KR" dirty="0" smtClean="0"/>
              <a:t>UI/UX </a:t>
            </a:r>
            <a:r>
              <a:rPr lang="ko-KR" altLang="en-US" dirty="0" smtClean="0"/>
              <a:t>추천 </a:t>
            </a:r>
            <a:r>
              <a:rPr lang="ko-KR" altLang="en-US" dirty="0" smtClean="0"/>
              <a:t>기능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58102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ko-KR" altLang="en-US" dirty="0" smtClean="0"/>
              <a:t>시연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10</a:t>
            </a:fld>
            <a:endParaRPr lang="ko-KR" altLang="en-US" dirty="0"/>
          </a:p>
        </p:txBody>
      </p:sp>
      <p:sp>
        <p:nvSpPr>
          <p:cNvPr id="28" name="텍스트 개체 틀 27">
            <a:extLst>
              <a:ext uri="{FF2B5EF4-FFF2-40B4-BE49-F238E27FC236}">
                <a16:creationId xmlns:a16="http://schemas.microsoft.com/office/drawing/2014/main" id="{A955CD67-DB71-430E-AC1B-59E8484F42F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 smtClean="0"/>
              <a:t>시연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35437" y="998321"/>
            <a:ext cx="1980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hlinkClick r:id="rId2"/>
              </a:rPr>
              <a:t>시연용</a:t>
            </a:r>
            <a:r>
              <a:rPr lang="en-US" altLang="ko-KR" dirty="0">
                <a:hlinkClick r:id="rId2"/>
              </a:rPr>
              <a:t> </a:t>
            </a:r>
            <a:r>
              <a:rPr lang="ko-KR" altLang="en-US" dirty="0" smtClean="0">
                <a:hlinkClick r:id="rId2"/>
              </a:rPr>
              <a:t>보고서 링크</a:t>
            </a:r>
            <a:endParaRPr lang="ko-KR" altLang="en-US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437" y="1524603"/>
            <a:ext cx="6688570" cy="4864414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632310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04"/>
          <p:cNvSpPr>
            <a:spLocks noChangeArrowheads="1"/>
          </p:cNvSpPr>
          <p:nvPr/>
        </p:nvSpPr>
        <p:spPr bwMode="auto">
          <a:xfrm>
            <a:off x="5595940" y="1974551"/>
            <a:ext cx="1025525" cy="660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eaLnBrk="1" latinLnBrk="1" hangingPunct="1"/>
            <a:r>
              <a:rPr lang="en-US" altLang="ko-KR" sz="3692" b="1" dirty="0" smtClean="0">
                <a:solidFill>
                  <a:srgbClr val="000000"/>
                </a:solidFill>
                <a:latin typeface="+mn-ea"/>
                <a:ea typeface="+mn-ea"/>
              </a:rPr>
              <a:t>04</a:t>
            </a:r>
            <a:endParaRPr lang="en-US" altLang="ko-KR" sz="3692" b="1" dirty="0">
              <a:solidFill>
                <a:srgbClr val="000000"/>
              </a:solidFill>
              <a:latin typeface="+mn-ea"/>
              <a:ea typeface="+mn-ea"/>
            </a:endParaRPr>
          </a:p>
        </p:txBody>
      </p:sp>
      <p:sp>
        <p:nvSpPr>
          <p:cNvPr id="10" name="Rectangle 304"/>
          <p:cNvSpPr>
            <a:spLocks noChangeArrowheads="1"/>
          </p:cNvSpPr>
          <p:nvPr/>
        </p:nvSpPr>
        <p:spPr bwMode="auto">
          <a:xfrm>
            <a:off x="4351219" y="2805270"/>
            <a:ext cx="3514966" cy="688256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wrap="square" lIns="132923" tIns="36000" rIns="132923" bIns="36000" anchor="ctr" anchorCtr="0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eaLnBrk="1" latinLnBrk="1" hangingPunct="1">
              <a:defRPr/>
            </a:pPr>
            <a:r>
              <a:rPr kumimoji="0" lang="ko-KR" altLang="en-US" sz="4000" dirty="0" smtClean="0">
                <a:solidFill>
                  <a:schemeClr val="bg1"/>
                </a:solidFill>
                <a:latin typeface="+mn-ea"/>
                <a:ea typeface="+mn-ea"/>
              </a:rPr>
              <a:t>추후 지원 방안</a:t>
            </a:r>
            <a:endParaRPr kumimoji="0" lang="en-US" altLang="ko-KR" sz="40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4845661" y="3885693"/>
            <a:ext cx="3033714" cy="440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9" indent="-180979">
              <a:lnSpc>
                <a:spcPct val="130000"/>
              </a:lnSpc>
              <a:buAutoNum type="arabicPeriod"/>
            </a:pPr>
            <a:r>
              <a:rPr lang="en-US" altLang="ko-KR" sz="1846" dirty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sz="1846" dirty="0" smtClean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추후 지원 방안</a:t>
            </a:r>
            <a:endParaRPr lang="en-US" altLang="ko-KR" sz="1846" dirty="0">
              <a:solidFill>
                <a:srgbClr val="000000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25703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ko-KR" altLang="en-US" dirty="0" smtClean="0"/>
              <a:t>추후 지원 방안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12</a:t>
            </a:fld>
            <a:endParaRPr lang="ko-KR" altLang="en-US" dirty="0"/>
          </a:p>
        </p:txBody>
      </p:sp>
      <p:sp>
        <p:nvSpPr>
          <p:cNvPr id="28" name="텍스트 개체 틀 27">
            <a:extLst>
              <a:ext uri="{FF2B5EF4-FFF2-40B4-BE49-F238E27FC236}">
                <a16:creationId xmlns:a16="http://schemas.microsoft.com/office/drawing/2014/main" id="{A955CD67-DB71-430E-AC1B-59E8484F42F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 smtClean="0"/>
              <a:t>추후 지원 방안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59299" y="940463"/>
            <a:ext cx="1136276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ko-KR" altLang="en-US" sz="1600" dirty="0" smtClean="0"/>
              <a:t>관리 </a:t>
            </a:r>
            <a:r>
              <a:rPr lang="en-US" altLang="ko-KR" sz="1600" dirty="0" smtClean="0"/>
              <a:t>UI </a:t>
            </a:r>
            <a:r>
              <a:rPr lang="ko-KR" altLang="en-US" sz="1600" dirty="0" smtClean="0"/>
              <a:t>추가</a:t>
            </a:r>
            <a:endParaRPr lang="en-US" altLang="ko-KR" sz="1600" dirty="0" smtClean="0"/>
          </a:p>
          <a:p>
            <a:pPr lvl="1">
              <a:lnSpc>
                <a:spcPct val="150000"/>
              </a:lnSpc>
            </a:pPr>
            <a:r>
              <a:rPr lang="en-US" altLang="ko-KR" sz="1600" dirty="0" smtClean="0"/>
              <a:t>- </a:t>
            </a:r>
            <a:r>
              <a:rPr lang="ko-KR" altLang="en-US" sz="1600" dirty="0" smtClean="0"/>
              <a:t>기 저장된 속성 데이터에 대해 조정 가능하도록 </a:t>
            </a:r>
            <a:r>
              <a:rPr lang="en-US" altLang="ko-KR" sz="1600" dirty="0" smtClean="0"/>
              <a:t>UI </a:t>
            </a:r>
            <a:r>
              <a:rPr lang="ko-KR" altLang="en-US" sz="1600" dirty="0" smtClean="0"/>
              <a:t>제공</a:t>
            </a:r>
            <a:endParaRPr lang="en-US" altLang="ko-KR" sz="1600" dirty="0" smtClean="0"/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ko-KR" altLang="en-US" sz="1600" dirty="0" smtClean="0"/>
              <a:t>추천 방식 고도화</a:t>
            </a:r>
            <a:endParaRPr lang="en-US" altLang="ko-KR" sz="1600" dirty="0" smtClean="0"/>
          </a:p>
          <a:p>
            <a:pPr lvl="1">
              <a:lnSpc>
                <a:spcPct val="150000"/>
              </a:lnSpc>
            </a:pPr>
            <a:r>
              <a:rPr lang="en-US" altLang="ko-KR" sz="1600" dirty="0" smtClean="0"/>
              <a:t>- </a:t>
            </a:r>
            <a:r>
              <a:rPr lang="ko-KR" altLang="en-US" sz="1600" dirty="0" smtClean="0"/>
              <a:t>정확성 및 사용성 강화를 위한 추천 방식 고도화 예정</a:t>
            </a:r>
            <a:endParaRPr lang="en-US" altLang="ko-KR" sz="1600" dirty="0" smtClean="0"/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ko-KR" altLang="en-US" sz="1600" dirty="0" smtClean="0"/>
              <a:t>지원 컨트롤 및 속성 확장</a:t>
            </a:r>
            <a:endParaRPr lang="en-US" altLang="ko-KR" sz="1600" dirty="0" smtClean="0"/>
          </a:p>
          <a:p>
            <a:pPr marL="742950" lvl="1" indent="-285750">
              <a:lnSpc>
                <a:spcPct val="150000"/>
              </a:lnSpc>
              <a:buFontTx/>
              <a:buChar char="-"/>
            </a:pPr>
            <a:r>
              <a:rPr lang="ko-KR" altLang="en-US" sz="1600" dirty="0" smtClean="0"/>
              <a:t>현재 </a:t>
            </a:r>
            <a:r>
              <a:rPr lang="ko-KR" altLang="en-US" sz="1600" dirty="0" err="1" smtClean="0"/>
              <a:t>미지원</a:t>
            </a:r>
            <a:r>
              <a:rPr lang="ko-KR" altLang="en-US" sz="1600" dirty="0" smtClean="0"/>
              <a:t> 컨트롤 중 사용성이 높은 컨트롤에 대해 검토 후 지원 예정</a:t>
            </a:r>
            <a:endParaRPr lang="en-US" altLang="ko-KR" sz="1600" dirty="0" smtClean="0"/>
          </a:p>
          <a:p>
            <a:pPr marL="742950" lvl="1" indent="-285750">
              <a:lnSpc>
                <a:spcPct val="150000"/>
              </a:lnSpc>
              <a:buFontTx/>
              <a:buChar char="-"/>
            </a:pPr>
            <a:endParaRPr lang="en-US" altLang="ko-KR" sz="1600" dirty="0"/>
          </a:p>
          <a:p>
            <a:pPr>
              <a:lnSpc>
                <a:spcPct val="150000"/>
              </a:lnSpc>
            </a:pPr>
            <a:r>
              <a:rPr lang="en-US" altLang="ko-KR" sz="1600" dirty="0" smtClean="0"/>
              <a:t>※ </a:t>
            </a:r>
            <a:r>
              <a:rPr lang="ko-KR" altLang="en-US" sz="1600" dirty="0" smtClean="0"/>
              <a:t>세부 사용 방법은 </a:t>
            </a:r>
            <a:r>
              <a:rPr lang="ko-KR" altLang="en-US" sz="1600" dirty="0" err="1" smtClean="0"/>
              <a:t>릴리즈</a:t>
            </a:r>
            <a:r>
              <a:rPr lang="ko-KR" altLang="en-US" sz="1600" dirty="0" smtClean="0"/>
              <a:t> 노트에 작성되어 있으며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문의사항은 </a:t>
            </a:r>
            <a:r>
              <a:rPr lang="en-US" altLang="ko-KR" sz="1600" dirty="0" smtClean="0"/>
              <a:t>CS </a:t>
            </a:r>
            <a:r>
              <a:rPr lang="ko-KR" altLang="en-US" sz="1600" dirty="0" smtClean="0"/>
              <a:t>사이트에 등록해 주시면 검토 후 답변 드리도록 하겠습니다</a:t>
            </a:r>
            <a:r>
              <a:rPr lang="en-US" altLang="ko-KR" sz="1600" dirty="0" smtClean="0"/>
              <a:t>.</a:t>
            </a:r>
            <a:endParaRPr lang="ko-KR" altLang="en-US" sz="1600" dirty="0"/>
          </a:p>
        </p:txBody>
      </p:sp>
    </p:spTree>
    <p:extLst>
      <p:ext uri="{BB962C8B-B14F-4D97-AF65-F5344CB8AC3E}">
        <p14:creationId xmlns:p14="http://schemas.microsoft.com/office/powerpoint/2010/main" val="20762924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1133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">
            <a:extLst>
              <a:ext uri="{FF2B5EF4-FFF2-40B4-BE49-F238E27FC236}">
                <a16:creationId xmlns:a16="http://schemas.microsoft.com/office/drawing/2014/main" id="{FE952B40-7119-4553-A3EB-B2CFA0DA979D}"/>
              </a:ext>
            </a:extLst>
          </p:cNvPr>
          <p:cNvGrpSpPr/>
          <p:nvPr/>
        </p:nvGrpSpPr>
        <p:grpSpPr>
          <a:xfrm>
            <a:off x="2066908" y="2319576"/>
            <a:ext cx="7781026" cy="1983975"/>
            <a:chOff x="2855228" y="2781507"/>
            <a:chExt cx="6715125" cy="1983975"/>
          </a:xfrm>
        </p:grpSpPr>
        <p:grpSp>
          <p:nvGrpSpPr>
            <p:cNvPr id="50" name="그룹 49"/>
            <p:cNvGrpSpPr/>
            <p:nvPr/>
          </p:nvGrpSpPr>
          <p:grpSpPr>
            <a:xfrm>
              <a:off x="2855228" y="2781507"/>
              <a:ext cx="6715125" cy="495300"/>
              <a:chOff x="1214439" y="2162177"/>
              <a:chExt cx="6715124" cy="495302"/>
            </a:xfrm>
          </p:grpSpPr>
          <p:cxnSp>
            <p:nvCxnSpPr>
              <p:cNvPr id="4" name="직선 연결선 3"/>
              <p:cNvCxnSpPr/>
              <p:nvPr/>
            </p:nvCxnSpPr>
            <p:spPr>
              <a:xfrm>
                <a:off x="1214439" y="2162177"/>
                <a:ext cx="6715124" cy="0"/>
              </a:xfrm>
              <a:prstGeom prst="line">
                <a:avLst/>
              </a:prstGeom>
              <a:ln w="12700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직선 연결선 6"/>
              <p:cNvCxnSpPr/>
              <p:nvPr/>
            </p:nvCxnSpPr>
            <p:spPr>
              <a:xfrm>
                <a:off x="1214439" y="2657479"/>
                <a:ext cx="6715124" cy="0"/>
              </a:xfrm>
              <a:prstGeom prst="line">
                <a:avLst/>
              </a:prstGeom>
              <a:ln w="12700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TextBox 4"/>
              <p:cNvSpPr txBox="1"/>
              <p:nvPr/>
            </p:nvSpPr>
            <p:spPr>
              <a:xfrm>
                <a:off x="1295401" y="2270228"/>
                <a:ext cx="339212" cy="3077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01</a:t>
                </a:r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1695449" y="2257578"/>
                <a:ext cx="5562599" cy="3077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ko-KR" altLang="en-US" sz="14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개요</a:t>
                </a:r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7615252" y="2270224"/>
                <a:ext cx="314311" cy="2770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altLang="ko-KR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ea"/>
                  </a:rPr>
                  <a:t>P4</a:t>
                </a:r>
                <a:endParaRPr lang="ko-KR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endParaRPr>
              </a:p>
            </p:txBody>
          </p:sp>
        </p:grpSp>
        <p:grpSp>
          <p:nvGrpSpPr>
            <p:cNvPr id="48" name="그룹 47"/>
            <p:cNvGrpSpPr/>
            <p:nvPr/>
          </p:nvGrpSpPr>
          <p:grpSpPr>
            <a:xfrm>
              <a:off x="2855228" y="3373134"/>
              <a:ext cx="6715125" cy="399902"/>
              <a:chOff x="1214438" y="2753797"/>
              <a:chExt cx="6715125" cy="399901"/>
            </a:xfrm>
          </p:grpSpPr>
          <p:cxnSp>
            <p:nvCxnSpPr>
              <p:cNvPr id="15" name="직선 연결선 14"/>
              <p:cNvCxnSpPr/>
              <p:nvPr/>
            </p:nvCxnSpPr>
            <p:spPr>
              <a:xfrm>
                <a:off x="1214438" y="3153698"/>
                <a:ext cx="6715125" cy="0"/>
              </a:xfrm>
              <a:prstGeom prst="line">
                <a:avLst/>
              </a:prstGeom>
              <a:ln w="12700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Box 15"/>
              <p:cNvSpPr txBox="1"/>
              <p:nvPr/>
            </p:nvSpPr>
            <p:spPr>
              <a:xfrm>
                <a:off x="1295400" y="2766447"/>
                <a:ext cx="339212" cy="307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02</a:t>
                </a:r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1695450" y="2753797"/>
                <a:ext cx="5562599" cy="307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ko-KR" altLang="en-US" sz="14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데이터 표준화 및 추천 방법</a:t>
                </a:r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7611101" y="2766447"/>
                <a:ext cx="318462" cy="276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altLang="ko-KR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ea"/>
                  </a:rPr>
                  <a:t>P6</a:t>
                </a:r>
                <a:endParaRPr lang="ko-KR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endParaRPr>
              </a:p>
            </p:txBody>
          </p:sp>
        </p:grpSp>
        <p:sp>
          <p:nvSpPr>
            <p:cNvPr id="51" name="TextBox 50"/>
            <p:cNvSpPr txBox="1"/>
            <p:nvPr/>
          </p:nvSpPr>
          <p:spPr>
            <a:xfrm>
              <a:off x="3336238" y="3869353"/>
              <a:ext cx="556260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시연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grpSp>
          <p:nvGrpSpPr>
            <p:cNvPr id="52" name="그룹 51"/>
            <p:cNvGrpSpPr/>
            <p:nvPr/>
          </p:nvGrpSpPr>
          <p:grpSpPr>
            <a:xfrm>
              <a:off x="2855228" y="3882005"/>
              <a:ext cx="6715125" cy="387250"/>
              <a:chOff x="1214438" y="3260824"/>
              <a:chExt cx="6715125" cy="387251"/>
            </a:xfrm>
          </p:grpSpPr>
          <p:cxnSp>
            <p:nvCxnSpPr>
              <p:cNvPr id="53" name="직선 연결선 52"/>
              <p:cNvCxnSpPr/>
              <p:nvPr/>
            </p:nvCxnSpPr>
            <p:spPr>
              <a:xfrm>
                <a:off x="1214438" y="3648075"/>
                <a:ext cx="6715125" cy="0"/>
              </a:xfrm>
              <a:prstGeom prst="line">
                <a:avLst/>
              </a:prstGeom>
              <a:ln w="12700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4" name="TextBox 53"/>
              <p:cNvSpPr txBox="1"/>
              <p:nvPr/>
            </p:nvSpPr>
            <p:spPr>
              <a:xfrm>
                <a:off x="1295400" y="3260824"/>
                <a:ext cx="339212" cy="3077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03</a:t>
                </a:r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7530863" y="3260824"/>
                <a:ext cx="398700" cy="2770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altLang="ko-KR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ea"/>
                  </a:rPr>
                  <a:t>P10</a:t>
                </a:r>
                <a:endParaRPr lang="ko-KR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endParaRPr>
              </a:p>
            </p:txBody>
          </p:sp>
        </p:grpSp>
        <p:grpSp>
          <p:nvGrpSpPr>
            <p:cNvPr id="56" name="그룹 55"/>
            <p:cNvGrpSpPr/>
            <p:nvPr/>
          </p:nvGrpSpPr>
          <p:grpSpPr>
            <a:xfrm>
              <a:off x="2855228" y="4365580"/>
              <a:ext cx="6715125" cy="399902"/>
              <a:chOff x="1214438" y="3744397"/>
              <a:chExt cx="6715125" cy="399901"/>
            </a:xfrm>
          </p:grpSpPr>
          <p:cxnSp>
            <p:nvCxnSpPr>
              <p:cNvPr id="57" name="직선 연결선 56"/>
              <p:cNvCxnSpPr/>
              <p:nvPr/>
            </p:nvCxnSpPr>
            <p:spPr>
              <a:xfrm>
                <a:off x="1214438" y="4144298"/>
                <a:ext cx="6715125" cy="0"/>
              </a:xfrm>
              <a:prstGeom prst="line">
                <a:avLst/>
              </a:prstGeom>
              <a:ln w="12700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TextBox 57"/>
              <p:cNvSpPr txBox="1"/>
              <p:nvPr/>
            </p:nvSpPr>
            <p:spPr>
              <a:xfrm>
                <a:off x="1295400" y="3757047"/>
                <a:ext cx="339212" cy="307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04</a:t>
                </a:r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1695450" y="3744397"/>
                <a:ext cx="5562599" cy="307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ko-KR" altLang="en-US" sz="14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추후 지원 방안</a:t>
                </a:r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7530863" y="3757047"/>
                <a:ext cx="398700" cy="276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altLang="ko-KR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ea"/>
                  </a:rPr>
                  <a:t>P12</a:t>
                </a:r>
                <a:endParaRPr lang="ko-KR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endParaRPr>
              </a:p>
            </p:txBody>
          </p:sp>
        </p:grpSp>
      </p:grpSp>
      <p:sp>
        <p:nvSpPr>
          <p:cNvPr id="2" name="TextBox 1"/>
          <p:cNvSpPr txBox="1"/>
          <p:nvPr/>
        </p:nvSpPr>
        <p:spPr>
          <a:xfrm>
            <a:off x="1634151" y="1631900"/>
            <a:ext cx="27197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8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CONTENTS</a:t>
            </a:r>
            <a:endParaRPr lang="ko-KR" altLang="en-US" sz="28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54665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04"/>
          <p:cNvSpPr>
            <a:spLocks noChangeArrowheads="1"/>
          </p:cNvSpPr>
          <p:nvPr/>
        </p:nvSpPr>
        <p:spPr bwMode="auto">
          <a:xfrm>
            <a:off x="5595940" y="1974551"/>
            <a:ext cx="1025525" cy="660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eaLnBrk="1" latinLnBrk="1" hangingPunct="1"/>
            <a:r>
              <a:rPr lang="en-US" altLang="ko-KR" sz="3692" b="1" dirty="0">
                <a:solidFill>
                  <a:srgbClr val="000000"/>
                </a:solidFill>
                <a:latin typeface="+mn-ea"/>
                <a:ea typeface="+mn-ea"/>
              </a:rPr>
              <a:t>01</a:t>
            </a:r>
          </a:p>
        </p:txBody>
      </p:sp>
      <p:sp>
        <p:nvSpPr>
          <p:cNvPr id="10" name="Rectangle 304"/>
          <p:cNvSpPr>
            <a:spLocks noChangeArrowheads="1"/>
          </p:cNvSpPr>
          <p:nvPr/>
        </p:nvSpPr>
        <p:spPr bwMode="auto">
          <a:xfrm>
            <a:off x="4351219" y="2805270"/>
            <a:ext cx="3514966" cy="688256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wrap="square" lIns="132923" tIns="36000" rIns="132923" bIns="36000" anchor="ctr" anchorCtr="0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eaLnBrk="1" latinLnBrk="1" hangingPunct="1">
              <a:defRPr/>
            </a:pPr>
            <a:r>
              <a:rPr kumimoji="0" lang="ko-KR" altLang="en-US" sz="4000" dirty="0" smtClean="0">
                <a:solidFill>
                  <a:schemeClr val="bg1"/>
                </a:solidFill>
                <a:latin typeface="+mn-ea"/>
                <a:ea typeface="+mn-ea"/>
              </a:rPr>
              <a:t>개요</a:t>
            </a:r>
            <a:endParaRPr kumimoji="0" lang="en-US" altLang="ko-KR" sz="40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4845661" y="3885693"/>
            <a:ext cx="3033714" cy="4616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9" indent="-180979">
              <a:lnSpc>
                <a:spcPct val="130000"/>
              </a:lnSpc>
              <a:buAutoNum type="arabicPeriod"/>
            </a:pPr>
            <a:r>
              <a:rPr lang="ko-KR" altLang="en-US" sz="1846" dirty="0" smtClean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기능 소개</a:t>
            </a:r>
            <a:endParaRPr lang="en-US" altLang="ko-KR" sz="1846" dirty="0">
              <a:solidFill>
                <a:srgbClr val="000000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374442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ko-KR" altLang="en-US" dirty="0" smtClean="0"/>
              <a:t>기능 소개 </a:t>
            </a:r>
            <a:r>
              <a:rPr lang="en-US" altLang="ko-KR" dirty="0" smtClean="0"/>
              <a:t>– UI/UX </a:t>
            </a:r>
            <a:r>
              <a:rPr lang="ko-KR" altLang="en-US" dirty="0" smtClean="0"/>
              <a:t>추천 기능이란</a:t>
            </a:r>
            <a:r>
              <a:rPr lang="en-US" altLang="ko-KR" dirty="0"/>
              <a:t>?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4</a:t>
            </a:fld>
            <a:endParaRPr lang="ko-KR" altLang="en-US" dirty="0"/>
          </a:p>
        </p:txBody>
      </p:sp>
      <p:sp>
        <p:nvSpPr>
          <p:cNvPr id="63" name="TextBox 62"/>
          <p:cNvSpPr txBox="1"/>
          <p:nvPr/>
        </p:nvSpPr>
        <p:spPr>
          <a:xfrm>
            <a:off x="359299" y="1058115"/>
            <a:ext cx="1136276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altLang="ko-KR" sz="1400" dirty="0" err="1" smtClean="0"/>
              <a:t>i</a:t>
            </a:r>
            <a:r>
              <a:rPr lang="en-US" altLang="ko-KR" sz="1400" dirty="0" smtClean="0"/>
              <a:t>-AUD </a:t>
            </a:r>
            <a:r>
              <a:rPr lang="ko-KR" altLang="en-US" sz="1400" dirty="0" smtClean="0"/>
              <a:t>보고서 개발 시 생산성을 높이기 위한 방법으로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기존 작성된 보고서 내 컨트롤을 기반으로 세부 속성의 </a:t>
            </a:r>
            <a:r>
              <a:rPr lang="ko-KR" altLang="en-US" sz="1400" dirty="0" smtClean="0">
                <a:solidFill>
                  <a:srgbClr val="FF0000"/>
                </a:solidFill>
              </a:rPr>
              <a:t>상관 관계를 분석</a:t>
            </a:r>
            <a:r>
              <a:rPr lang="ko-KR" altLang="en-US" sz="1400" dirty="0" smtClean="0"/>
              <a:t>하여 신규 보고서 개발 시 자동으로 </a:t>
            </a:r>
            <a:r>
              <a:rPr lang="en-US" altLang="ko-KR" sz="1400" dirty="0" smtClean="0"/>
              <a:t>UI </a:t>
            </a:r>
            <a:r>
              <a:rPr lang="ko-KR" altLang="en-US" sz="1400" dirty="0" smtClean="0"/>
              <a:t>속성을 추천해주는 </a:t>
            </a:r>
            <a:r>
              <a:rPr lang="ko-KR" altLang="en-US" sz="1400" dirty="0" smtClean="0"/>
              <a:t>기능</a:t>
            </a:r>
            <a:endParaRPr lang="en-US" altLang="ko-KR" sz="1400" dirty="0" smtClean="0"/>
          </a:p>
          <a:p>
            <a:pPr marL="285750" indent="-285750">
              <a:buFontTx/>
              <a:buChar char="-"/>
            </a:pPr>
            <a:endParaRPr lang="en-US" altLang="ko-KR" sz="1400" dirty="0" smtClean="0"/>
          </a:p>
          <a:p>
            <a:r>
              <a:rPr lang="ko-KR" altLang="en-US" sz="1400" dirty="0" smtClean="0"/>
              <a:t>        지원 컨트롤</a:t>
            </a:r>
            <a:r>
              <a:rPr lang="en-US" altLang="ko-KR" sz="1400" dirty="0" smtClean="0"/>
              <a:t>: </a:t>
            </a:r>
            <a:r>
              <a:rPr lang="en-US" altLang="ko-KR" sz="1600" dirty="0" smtClean="0"/>
              <a:t>Label, Button, </a:t>
            </a:r>
            <a:r>
              <a:rPr lang="en-US" altLang="ko-KR" sz="1600" dirty="0" err="1" smtClean="0"/>
              <a:t>CheckBox</a:t>
            </a:r>
            <a:r>
              <a:rPr lang="en-US" altLang="ko-KR" sz="1600" dirty="0" smtClean="0"/>
              <a:t>, </a:t>
            </a:r>
            <a:r>
              <a:rPr lang="en-US" altLang="ko-KR" sz="1600" dirty="0" err="1" smtClean="0"/>
              <a:t>RadioButton</a:t>
            </a:r>
            <a:r>
              <a:rPr lang="en-US" altLang="ko-KR" sz="1600" dirty="0" smtClean="0"/>
              <a:t>, Grid</a:t>
            </a:r>
            <a:r>
              <a:rPr lang="ko-KR" altLang="en-US" sz="1600" dirty="0" smtClean="0"/>
              <a:t>계열</a:t>
            </a:r>
            <a:endParaRPr lang="ko-KR" altLang="en-US" sz="1600" dirty="0"/>
          </a:p>
        </p:txBody>
      </p:sp>
      <p:sp>
        <p:nvSpPr>
          <p:cNvPr id="7" name="텍스트 개체 틀 6">
            <a:extLst>
              <a:ext uri="{FF2B5EF4-FFF2-40B4-BE49-F238E27FC236}">
                <a16:creationId xmlns:a16="http://schemas.microsoft.com/office/drawing/2014/main" id="{ECB1EE17-3AAA-47C5-8D41-912C49A543E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 smtClean="0"/>
              <a:t>개요</a:t>
            </a:r>
            <a:endParaRPr lang="ko-KR" altLang="en-US" dirty="0"/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299" y="2970796"/>
            <a:ext cx="5261957" cy="2315942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282632" y="2507081"/>
            <a:ext cx="19894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ex) </a:t>
            </a:r>
            <a:r>
              <a:rPr lang="ko-KR" altLang="en-US" sz="1400" dirty="0" smtClean="0"/>
              <a:t>데이터그리드 컨트롤</a:t>
            </a:r>
            <a:endParaRPr lang="ko-KR" altLang="en-US" sz="1400" dirty="0"/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9533" y="2970796"/>
            <a:ext cx="5254631" cy="2312717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9" name="오른쪽 화살표 8"/>
          <p:cNvSpPr/>
          <p:nvPr/>
        </p:nvSpPr>
        <p:spPr>
          <a:xfrm>
            <a:off x="5492087" y="3784737"/>
            <a:ext cx="970189" cy="7427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500" dirty="0" smtClean="0"/>
              <a:t>UI </a:t>
            </a:r>
            <a:r>
              <a:rPr lang="ko-KR" altLang="en-US" sz="1500" dirty="0" smtClean="0"/>
              <a:t>추천</a:t>
            </a:r>
            <a:endParaRPr lang="ko-KR" altLang="en-US" sz="1500" dirty="0"/>
          </a:p>
        </p:txBody>
      </p:sp>
    </p:spTree>
    <p:extLst>
      <p:ext uri="{BB962C8B-B14F-4D97-AF65-F5344CB8AC3E}">
        <p14:creationId xmlns:p14="http://schemas.microsoft.com/office/powerpoint/2010/main" val="14491582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04"/>
          <p:cNvSpPr>
            <a:spLocks noChangeArrowheads="1"/>
          </p:cNvSpPr>
          <p:nvPr/>
        </p:nvSpPr>
        <p:spPr bwMode="auto">
          <a:xfrm>
            <a:off x="5595940" y="1974551"/>
            <a:ext cx="1025525" cy="660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eaLnBrk="1" latinLnBrk="1" hangingPunct="1"/>
            <a:r>
              <a:rPr lang="en-US" altLang="ko-KR" sz="3692" b="1" dirty="0" smtClean="0">
                <a:solidFill>
                  <a:srgbClr val="000000"/>
                </a:solidFill>
                <a:latin typeface="+mn-ea"/>
                <a:ea typeface="+mn-ea"/>
              </a:rPr>
              <a:t>02</a:t>
            </a:r>
            <a:endParaRPr lang="en-US" altLang="ko-KR" sz="3692" b="1" dirty="0">
              <a:solidFill>
                <a:srgbClr val="000000"/>
              </a:solidFill>
              <a:latin typeface="+mn-ea"/>
              <a:ea typeface="+mn-ea"/>
            </a:endParaRPr>
          </a:p>
        </p:txBody>
      </p:sp>
      <p:sp>
        <p:nvSpPr>
          <p:cNvPr id="10" name="Rectangle 304"/>
          <p:cNvSpPr>
            <a:spLocks noChangeArrowheads="1"/>
          </p:cNvSpPr>
          <p:nvPr/>
        </p:nvSpPr>
        <p:spPr bwMode="auto">
          <a:xfrm>
            <a:off x="3063919" y="2805270"/>
            <a:ext cx="6089566" cy="688256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wrap="square" lIns="132923" tIns="36000" rIns="132923" bIns="36000" anchor="ctr" anchorCtr="0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latinLnBrk="1">
              <a:defRPr/>
            </a:pPr>
            <a:r>
              <a:rPr kumimoji="0" lang="ko-KR" altLang="en-US" sz="4000" dirty="0">
                <a:solidFill>
                  <a:schemeClr val="bg1"/>
                </a:solidFill>
                <a:latin typeface="+mn-ea"/>
                <a:ea typeface="+mn-ea"/>
              </a:rPr>
              <a:t>데이터 </a:t>
            </a:r>
            <a:r>
              <a:rPr kumimoji="0" lang="ko-KR" altLang="en-US" sz="4000" dirty="0" smtClean="0">
                <a:solidFill>
                  <a:schemeClr val="bg1"/>
                </a:solidFill>
                <a:latin typeface="+mn-ea"/>
                <a:ea typeface="+mn-ea"/>
              </a:rPr>
              <a:t>표준화 및 추천 </a:t>
            </a:r>
            <a:r>
              <a:rPr kumimoji="0" lang="ko-KR" altLang="en-US" sz="4000" dirty="0">
                <a:solidFill>
                  <a:schemeClr val="bg1"/>
                </a:solidFill>
                <a:latin typeface="+mn-ea"/>
                <a:ea typeface="+mn-ea"/>
              </a:rPr>
              <a:t>방법</a:t>
            </a:r>
            <a:endParaRPr kumimoji="0" lang="en-US" altLang="ko-KR" sz="40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4845661" y="3885693"/>
            <a:ext cx="3033714" cy="809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9" indent="-180979">
              <a:lnSpc>
                <a:spcPct val="130000"/>
              </a:lnSpc>
              <a:buAutoNum type="arabicPeriod"/>
            </a:pPr>
            <a:r>
              <a:rPr lang="en-US" altLang="ko-KR" sz="1846" dirty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sz="1846" dirty="0" smtClean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데이터 수집 및 집계 방법</a:t>
            </a:r>
            <a:endParaRPr lang="en-US" altLang="ko-KR" sz="1846" dirty="0" smtClean="0">
              <a:solidFill>
                <a:srgbClr val="000000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marL="180979" indent="-180979">
              <a:lnSpc>
                <a:spcPct val="130000"/>
              </a:lnSpc>
              <a:buAutoNum type="arabicPeriod"/>
            </a:pPr>
            <a:r>
              <a:rPr lang="en-US" altLang="ko-KR" sz="1846" dirty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sz="1846" dirty="0" smtClean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데이터 추천 방법</a:t>
            </a:r>
            <a:endParaRPr lang="en-US" altLang="ko-KR" sz="1846" dirty="0">
              <a:solidFill>
                <a:srgbClr val="000000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983699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ko-KR" altLang="en-US" dirty="0" smtClean="0"/>
              <a:t>데이터 수집 및 집계 방법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6</a:t>
            </a:fld>
            <a:endParaRPr lang="ko-KR" altLang="en-US" dirty="0"/>
          </a:p>
        </p:txBody>
      </p:sp>
      <p:sp>
        <p:nvSpPr>
          <p:cNvPr id="28" name="텍스트 개체 틀 27">
            <a:extLst>
              <a:ext uri="{FF2B5EF4-FFF2-40B4-BE49-F238E27FC236}">
                <a16:creationId xmlns:a16="http://schemas.microsoft.com/office/drawing/2014/main" id="{A955CD67-DB71-430E-AC1B-59E8484F42F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410008" y="450537"/>
            <a:ext cx="2312944" cy="252413"/>
          </a:xfrm>
        </p:spPr>
        <p:txBody>
          <a:bodyPr/>
          <a:lstStyle/>
          <a:p>
            <a:pPr>
              <a:defRPr/>
            </a:pPr>
            <a:r>
              <a:rPr lang="ko-KR" altLang="en-US" sz="1400" dirty="0">
                <a:latin typeface="+mn-ea"/>
              </a:rPr>
              <a:t>데이터 표준화 및 </a:t>
            </a:r>
            <a:r>
              <a:rPr lang="ko-KR" altLang="en-US" sz="1400" dirty="0" smtClean="0">
                <a:latin typeface="+mn-ea"/>
              </a:rPr>
              <a:t>추천 방법 </a:t>
            </a:r>
            <a:endParaRPr lang="en-US" altLang="ko-KR" sz="1400" dirty="0">
              <a:latin typeface="+mn-ea"/>
            </a:endParaRPr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9919453"/>
              </p:ext>
            </p:extLst>
          </p:nvPr>
        </p:nvGraphicFramePr>
        <p:xfrm>
          <a:off x="457202" y="2313950"/>
          <a:ext cx="4210883" cy="1676400"/>
        </p:xfrm>
        <a:graphic>
          <a:graphicData uri="http://schemas.openxmlformats.org/drawingml/2006/table">
            <a:tbl>
              <a:tblPr/>
              <a:tblGrid>
                <a:gridCol w="988883">
                  <a:extLst>
                    <a:ext uri="{9D8B030D-6E8A-4147-A177-3AD203B41FA5}">
                      <a16:colId xmlns:a16="http://schemas.microsoft.com/office/drawing/2014/main" val="2618654652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1767432848"/>
                    </a:ext>
                  </a:extLst>
                </a:gridCol>
                <a:gridCol w="846000">
                  <a:extLst>
                    <a:ext uri="{9D8B030D-6E8A-4147-A177-3AD203B41FA5}">
                      <a16:colId xmlns:a16="http://schemas.microsoft.com/office/drawing/2014/main" val="1399204671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581568939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45354429"/>
                    </a:ext>
                  </a:extLst>
                </a:gridCol>
              </a:tblGrid>
              <a:tr h="2095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FFFF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Name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FFFF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Caption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FFFF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Format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FFFF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Width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FFFF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Align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106284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REPORT_NAME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보고서명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150</a:t>
                      </a:r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Left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6270523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REPORT_CODE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보고서코드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200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Center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4876116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CREATE_DATE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생성일자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yyyy</a:t>
                      </a:r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-MM-</a:t>
                      </a:r>
                      <a:r>
                        <a:rPr lang="en-US" altLang="ko-KR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dd</a:t>
                      </a:r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120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Left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4017386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UPDATE_USER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수정자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0734982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IN_QTY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입고수량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#,##0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Right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42857912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OUT_QTY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출고수량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#,##0.00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Center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4517825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STOCK_QTY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재고수량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#,##0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Right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6386816"/>
                  </a:ext>
                </a:extLst>
              </a:tr>
            </a:tbl>
          </a:graphicData>
        </a:graphic>
      </p:graphicFrame>
      <p:graphicFrame>
        <p:nvGraphicFramePr>
          <p:cNvPr id="31" name="표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2264308"/>
              </p:ext>
            </p:extLst>
          </p:nvPr>
        </p:nvGraphicFramePr>
        <p:xfrm>
          <a:off x="6708169" y="2313950"/>
          <a:ext cx="4210883" cy="3143250"/>
        </p:xfrm>
        <a:graphic>
          <a:graphicData uri="http://schemas.openxmlformats.org/drawingml/2006/table">
            <a:tbl>
              <a:tblPr/>
              <a:tblGrid>
                <a:gridCol w="988883">
                  <a:extLst>
                    <a:ext uri="{9D8B030D-6E8A-4147-A177-3AD203B41FA5}">
                      <a16:colId xmlns:a16="http://schemas.microsoft.com/office/drawing/2014/main" val="2618654652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1767432848"/>
                    </a:ext>
                  </a:extLst>
                </a:gridCol>
                <a:gridCol w="846000">
                  <a:extLst>
                    <a:ext uri="{9D8B030D-6E8A-4147-A177-3AD203B41FA5}">
                      <a16:colId xmlns:a16="http://schemas.microsoft.com/office/drawing/2014/main" val="1399204671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581568939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45354429"/>
                    </a:ext>
                  </a:extLst>
                </a:gridCol>
              </a:tblGrid>
              <a:tr h="2095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FFFF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Name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FFFF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Caption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FFFF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Format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FFFF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Width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FFFF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Align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106284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REPORT</a:t>
                      </a:r>
                      <a:r>
                        <a:rPr 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_NAME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보고서명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150</a:t>
                      </a:r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Left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6270523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REPORT</a:t>
                      </a:r>
                      <a:r>
                        <a:rPr 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_CODE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보고서코드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200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Center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4876116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CREATE</a:t>
                      </a:r>
                      <a:r>
                        <a:rPr lang="en-US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_DATE</a:t>
                      </a:r>
                      <a:endParaRPr lang="en-US" sz="1100" b="0" i="0" u="none" strike="noStrike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생성일자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yyyy</a:t>
                      </a:r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-MM-</a:t>
                      </a:r>
                      <a:r>
                        <a:rPr lang="en-US" altLang="ko-KR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dd</a:t>
                      </a:r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120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Left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4017386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UPDATE</a:t>
                      </a:r>
                      <a:r>
                        <a:rPr 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_USER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수정자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0734982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IN</a:t>
                      </a:r>
                      <a:r>
                        <a:rPr 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_QTY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입고수량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#,##0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Right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42857912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OUT</a:t>
                      </a:r>
                      <a:r>
                        <a:rPr 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_QTY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출고수량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#,##0.00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Center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4517825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STOCK</a:t>
                      </a:r>
                      <a:r>
                        <a:rPr 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_QTY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재고수량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#,##0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Right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6386816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_NAME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150</a:t>
                      </a:r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Left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0911989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_CODE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200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Center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7942319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_DATE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yyyy</a:t>
                      </a:r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-MM-</a:t>
                      </a:r>
                      <a:r>
                        <a:rPr lang="en-US" altLang="ko-KR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dd</a:t>
                      </a:r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120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Left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0466172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_USER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6712558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_QTY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#,##0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Right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2469080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_QTY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#,##0.00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Center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3013942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_QTY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#,##0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Right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0247870"/>
                  </a:ext>
                </a:extLst>
              </a:tr>
            </a:tbl>
          </a:graphicData>
        </a:graphic>
      </p:graphicFrame>
      <p:sp>
        <p:nvSpPr>
          <p:cNvPr id="32" name="직사각형 31"/>
          <p:cNvSpPr/>
          <p:nvPr/>
        </p:nvSpPr>
        <p:spPr>
          <a:xfrm>
            <a:off x="6681562" y="3957098"/>
            <a:ext cx="4302318" cy="155447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왼쪽 중괄호 33"/>
          <p:cNvSpPr/>
          <p:nvPr/>
        </p:nvSpPr>
        <p:spPr>
          <a:xfrm rot="5400000">
            <a:off x="816820" y="1692669"/>
            <a:ext cx="261663" cy="980900"/>
          </a:xfrm>
          <a:prstGeom prst="leftBrace">
            <a:avLst>
              <a:gd name="adj1" fmla="val 8332"/>
              <a:gd name="adj2" fmla="val 50000"/>
            </a:avLst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TextBox 34"/>
          <p:cNvSpPr txBox="1"/>
          <p:nvPr/>
        </p:nvSpPr>
        <p:spPr>
          <a:xfrm>
            <a:off x="587616" y="1948187"/>
            <a:ext cx="720069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ko-KR" sz="1400" dirty="0"/>
              <a:t> </a:t>
            </a:r>
            <a:r>
              <a:rPr lang="ko-KR" altLang="en-US" sz="1400" dirty="0" err="1" smtClean="0"/>
              <a:t>필드명</a:t>
            </a:r>
            <a:endParaRPr lang="ko-KR" altLang="en-US" sz="1400" dirty="0"/>
          </a:p>
        </p:txBody>
      </p:sp>
      <p:sp>
        <p:nvSpPr>
          <p:cNvPr id="38" name="왼쪽 중괄호 37"/>
          <p:cNvSpPr/>
          <p:nvPr/>
        </p:nvSpPr>
        <p:spPr>
          <a:xfrm rot="5400000">
            <a:off x="2921491" y="567360"/>
            <a:ext cx="261663" cy="3231524"/>
          </a:xfrm>
          <a:prstGeom prst="leftBrace">
            <a:avLst>
              <a:gd name="adj1" fmla="val 8332"/>
              <a:gd name="adj2" fmla="val 50000"/>
            </a:avLst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9" name="TextBox 38"/>
          <p:cNvSpPr txBox="1"/>
          <p:nvPr/>
        </p:nvSpPr>
        <p:spPr>
          <a:xfrm>
            <a:off x="2602387" y="1948187"/>
            <a:ext cx="883575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ko-KR" altLang="en-US" sz="1400" dirty="0" smtClean="0"/>
              <a:t>속성 목록</a:t>
            </a:r>
            <a:endParaRPr lang="ko-KR" altLang="en-US" sz="1400" dirty="0"/>
          </a:p>
        </p:txBody>
      </p:sp>
      <p:sp>
        <p:nvSpPr>
          <p:cNvPr id="41" name="오른쪽 화살표 40"/>
          <p:cNvSpPr/>
          <p:nvPr/>
        </p:nvSpPr>
        <p:spPr>
          <a:xfrm>
            <a:off x="5271818" y="3014203"/>
            <a:ext cx="846052" cy="7427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500" dirty="0"/>
          </a:p>
        </p:txBody>
      </p:sp>
      <p:sp>
        <p:nvSpPr>
          <p:cNvPr id="42" name="TextBox 41"/>
          <p:cNvSpPr txBox="1"/>
          <p:nvPr/>
        </p:nvSpPr>
        <p:spPr>
          <a:xfrm>
            <a:off x="5607391" y="3998398"/>
            <a:ext cx="707245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1. </a:t>
            </a:r>
            <a:r>
              <a:rPr lang="ko-KR" altLang="en-US" sz="1400" dirty="0" smtClean="0"/>
              <a:t>원본</a:t>
            </a:r>
            <a:endParaRPr lang="en-US" altLang="ko-KR" sz="1400" dirty="0" smtClean="0"/>
          </a:p>
        </p:txBody>
      </p:sp>
      <p:sp>
        <p:nvSpPr>
          <p:cNvPr id="44" name="TextBox 43"/>
          <p:cNvSpPr txBox="1"/>
          <p:nvPr/>
        </p:nvSpPr>
        <p:spPr>
          <a:xfrm>
            <a:off x="359299" y="1537439"/>
            <a:ext cx="14125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/>
              <a:t>&lt;</a:t>
            </a:r>
            <a:r>
              <a:rPr lang="ko-KR" altLang="en-US" sz="1600" dirty="0" smtClean="0"/>
              <a:t>원본 데이터</a:t>
            </a:r>
            <a:r>
              <a:rPr lang="en-US" altLang="ko-KR" sz="1600" dirty="0" smtClean="0"/>
              <a:t>&gt;</a:t>
            </a:r>
            <a:endParaRPr lang="ko-KR" altLang="en-US" sz="1600" dirty="0"/>
          </a:p>
        </p:txBody>
      </p:sp>
      <p:sp>
        <p:nvSpPr>
          <p:cNvPr id="45" name="TextBox 44"/>
          <p:cNvSpPr txBox="1"/>
          <p:nvPr/>
        </p:nvSpPr>
        <p:spPr>
          <a:xfrm>
            <a:off x="6708169" y="1537439"/>
            <a:ext cx="3913251" cy="6617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/>
              <a:t>&lt;</a:t>
            </a:r>
            <a:r>
              <a:rPr lang="ko-KR" altLang="en-US" sz="1600" dirty="0" smtClean="0"/>
              <a:t>집계 데이터</a:t>
            </a:r>
            <a:r>
              <a:rPr lang="en-US" altLang="ko-KR" sz="1600" dirty="0" smtClean="0"/>
              <a:t>(</a:t>
            </a:r>
            <a:r>
              <a:rPr lang="ko-KR" altLang="en-US" sz="1600" dirty="0" smtClean="0"/>
              <a:t>작업중</a:t>
            </a:r>
            <a:r>
              <a:rPr lang="en-US" altLang="ko-KR" sz="1600" dirty="0" smtClean="0"/>
              <a:t>)&gt;</a:t>
            </a:r>
          </a:p>
          <a:p>
            <a:pPr>
              <a:lnSpc>
                <a:spcPct val="150000"/>
              </a:lnSpc>
            </a:pPr>
            <a:r>
              <a:rPr lang="en-US" altLang="ko-KR" sz="1400" dirty="0" smtClean="0"/>
              <a:t>  : </a:t>
            </a:r>
            <a:r>
              <a:rPr lang="ko-KR" altLang="en-US" sz="1400" dirty="0" err="1" smtClean="0"/>
              <a:t>필드명을</a:t>
            </a:r>
            <a:r>
              <a:rPr lang="ko-KR" altLang="en-US" sz="1400" dirty="0" smtClean="0"/>
              <a:t> 기준으로 원본 및 분류명 데이터를 생성</a:t>
            </a:r>
            <a:endParaRPr lang="ko-KR" altLang="en-US" sz="1400" dirty="0"/>
          </a:p>
        </p:txBody>
      </p:sp>
      <p:sp>
        <p:nvSpPr>
          <p:cNvPr id="46" name="TextBox 45"/>
          <p:cNvSpPr txBox="1"/>
          <p:nvPr/>
        </p:nvSpPr>
        <p:spPr>
          <a:xfrm>
            <a:off x="5443885" y="4734337"/>
            <a:ext cx="87075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2. </a:t>
            </a:r>
            <a:r>
              <a:rPr lang="ko-KR" altLang="en-US" sz="1400" dirty="0" smtClean="0"/>
              <a:t>분류명</a:t>
            </a:r>
            <a:endParaRPr lang="en-US" altLang="ko-KR" sz="1400" dirty="0" smtClean="0"/>
          </a:p>
          <a:p>
            <a:r>
              <a:rPr lang="en-US" altLang="ko-KR" sz="1400" dirty="0" smtClean="0"/>
              <a:t>(‘_’ </a:t>
            </a:r>
            <a:r>
              <a:rPr lang="ko-KR" altLang="en-US" sz="1400" dirty="0" smtClean="0"/>
              <a:t>기준</a:t>
            </a:r>
            <a:r>
              <a:rPr lang="en-US" altLang="ko-KR" sz="1400" dirty="0" smtClean="0"/>
              <a:t>)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457201" y="1007027"/>
            <a:ext cx="19894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ex) </a:t>
            </a:r>
            <a:r>
              <a:rPr lang="ko-KR" altLang="en-US" sz="1400" dirty="0" smtClean="0"/>
              <a:t>데이터그리드 컨트롤</a:t>
            </a:r>
            <a:endParaRPr lang="ko-KR" altLang="en-US" sz="1400" dirty="0"/>
          </a:p>
        </p:txBody>
      </p:sp>
      <p:cxnSp>
        <p:nvCxnSpPr>
          <p:cNvPr id="50" name="직선 연결선 49"/>
          <p:cNvCxnSpPr>
            <a:stCxn id="42" idx="3"/>
          </p:cNvCxnSpPr>
          <p:nvPr/>
        </p:nvCxnSpPr>
        <p:spPr>
          <a:xfrm flipV="1">
            <a:off x="6314636" y="3347642"/>
            <a:ext cx="393533" cy="80464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직선 연결선 51"/>
          <p:cNvCxnSpPr>
            <a:stCxn id="46" idx="3"/>
          </p:cNvCxnSpPr>
          <p:nvPr/>
        </p:nvCxnSpPr>
        <p:spPr>
          <a:xfrm flipV="1">
            <a:off x="6314636" y="4639103"/>
            <a:ext cx="393533" cy="35684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93295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ko-KR" altLang="en-US" dirty="0" smtClean="0"/>
              <a:t>데이터 수집 및 집계 방법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7</a:t>
            </a:fld>
            <a:endParaRPr lang="ko-KR" altLang="en-US" dirty="0"/>
          </a:p>
        </p:txBody>
      </p:sp>
      <p:graphicFrame>
        <p:nvGraphicFramePr>
          <p:cNvPr id="15" name="표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350490"/>
              </p:ext>
            </p:extLst>
          </p:nvPr>
        </p:nvGraphicFramePr>
        <p:xfrm>
          <a:off x="483808" y="1871054"/>
          <a:ext cx="4210883" cy="1466850"/>
        </p:xfrm>
        <a:graphic>
          <a:graphicData uri="http://schemas.openxmlformats.org/drawingml/2006/table">
            <a:tbl>
              <a:tblPr/>
              <a:tblGrid>
                <a:gridCol w="988883">
                  <a:extLst>
                    <a:ext uri="{9D8B030D-6E8A-4147-A177-3AD203B41FA5}">
                      <a16:colId xmlns:a16="http://schemas.microsoft.com/office/drawing/2014/main" val="2618654652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1767432848"/>
                    </a:ext>
                  </a:extLst>
                </a:gridCol>
                <a:gridCol w="846000">
                  <a:extLst>
                    <a:ext uri="{9D8B030D-6E8A-4147-A177-3AD203B41FA5}">
                      <a16:colId xmlns:a16="http://schemas.microsoft.com/office/drawing/2014/main" val="1399204671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581568939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45354429"/>
                    </a:ext>
                  </a:extLst>
                </a:gridCol>
              </a:tblGrid>
              <a:tr h="2095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FFFF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Name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FFFF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Caption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FFFF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Format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FFFF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Width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FFFF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Align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106284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IN_QTY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입고수량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#,##0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Right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42857912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OUT_QTY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출고수량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#,##0.00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Center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4517825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STOCK_QTY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재고수량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#,##0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Right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6386816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_QTY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#,##0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Right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2469080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_QTY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#,##0.00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Center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33013942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_QTY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#,##0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Right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0247870"/>
                  </a:ext>
                </a:extLst>
              </a:tr>
            </a:tbl>
          </a:graphicData>
        </a:graphic>
      </p:graphicFrame>
      <p:sp>
        <p:nvSpPr>
          <p:cNvPr id="16" name="직사각형 15"/>
          <p:cNvSpPr/>
          <p:nvPr/>
        </p:nvSpPr>
        <p:spPr>
          <a:xfrm>
            <a:off x="457201" y="2680879"/>
            <a:ext cx="4297679" cy="70201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17" name="표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2166237"/>
              </p:ext>
            </p:extLst>
          </p:nvPr>
        </p:nvGraphicFramePr>
        <p:xfrm>
          <a:off x="6537478" y="1871054"/>
          <a:ext cx="4210884" cy="1047750"/>
        </p:xfrm>
        <a:graphic>
          <a:graphicData uri="http://schemas.openxmlformats.org/drawingml/2006/table">
            <a:tbl>
              <a:tblPr/>
              <a:tblGrid>
                <a:gridCol w="800819">
                  <a:extLst>
                    <a:ext uri="{9D8B030D-6E8A-4147-A177-3AD203B41FA5}">
                      <a16:colId xmlns:a16="http://schemas.microsoft.com/office/drawing/2014/main" val="518570911"/>
                    </a:ext>
                  </a:extLst>
                </a:gridCol>
                <a:gridCol w="800819">
                  <a:extLst>
                    <a:ext uri="{9D8B030D-6E8A-4147-A177-3AD203B41FA5}">
                      <a16:colId xmlns:a16="http://schemas.microsoft.com/office/drawing/2014/main" val="2618654652"/>
                    </a:ext>
                  </a:extLst>
                </a:gridCol>
                <a:gridCol w="641379">
                  <a:extLst>
                    <a:ext uri="{9D8B030D-6E8A-4147-A177-3AD203B41FA5}">
                      <a16:colId xmlns:a16="http://schemas.microsoft.com/office/drawing/2014/main" val="1767432848"/>
                    </a:ext>
                  </a:extLst>
                </a:gridCol>
                <a:gridCol w="685109">
                  <a:extLst>
                    <a:ext uri="{9D8B030D-6E8A-4147-A177-3AD203B41FA5}">
                      <a16:colId xmlns:a16="http://schemas.microsoft.com/office/drawing/2014/main" val="1399204671"/>
                    </a:ext>
                  </a:extLst>
                </a:gridCol>
                <a:gridCol w="641379">
                  <a:extLst>
                    <a:ext uri="{9D8B030D-6E8A-4147-A177-3AD203B41FA5}">
                      <a16:colId xmlns:a16="http://schemas.microsoft.com/office/drawing/2014/main" val="3581568939"/>
                    </a:ext>
                  </a:extLst>
                </a:gridCol>
                <a:gridCol w="641379">
                  <a:extLst>
                    <a:ext uri="{9D8B030D-6E8A-4147-A177-3AD203B41FA5}">
                      <a16:colId xmlns:a16="http://schemas.microsoft.com/office/drawing/2014/main" val="45354429"/>
                    </a:ext>
                  </a:extLst>
                </a:gridCol>
              </a:tblGrid>
              <a:tr h="20955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우선 순위</a:t>
                      </a:r>
                      <a:endParaRPr lang="en-US" sz="1100" b="0" i="0" u="none" strike="noStrike" dirty="0"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FFFF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Name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FFFF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Caption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FFFF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Format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FFFF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Width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FFFF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Align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106284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IN_QTY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입고수량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#,##0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Right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42857912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OUT_QTY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출고수량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#,##0.00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Center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4517825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STOCK_QTY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재고수량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#,##0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Right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6386816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_QTY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#,##0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Right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0247870"/>
                  </a:ext>
                </a:extLst>
              </a:tr>
            </a:tbl>
          </a:graphicData>
        </a:graphic>
      </p:graphicFrame>
      <p:sp>
        <p:nvSpPr>
          <p:cNvPr id="18" name="직사각형 17"/>
          <p:cNvSpPr/>
          <p:nvPr/>
        </p:nvSpPr>
        <p:spPr>
          <a:xfrm>
            <a:off x="6502558" y="2691522"/>
            <a:ext cx="4302318" cy="25118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457201" y="1436131"/>
            <a:ext cx="20986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/>
              <a:t>&lt;</a:t>
            </a:r>
            <a:r>
              <a:rPr lang="ko-KR" altLang="en-US" sz="1600" dirty="0" smtClean="0"/>
              <a:t>집계 데이터</a:t>
            </a:r>
            <a:r>
              <a:rPr lang="en-US" altLang="ko-KR" sz="1600" dirty="0" smtClean="0"/>
              <a:t>(</a:t>
            </a:r>
            <a:r>
              <a:rPr lang="ko-KR" altLang="en-US" sz="1600" dirty="0" smtClean="0"/>
              <a:t>작업중</a:t>
            </a:r>
            <a:r>
              <a:rPr lang="en-US" altLang="ko-KR" sz="1600" dirty="0" smtClean="0"/>
              <a:t>)&gt;</a:t>
            </a:r>
            <a:endParaRPr lang="ko-KR" altLang="en-US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6537478" y="1436131"/>
            <a:ext cx="19127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/>
              <a:t>&lt;</a:t>
            </a:r>
            <a:r>
              <a:rPr lang="ko-KR" altLang="en-US" sz="1600" dirty="0" smtClean="0"/>
              <a:t>집계 데이터</a:t>
            </a:r>
            <a:r>
              <a:rPr lang="en-US" altLang="ko-KR" sz="1600" dirty="0" smtClean="0"/>
              <a:t>(</a:t>
            </a:r>
            <a:r>
              <a:rPr lang="ko-KR" altLang="en-US" sz="1600" dirty="0" smtClean="0"/>
              <a:t>최종</a:t>
            </a:r>
            <a:r>
              <a:rPr lang="en-US" altLang="ko-KR" sz="1600" dirty="0" smtClean="0"/>
              <a:t>)&gt;</a:t>
            </a:r>
            <a:endParaRPr lang="ko-KR" altLang="en-US" sz="1400" dirty="0"/>
          </a:p>
        </p:txBody>
      </p:sp>
      <p:sp>
        <p:nvSpPr>
          <p:cNvPr id="21" name="오른쪽 화살표 20"/>
          <p:cNvSpPr/>
          <p:nvPr/>
        </p:nvSpPr>
        <p:spPr>
          <a:xfrm>
            <a:off x="5223153" y="2176080"/>
            <a:ext cx="846052" cy="7427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500" dirty="0"/>
          </a:p>
        </p:txBody>
      </p:sp>
      <p:sp>
        <p:nvSpPr>
          <p:cNvPr id="22" name="TextBox 21"/>
          <p:cNvSpPr txBox="1"/>
          <p:nvPr/>
        </p:nvSpPr>
        <p:spPr>
          <a:xfrm>
            <a:off x="6510871" y="3229007"/>
            <a:ext cx="3068469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ko-KR" altLang="en-US" sz="1400" dirty="0" smtClean="0"/>
              <a:t>우선 순위</a:t>
            </a:r>
            <a:r>
              <a:rPr lang="en-US" altLang="ko-KR" sz="1400" dirty="0" smtClean="0"/>
              <a:t>: </a:t>
            </a:r>
            <a:r>
              <a:rPr lang="ko-KR" altLang="en-US" sz="1400" dirty="0" smtClean="0"/>
              <a:t>원본 데이터 </a:t>
            </a:r>
            <a:r>
              <a:rPr lang="en-US" altLang="ko-KR" sz="1400" b="1" dirty="0" smtClean="0">
                <a:solidFill>
                  <a:srgbClr val="FF0000"/>
                </a:solidFill>
              </a:rPr>
              <a:t>&gt;</a:t>
            </a:r>
            <a:r>
              <a:rPr lang="en-US" altLang="ko-KR" sz="1400" dirty="0" smtClean="0"/>
              <a:t> </a:t>
            </a:r>
            <a:r>
              <a:rPr lang="ko-KR" altLang="en-US" sz="1400" dirty="0" smtClean="0"/>
              <a:t>분류명 데이터</a:t>
            </a:r>
            <a:endParaRPr lang="en-US" altLang="ko-KR" sz="1400" dirty="0" smtClean="0"/>
          </a:p>
        </p:txBody>
      </p:sp>
      <p:sp>
        <p:nvSpPr>
          <p:cNvPr id="3" name="텍스트 개체 틀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sz="1200" dirty="0">
                <a:latin typeface="+mn-ea"/>
              </a:rPr>
              <a:t>데이터 표준화 및 추천 방법</a:t>
            </a:r>
            <a:endParaRPr lang="ko-KR" altLang="en-US" dirty="0"/>
          </a:p>
        </p:txBody>
      </p:sp>
      <p:cxnSp>
        <p:nvCxnSpPr>
          <p:cNvPr id="13" name="직선 연결선 12"/>
          <p:cNvCxnSpPr/>
          <p:nvPr/>
        </p:nvCxnSpPr>
        <p:spPr>
          <a:xfrm flipH="1" flipV="1">
            <a:off x="6949440" y="2883531"/>
            <a:ext cx="49876" cy="3454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41207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ko-KR" altLang="en-US" dirty="0" smtClean="0"/>
              <a:t>데이터 추천 방법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8</a:t>
            </a:fld>
            <a:endParaRPr lang="ko-KR" altLang="en-US" dirty="0"/>
          </a:p>
        </p:txBody>
      </p:sp>
      <p:sp>
        <p:nvSpPr>
          <p:cNvPr id="28" name="텍스트 개체 틀 27">
            <a:extLst>
              <a:ext uri="{FF2B5EF4-FFF2-40B4-BE49-F238E27FC236}">
                <a16:creationId xmlns:a16="http://schemas.microsoft.com/office/drawing/2014/main" id="{A955CD67-DB71-430E-AC1B-59E8484F42F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sz="1200" dirty="0">
                <a:latin typeface="+mn-ea"/>
              </a:rPr>
              <a:t>데이터 표준화 및 추천 방법</a:t>
            </a:r>
            <a:endParaRPr lang="ko-KR" altLang="en-US" dirty="0"/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0187825"/>
              </p:ext>
            </p:extLst>
          </p:nvPr>
        </p:nvGraphicFramePr>
        <p:xfrm>
          <a:off x="457201" y="1081345"/>
          <a:ext cx="8414776" cy="5213550"/>
        </p:xfrm>
        <a:graphic>
          <a:graphicData uri="http://schemas.openxmlformats.org/drawingml/2006/table">
            <a:tbl>
              <a:tblPr/>
              <a:tblGrid>
                <a:gridCol w="756000">
                  <a:extLst>
                    <a:ext uri="{9D8B030D-6E8A-4147-A177-3AD203B41FA5}">
                      <a16:colId xmlns:a16="http://schemas.microsoft.com/office/drawing/2014/main" val="661309169"/>
                    </a:ext>
                  </a:extLst>
                </a:gridCol>
                <a:gridCol w="1543388">
                  <a:extLst>
                    <a:ext uri="{9D8B030D-6E8A-4147-A177-3AD203B41FA5}">
                      <a16:colId xmlns:a16="http://schemas.microsoft.com/office/drawing/2014/main" val="2618654652"/>
                    </a:ext>
                  </a:extLst>
                </a:gridCol>
                <a:gridCol w="1543388">
                  <a:extLst>
                    <a:ext uri="{9D8B030D-6E8A-4147-A177-3AD203B41FA5}">
                      <a16:colId xmlns:a16="http://schemas.microsoft.com/office/drawing/2014/main" val="1767432848"/>
                    </a:ext>
                  </a:extLst>
                </a:gridCol>
                <a:gridCol w="4572000">
                  <a:extLst>
                    <a:ext uri="{9D8B030D-6E8A-4147-A177-3AD203B41FA5}">
                      <a16:colId xmlns:a16="http://schemas.microsoft.com/office/drawing/2014/main" val="1968102253"/>
                    </a:ext>
                  </a:extLst>
                </a:gridCol>
              </a:tblGrid>
              <a:tr h="20955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우선 순위</a:t>
                      </a:r>
                      <a:endParaRPr lang="en-US" sz="1100" b="0" i="0" u="none" strike="noStrike" dirty="0"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조건</a:t>
                      </a:r>
                      <a:endParaRPr lang="en-US" sz="1100" b="0" i="0" u="none" strike="noStrike" dirty="0"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속성</a:t>
                      </a:r>
                      <a:endParaRPr lang="en-US" sz="1100" b="0" i="0" u="none" strike="noStrike" dirty="0"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추천 예시</a:t>
                      </a:r>
                      <a:endParaRPr lang="en-US" sz="1100" b="0" i="0" u="none" strike="noStrike" dirty="0"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106284"/>
                  </a:ext>
                </a:extLst>
              </a:tr>
              <a:tr h="100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Name: </a:t>
                      </a:r>
                      <a:r>
                        <a:rPr lang="en-US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IN_QTY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Caption:</a:t>
                      </a:r>
                      <a:r>
                        <a:rPr lang="en-US" altLang="ko-KR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입고수량</a:t>
                      </a:r>
                      <a:endParaRPr lang="en-US" altLang="ko-KR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algn="l" fontAlgn="ctr"/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Format: #,##0</a:t>
                      </a:r>
                    </a:p>
                    <a:p>
                      <a:pPr algn="l" fontAlgn="ctr"/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Width: 120</a:t>
                      </a:r>
                    </a:p>
                    <a:p>
                      <a:pPr algn="l" fontAlgn="ctr"/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Align: Right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42857912"/>
                  </a:ext>
                </a:extLst>
              </a:tr>
              <a:tr h="100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Name: 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OUT_QTY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Caption:</a:t>
                      </a:r>
                      <a:r>
                        <a:rPr lang="en-US" altLang="ko-KR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출고수량</a:t>
                      </a:r>
                      <a:endParaRPr lang="en-US" altLang="ko-KR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Format: #,##0.00</a:t>
                      </a:r>
                    </a:p>
                    <a:p>
                      <a:pPr algn="l" fontAlgn="ctr"/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Width: 150</a:t>
                      </a:r>
                    </a:p>
                    <a:p>
                      <a:pPr algn="l" fontAlgn="ctr"/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Align: Center</a:t>
                      </a:r>
                      <a:endParaRPr lang="ko-KR" altLang="en-US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4517825"/>
                  </a:ext>
                </a:extLst>
              </a:tr>
              <a:tr h="100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Name: 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STOCK_QTY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Caption:</a:t>
                      </a:r>
                      <a:r>
                        <a:rPr lang="en-US" altLang="ko-KR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1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재</a:t>
                      </a:r>
                      <a:r>
                        <a:rPr lang="ko-KR" altLang="en-US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고수량</a:t>
                      </a:r>
                      <a:endParaRPr lang="en-US" altLang="ko-KR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algn="l" fontAlgn="ctr"/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Format: #,##0</a:t>
                      </a:r>
                    </a:p>
                    <a:p>
                      <a:pPr algn="l" fontAlgn="ctr"/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Width: 150</a:t>
                      </a:r>
                    </a:p>
                    <a:p>
                      <a:pPr algn="l" fontAlgn="ctr"/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Align: Right</a:t>
                      </a:r>
                      <a:endParaRPr lang="ko-KR" altLang="en-US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6386816"/>
                  </a:ext>
                </a:extLst>
              </a:tr>
              <a:tr h="100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Name: </a:t>
                      </a:r>
                      <a:r>
                        <a:rPr lang="en-US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_QTY</a:t>
                      </a:r>
                      <a:endParaRPr lang="en-US" sz="1100" b="0" i="0" u="none" strike="noStrike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Format: #,##0</a:t>
                      </a:r>
                    </a:p>
                    <a:p>
                      <a:pPr algn="l" fontAlgn="ctr"/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Width: 150</a:t>
                      </a:r>
                    </a:p>
                    <a:p>
                      <a:pPr algn="l" fontAlgn="ctr"/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Align: Right</a:t>
                      </a:r>
                      <a:endParaRPr lang="ko-KR" altLang="en-US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0247870"/>
                  </a:ext>
                </a:extLst>
              </a:tr>
              <a:tr h="972000">
                <a:tc gridSpan="3"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1885006"/>
                  </a:ext>
                </a:extLst>
              </a:tr>
            </a:tbl>
          </a:graphicData>
        </a:graphic>
      </p:graphicFrame>
      <p:sp>
        <p:nvSpPr>
          <p:cNvPr id="3" name="직사각형 2"/>
          <p:cNvSpPr/>
          <p:nvPr/>
        </p:nvSpPr>
        <p:spPr>
          <a:xfrm>
            <a:off x="4756537" y="5456758"/>
            <a:ext cx="1205344" cy="71489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altLang="ko-KR" sz="1100" dirty="0" smtClean="0">
                <a:solidFill>
                  <a:schemeClr val="tx1"/>
                </a:solidFill>
              </a:rPr>
              <a:t>&lt;</a:t>
            </a:r>
            <a:r>
              <a:rPr lang="ko-KR" altLang="en-US" sz="1100" dirty="0" smtClean="0">
                <a:solidFill>
                  <a:schemeClr val="tx1"/>
                </a:solidFill>
              </a:rPr>
              <a:t>입력</a:t>
            </a:r>
            <a:r>
              <a:rPr lang="en-US" altLang="ko-KR" sz="1100" dirty="0" smtClean="0">
                <a:solidFill>
                  <a:schemeClr val="tx1"/>
                </a:solidFill>
              </a:rPr>
              <a:t>&gt;</a:t>
            </a:r>
          </a:p>
          <a:p>
            <a:endParaRPr lang="en-US" altLang="ko-KR" sz="1100" dirty="0" smtClean="0">
              <a:solidFill>
                <a:schemeClr val="tx1"/>
              </a:solidFill>
            </a:endParaRPr>
          </a:p>
          <a:p>
            <a:r>
              <a:rPr lang="en-US" altLang="ko-KR" sz="1100" dirty="0" smtClean="0">
                <a:solidFill>
                  <a:schemeClr val="tx1"/>
                </a:solidFill>
              </a:rPr>
              <a:t>Name: IN_QTY</a:t>
            </a:r>
            <a:endParaRPr lang="ko-KR" altLang="en-US" sz="1100" dirty="0">
              <a:solidFill>
                <a:schemeClr val="tx1"/>
              </a:solidFill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4756537" y="4452011"/>
            <a:ext cx="1205344" cy="71489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altLang="ko-KR" sz="1100" dirty="0" smtClean="0">
                <a:solidFill>
                  <a:schemeClr val="tx1"/>
                </a:solidFill>
              </a:rPr>
              <a:t>&lt;</a:t>
            </a:r>
            <a:r>
              <a:rPr lang="ko-KR" altLang="en-US" sz="1100" dirty="0" smtClean="0">
                <a:solidFill>
                  <a:schemeClr val="tx1"/>
                </a:solidFill>
              </a:rPr>
              <a:t>탐색</a:t>
            </a:r>
            <a:r>
              <a:rPr lang="en-US" altLang="ko-KR" sz="1100" dirty="0" smtClean="0">
                <a:solidFill>
                  <a:schemeClr val="tx1"/>
                </a:solidFill>
              </a:rPr>
              <a:t>1&gt;</a:t>
            </a:r>
          </a:p>
          <a:p>
            <a:endParaRPr lang="en-US" altLang="ko-KR" sz="1100" dirty="0" smtClean="0">
              <a:solidFill>
                <a:schemeClr val="tx1"/>
              </a:solidFill>
            </a:endParaRPr>
          </a:p>
          <a:p>
            <a:r>
              <a:rPr lang="en-US" altLang="ko-KR" sz="1100" dirty="0" smtClean="0">
                <a:solidFill>
                  <a:schemeClr val="tx1"/>
                </a:solidFill>
              </a:rPr>
              <a:t>Name: IN</a:t>
            </a:r>
            <a:r>
              <a:rPr lang="en-US" altLang="ko-KR" sz="1100" dirty="0" smtClean="0">
                <a:solidFill>
                  <a:srgbClr val="FF0000"/>
                </a:solidFill>
              </a:rPr>
              <a:t>_QTY</a:t>
            </a:r>
            <a:endParaRPr lang="ko-KR" altLang="en-US" sz="1100" dirty="0">
              <a:solidFill>
                <a:srgbClr val="FF0000"/>
              </a:solidFill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4756537" y="1409553"/>
            <a:ext cx="1205344" cy="71489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altLang="ko-KR" sz="1100" dirty="0" smtClean="0">
                <a:solidFill>
                  <a:schemeClr val="tx1"/>
                </a:solidFill>
              </a:rPr>
              <a:t>&lt;</a:t>
            </a:r>
            <a:r>
              <a:rPr lang="ko-KR" altLang="en-US" sz="1100" dirty="0" smtClean="0">
                <a:solidFill>
                  <a:schemeClr val="tx1"/>
                </a:solidFill>
              </a:rPr>
              <a:t>탐색</a:t>
            </a:r>
            <a:r>
              <a:rPr lang="en-US" altLang="ko-KR" sz="1100" dirty="0" smtClean="0">
                <a:solidFill>
                  <a:schemeClr val="tx1"/>
                </a:solidFill>
              </a:rPr>
              <a:t>2&gt;</a:t>
            </a:r>
          </a:p>
          <a:p>
            <a:endParaRPr lang="en-US" altLang="ko-KR" sz="1100" dirty="0" smtClean="0">
              <a:solidFill>
                <a:schemeClr val="tx1"/>
              </a:solidFill>
            </a:endParaRPr>
          </a:p>
          <a:p>
            <a:r>
              <a:rPr lang="en-US" altLang="ko-KR" sz="1100" dirty="0" smtClean="0">
                <a:solidFill>
                  <a:schemeClr val="tx1"/>
                </a:solidFill>
              </a:rPr>
              <a:t>Name: </a:t>
            </a:r>
            <a:r>
              <a:rPr lang="en-US" altLang="ko-KR" sz="1100" dirty="0" smtClean="0">
                <a:solidFill>
                  <a:srgbClr val="FF0000"/>
                </a:solidFill>
              </a:rPr>
              <a:t>IN_QTY</a:t>
            </a:r>
            <a:endParaRPr lang="ko-KR" altLang="en-US" sz="1100" dirty="0">
              <a:solidFill>
                <a:srgbClr val="FF0000"/>
              </a:solidFill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6472950" y="4414060"/>
            <a:ext cx="1532212" cy="79441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altLang="ko-KR" sz="1100" dirty="0" smtClean="0">
                <a:solidFill>
                  <a:schemeClr val="tx1"/>
                </a:solidFill>
              </a:rPr>
              <a:t>&lt;</a:t>
            </a:r>
            <a:r>
              <a:rPr lang="ko-KR" altLang="en-US" sz="1100" dirty="0" smtClean="0">
                <a:solidFill>
                  <a:schemeClr val="tx1"/>
                </a:solidFill>
              </a:rPr>
              <a:t>결과</a:t>
            </a:r>
            <a:r>
              <a:rPr lang="en-US" altLang="ko-KR" sz="1100" dirty="0" smtClean="0">
                <a:solidFill>
                  <a:schemeClr val="tx1"/>
                </a:solidFill>
              </a:rPr>
              <a:t>1&gt;</a:t>
            </a:r>
          </a:p>
          <a:p>
            <a:pPr fontAlgn="ctr"/>
            <a:r>
              <a:rPr lang="en-US" altLang="ko-KR" sz="110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Format: #,##0</a:t>
            </a:r>
          </a:p>
          <a:p>
            <a:pPr fontAlgn="ctr"/>
            <a:r>
              <a:rPr lang="en-US" altLang="ko-KR" sz="110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Width: 150</a:t>
            </a:r>
          </a:p>
          <a:p>
            <a:pPr fontAlgn="ctr"/>
            <a:r>
              <a:rPr lang="en-US" altLang="ko-KR" sz="110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Align: Right</a:t>
            </a:r>
            <a:endParaRPr lang="ko-KR" altLang="en-US" sz="110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6472950" y="1344855"/>
            <a:ext cx="1532212" cy="90789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altLang="ko-KR" sz="1100" dirty="0" smtClean="0">
                <a:solidFill>
                  <a:schemeClr val="tx1"/>
                </a:solidFill>
              </a:rPr>
              <a:t>&lt;</a:t>
            </a:r>
            <a:r>
              <a:rPr lang="ko-KR" altLang="en-US" sz="1100" dirty="0" smtClean="0">
                <a:solidFill>
                  <a:schemeClr val="tx1"/>
                </a:solidFill>
              </a:rPr>
              <a:t>결과</a:t>
            </a:r>
            <a:r>
              <a:rPr lang="en-US" altLang="ko-KR" sz="1100" dirty="0" smtClean="0">
                <a:solidFill>
                  <a:schemeClr val="tx1"/>
                </a:solidFill>
              </a:rPr>
              <a:t>2&gt;</a:t>
            </a:r>
          </a:p>
          <a:p>
            <a:pPr fontAlgn="ctr"/>
            <a:r>
              <a:rPr lang="en-US" altLang="ko-KR" sz="110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Caption: </a:t>
            </a:r>
            <a:r>
              <a:rPr lang="ko-KR" altLang="en-US" sz="1100" dirty="0" err="1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입고수량</a:t>
            </a:r>
            <a:endParaRPr lang="en-US" altLang="ko-KR" sz="1100" dirty="0" smtClean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fontAlgn="ctr"/>
            <a:r>
              <a:rPr lang="en-US" altLang="ko-KR" sz="110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Format</a:t>
            </a:r>
            <a:r>
              <a:rPr lang="en-US" altLang="ko-KR" sz="110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#,##0</a:t>
            </a:r>
          </a:p>
          <a:p>
            <a:pPr fontAlgn="ctr"/>
            <a:r>
              <a:rPr lang="en-US" altLang="ko-KR" sz="110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Width: </a:t>
            </a:r>
            <a:r>
              <a:rPr lang="en-US" altLang="ko-KR" sz="1100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120</a:t>
            </a:r>
            <a:endParaRPr lang="en-US" altLang="ko-KR" sz="1100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fontAlgn="ctr"/>
            <a:r>
              <a:rPr lang="en-US" altLang="ko-KR" sz="110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Align: Right</a:t>
            </a:r>
            <a:endParaRPr lang="ko-KR" altLang="en-US" sz="110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12" name="직선 화살표 연결선 11"/>
          <p:cNvCxnSpPr>
            <a:stCxn id="3" idx="0"/>
            <a:endCxn id="8" idx="2"/>
          </p:cNvCxnSpPr>
          <p:nvPr/>
        </p:nvCxnSpPr>
        <p:spPr>
          <a:xfrm flipV="1">
            <a:off x="5359209" y="5166906"/>
            <a:ext cx="0" cy="2898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직선 화살표 연결선 13"/>
          <p:cNvCxnSpPr>
            <a:stCxn id="8" idx="0"/>
            <a:endCxn id="9" idx="2"/>
          </p:cNvCxnSpPr>
          <p:nvPr/>
        </p:nvCxnSpPr>
        <p:spPr>
          <a:xfrm flipV="1">
            <a:off x="5359209" y="2124448"/>
            <a:ext cx="0" cy="23275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66295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04"/>
          <p:cNvSpPr>
            <a:spLocks noChangeArrowheads="1"/>
          </p:cNvSpPr>
          <p:nvPr/>
        </p:nvSpPr>
        <p:spPr bwMode="auto">
          <a:xfrm>
            <a:off x="5595940" y="1974551"/>
            <a:ext cx="1025525" cy="660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eaLnBrk="1" latinLnBrk="1" hangingPunct="1"/>
            <a:r>
              <a:rPr lang="en-US" altLang="ko-KR" sz="3692" b="1" dirty="0" smtClean="0">
                <a:solidFill>
                  <a:srgbClr val="000000"/>
                </a:solidFill>
                <a:latin typeface="+mn-ea"/>
                <a:ea typeface="+mn-ea"/>
              </a:rPr>
              <a:t>03</a:t>
            </a:r>
            <a:endParaRPr lang="en-US" altLang="ko-KR" sz="3692" b="1" dirty="0">
              <a:solidFill>
                <a:srgbClr val="000000"/>
              </a:solidFill>
              <a:latin typeface="+mn-ea"/>
              <a:ea typeface="+mn-ea"/>
            </a:endParaRPr>
          </a:p>
        </p:txBody>
      </p:sp>
      <p:sp>
        <p:nvSpPr>
          <p:cNvPr id="10" name="Rectangle 304"/>
          <p:cNvSpPr>
            <a:spLocks noChangeArrowheads="1"/>
          </p:cNvSpPr>
          <p:nvPr/>
        </p:nvSpPr>
        <p:spPr bwMode="auto">
          <a:xfrm>
            <a:off x="4351219" y="2805270"/>
            <a:ext cx="3514966" cy="688256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wrap="square" lIns="132923" tIns="36000" rIns="132923" bIns="36000" anchor="ctr" anchorCtr="0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eaLnBrk="1" latinLnBrk="1" hangingPunct="1">
              <a:defRPr/>
            </a:pPr>
            <a:r>
              <a:rPr kumimoji="0" lang="ko-KR" altLang="en-US" sz="4000" dirty="0" smtClean="0">
                <a:solidFill>
                  <a:schemeClr val="bg1"/>
                </a:solidFill>
                <a:latin typeface="+mn-ea"/>
                <a:ea typeface="+mn-ea"/>
              </a:rPr>
              <a:t>시연</a:t>
            </a:r>
            <a:endParaRPr kumimoji="0" lang="en-US" altLang="ko-KR" sz="40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4845661" y="3885693"/>
            <a:ext cx="3033714" cy="440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9" indent="-180979">
              <a:lnSpc>
                <a:spcPct val="130000"/>
              </a:lnSpc>
              <a:buAutoNum type="arabicPeriod"/>
            </a:pPr>
            <a:r>
              <a:rPr lang="en-US" altLang="ko-KR" sz="1846" dirty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sz="1846" dirty="0" smtClean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시연</a:t>
            </a:r>
            <a:endParaRPr lang="en-US" altLang="ko-KR" sz="1846" dirty="0">
              <a:solidFill>
                <a:srgbClr val="000000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854216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사용자 지정 1">
      <a:majorFont>
        <a:latin typeface="나눔스퀘어 ExtraBold"/>
        <a:ea typeface="나눔스퀘어 ExtraBold"/>
        <a:cs typeface=""/>
      </a:majorFont>
      <a:minorFont>
        <a:latin typeface="나눔스퀘어"/>
        <a:ea typeface="나눔스퀘어"/>
        <a:cs typeface="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2380</TotalTime>
  <Words>613</Words>
  <Application>Microsoft Office PowerPoint</Application>
  <PresentationFormat>와이드스크린</PresentationFormat>
  <Paragraphs>285</Paragraphs>
  <Slides>13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13</vt:i4>
      </vt:variant>
    </vt:vector>
  </HeadingPairs>
  <TitlesOfParts>
    <vt:vector size="19" baseType="lpstr">
      <vt:lpstr>나눔스퀘어</vt:lpstr>
      <vt:lpstr>맑은 고딕</vt:lpstr>
      <vt:lpstr>Arial</vt:lpstr>
      <vt:lpstr>나눔바른고딕</vt:lpstr>
      <vt:lpstr>나눔스퀘어 ExtraBold</vt:lpstr>
      <vt:lpstr>Office 테마</vt:lpstr>
      <vt:lpstr>3월 정기 릴리즈 기능 발표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LeeSeola</cp:lastModifiedBy>
  <cp:revision>167</cp:revision>
  <dcterms:created xsi:type="dcterms:W3CDTF">2018-04-10T05:56:39Z</dcterms:created>
  <dcterms:modified xsi:type="dcterms:W3CDTF">2024-04-04T04:09:40Z</dcterms:modified>
</cp:coreProperties>
</file>