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17" r:id="rId1"/>
  </p:sldMasterIdLst>
  <p:notesMasterIdLst>
    <p:notesMasterId r:id="rId15"/>
  </p:notesMasterIdLst>
  <p:sldIdLst>
    <p:sldId id="257" r:id="rId2"/>
    <p:sldId id="327" r:id="rId3"/>
    <p:sldId id="374" r:id="rId4"/>
    <p:sldId id="375" r:id="rId5"/>
    <p:sldId id="377" r:id="rId6"/>
    <p:sldId id="372" r:id="rId7"/>
    <p:sldId id="369" r:id="rId8"/>
    <p:sldId id="371" r:id="rId9"/>
    <p:sldId id="378" r:id="rId10"/>
    <p:sldId id="367" r:id="rId11"/>
    <p:sldId id="379" r:id="rId12"/>
    <p:sldId id="380" r:id="rId13"/>
    <p:sldId id="376" r:id="rId14"/>
  </p:sldIdLst>
  <p:sldSz cx="12192000" cy="6858000"/>
  <p:notesSz cx="6858000" cy="9144000"/>
  <p:embeddedFontLst>
    <p:embeddedFont>
      <p:font typeface="SUIT" panose="020B0600000101010101" charset="-127"/>
      <p:regular r:id="rId16"/>
      <p:bold r:id="rId17"/>
    </p:embeddedFont>
    <p:embeddedFont>
      <p:font typeface="Lucida Sans" panose="020B0602030504020204" pitchFamily="34" charset="0"/>
      <p:regular r:id="rId18"/>
      <p:bold r:id="rId19"/>
      <p:italic r:id="rId20"/>
      <p:boldItalic r:id="rId21"/>
    </p:embeddedFont>
    <p:embeddedFont>
      <p:font typeface="맑은 고딕" panose="020B0503020000020004" pitchFamily="50" charset="-127"/>
      <p:regular r:id="rId22"/>
      <p:bold r:id="rId2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389" userDrawn="1">
          <p15:clr>
            <a:srgbClr val="A4A3A4"/>
          </p15:clr>
        </p15:guide>
        <p15:guide id="4" orient="horz" pos="24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61F2"/>
    <a:srgbClr val="000000"/>
    <a:srgbClr val="A91E24"/>
    <a:srgbClr val="7E20A8"/>
    <a:srgbClr val="79A100"/>
    <a:srgbClr val="00A4A9"/>
    <a:srgbClr val="AD1F25"/>
    <a:srgbClr val="005CA6"/>
    <a:srgbClr val="152C4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어두운 스타일 2 - 강조 1/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5" autoAdjust="0"/>
    <p:restoredTop sz="94660"/>
  </p:normalViewPr>
  <p:slideViewPr>
    <p:cSldViewPr snapToGrid="0">
      <p:cViewPr varScale="1">
        <p:scale>
          <a:sx n="76" d="100"/>
          <a:sy n="76" d="100"/>
        </p:scale>
        <p:origin x="468" y="78"/>
      </p:cViewPr>
      <p:guideLst>
        <p:guide orient="horz" pos="2183"/>
        <p:guide pos="3840"/>
        <p:guide orient="horz" pos="1389"/>
        <p:guide orient="horz" pos="24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2024-05-13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461173"/>
            <a:ext cx="11166962" cy="489926"/>
          </a:xfrm>
        </p:spPr>
        <p:txBody>
          <a:bodyPr lIns="0" anchor="ctr">
            <a:noAutofit/>
          </a:bodyPr>
          <a:lstStyle>
            <a:lvl1pPr marL="0" indent="0">
              <a:buFontTx/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884664" y="263927"/>
            <a:ext cx="1838287" cy="224830"/>
          </a:xfrm>
          <a:solidFill>
            <a:srgbClr val="000000"/>
          </a:solidFill>
        </p:spPr>
        <p:txBody>
          <a:bodyPr bIns="36000" anchor="ctr"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SUIT" pitchFamily="2" charset="-127"/>
                <a:ea typeface="SUIT" pitchFamily="2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57202" y="6524244"/>
            <a:ext cx="496126" cy="249385"/>
          </a:xfrm>
        </p:spPr>
        <p:txBody>
          <a:bodyPr/>
          <a:lstStyle>
            <a:lvl1pPr algn="l">
              <a:defRPr sz="1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DA970759-C0C9-D4ED-FCEC-34EEF3091B07}"/>
              </a:ext>
            </a:extLst>
          </p:cNvPr>
          <p:cNvCxnSpPr/>
          <p:nvPr userDrawn="1"/>
        </p:nvCxnSpPr>
        <p:spPr>
          <a:xfrm>
            <a:off x="457202" y="1042416"/>
            <a:ext cx="11265749" cy="0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텍스트 개체 틀 2">
            <a:extLst>
              <a:ext uri="{FF2B5EF4-FFF2-40B4-BE49-F238E27FC236}">
                <a16:creationId xmlns:a16="http://schemas.microsoft.com/office/drawing/2014/main" id="{8EA9A152-2E40-F7D1-D2FF-AA09AACDD8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2" y="263927"/>
            <a:ext cx="11166962" cy="208901"/>
          </a:xfrm>
        </p:spPr>
        <p:txBody>
          <a:bodyPr lIns="0" anchor="ctr">
            <a:noAutofit/>
          </a:bodyPr>
          <a:lstStyle>
            <a:lvl1pPr marL="0" indent="0">
              <a:buFontTx/>
              <a:buNone/>
              <a:defRPr sz="1400" b="0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B5014719-CA3D-4514-AAC7-1705D30F75E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2" r:id="rId2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583476" y="2468279"/>
            <a:ext cx="7191102" cy="1722026"/>
          </a:xfrm>
        </p:spPr>
        <p:txBody>
          <a:bodyPr>
            <a:normAutofit/>
          </a:bodyPr>
          <a:lstStyle/>
          <a:p>
            <a:pPr algn="ctr"/>
            <a:r>
              <a:rPr lang="en-US" altLang="ko-KR" sz="4800" dirty="0">
                <a:latin typeface="+mn-ea"/>
                <a:ea typeface="+mn-ea"/>
              </a:rPr>
              <a:t>2024</a:t>
            </a:r>
            <a:r>
              <a:rPr lang="ko-KR" altLang="en-US" sz="4800" dirty="0">
                <a:latin typeface="+mn-ea"/>
                <a:ea typeface="+mn-ea"/>
              </a:rPr>
              <a:t>년 </a:t>
            </a:r>
            <a:r>
              <a:rPr lang="en-US" altLang="ko-KR" sz="4800" dirty="0">
                <a:latin typeface="+mn-ea"/>
                <a:ea typeface="+mn-ea"/>
              </a:rPr>
              <a:t>3</a:t>
            </a:r>
            <a:r>
              <a:rPr lang="ko-KR" altLang="en-US" sz="4800" dirty="0">
                <a:latin typeface="+mn-ea"/>
                <a:ea typeface="+mn-ea"/>
              </a:rPr>
              <a:t>월 정기 릴리즈</a:t>
            </a:r>
            <a:br>
              <a:rPr lang="en-US" altLang="ko-KR" sz="4800" dirty="0">
                <a:latin typeface="+mn-ea"/>
                <a:ea typeface="+mn-ea"/>
              </a:rPr>
            </a:br>
            <a:r>
              <a:rPr lang="en-US" altLang="ko-KR" sz="40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(</a:t>
            </a:r>
            <a:r>
              <a:rPr lang="en-US" altLang="ko-KR" sz="36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AUD</a:t>
            </a:r>
            <a:r>
              <a:rPr lang="ko-KR" altLang="en-US" sz="36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36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Platform 7)</a:t>
            </a:r>
            <a:endParaRPr lang="ko-KR" altLang="en-US" sz="4800" dirty="0">
              <a:solidFill>
                <a:schemeClr val="bg1">
                  <a:lumMod val="5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>
                <a:latin typeface="+mj-lt"/>
              </a:rPr>
              <a:t>비아이매트릭스 기술연구소</a:t>
            </a:r>
            <a:endParaRPr lang="en-US" altLang="ko-KR" sz="1206" dirty="0">
              <a:latin typeface="+mj-lt"/>
            </a:endParaRPr>
          </a:p>
          <a:p>
            <a:r>
              <a:rPr lang="en-US" altLang="ko-KR" sz="1206" dirty="0">
                <a:latin typeface="+mj-lt"/>
              </a:rPr>
              <a:t>2024. 03   / </a:t>
            </a:r>
            <a:r>
              <a:rPr lang="ko-KR" altLang="en-US" sz="1206" dirty="0">
                <a:latin typeface="+mj-lt"/>
              </a:rPr>
              <a:t>이영균</a:t>
            </a:r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웹 기반의 메타 디자이너 제품 릴리즈</a:t>
            </a:r>
            <a:endParaRPr lang="en-US" altLang="ko-KR" sz="1600" dirty="0">
              <a:solidFill>
                <a:srgbClr val="333333"/>
              </a:solidFill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j-lt"/>
                <a:ea typeface="+mn-ea"/>
              </a:rPr>
              <a:t>6. </a:t>
            </a:r>
            <a:r>
              <a:rPr lang="ko-KR" altLang="en-US" dirty="0">
                <a:latin typeface="+mj-lt"/>
                <a:ea typeface="+mn-ea"/>
              </a:rPr>
              <a:t>웹 기반 메타 디자이너</a:t>
            </a:r>
            <a:endParaRPr lang="en-US" altLang="ko-KR" dirty="0">
              <a:latin typeface="+mj-lt"/>
              <a:ea typeface="+mn-ea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A36AAE4D-6D8F-3E75-5A4A-E8942673D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705" y="1682906"/>
            <a:ext cx="6827428" cy="3707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7481098" y="1759036"/>
            <a:ext cx="4585063" cy="4362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j-lt"/>
              </a:rPr>
              <a:t>별도의 </a:t>
            </a:r>
            <a:r>
              <a:rPr lang="en-US" altLang="ko-KR" sz="1100" dirty="0">
                <a:latin typeface="+mj-lt"/>
              </a:rPr>
              <a:t>Plug-in </a:t>
            </a:r>
            <a:r>
              <a:rPr lang="ko-KR" altLang="en-US" sz="1100" dirty="0">
                <a:latin typeface="+mj-lt"/>
              </a:rPr>
              <a:t>설치 없이  순수 웹 운영환경으로 가볍고 가볍게 동작함</a:t>
            </a:r>
            <a:r>
              <a:rPr lang="en-US" altLang="ko-KR" sz="1100" dirty="0">
                <a:latin typeface="+mj-lt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100" dirty="0">
                <a:latin typeface="+mj-lt"/>
              </a:rPr>
              <a:t>HTML5 CANVAS </a:t>
            </a:r>
            <a:r>
              <a:rPr lang="ko-KR" altLang="en-US" sz="1100" dirty="0">
                <a:latin typeface="+mj-lt"/>
              </a:rPr>
              <a:t>기술을 적용하여 최고의 성능 제공</a:t>
            </a:r>
            <a:endParaRPr lang="en-US" altLang="ko-KR" sz="11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메타 제작 생산성 향상을극대화 하기 위해 </a:t>
            </a:r>
            <a:r>
              <a:rPr lang="en-US" altLang="ko-KR" sz="1200" dirty="0">
                <a:solidFill>
                  <a:srgbClr val="FF0000"/>
                </a:solidFill>
                <a:latin typeface="+mj-lt"/>
              </a:rPr>
              <a:t>Excel</a:t>
            </a:r>
            <a:r>
              <a:rPr lang="ko-KR" altLang="en-US" sz="1200" dirty="0">
                <a:solidFill>
                  <a:srgbClr val="FF0000"/>
                </a:solidFill>
                <a:latin typeface="+mj-lt"/>
              </a:rPr>
              <a:t>로 내보내기</a:t>
            </a:r>
            <a:r>
              <a:rPr lang="en-US" altLang="ko-KR" sz="1200" dirty="0">
                <a:solidFill>
                  <a:srgbClr val="FF0000"/>
                </a:solidFill>
                <a:latin typeface="+mj-lt"/>
              </a:rPr>
              <a:t>/</a:t>
            </a:r>
            <a:r>
              <a:rPr lang="ko-KR" altLang="en-US" sz="1200" dirty="0">
                <a:solidFill>
                  <a:srgbClr val="FF0000"/>
                </a:solidFill>
                <a:latin typeface="+mj-lt"/>
              </a:rPr>
              <a:t>가져오기 기능 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제공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(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엑셀 편집으로 메타 제작 가능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FF0000"/>
                </a:solidFill>
                <a:latin typeface="+mj-lt"/>
              </a:rPr>
              <a:t>메타 일괄 작업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을 위한 </a:t>
            </a:r>
            <a:r>
              <a:rPr lang="ko-KR" altLang="en-US" sz="1200" dirty="0">
                <a:solidFill>
                  <a:srgbClr val="FF0000"/>
                </a:solidFill>
                <a:latin typeface="+mj-lt"/>
              </a:rPr>
              <a:t>데이터 베이스 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제공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(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데이터 베이스 업데이트 후 파일 변환 기능 제공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메타를 통한 데이터 베이스 분석 확대를 위한 데이터 베이스 </a:t>
            </a:r>
            <a:r>
              <a:rPr lang="ko-KR" altLang="en-US" sz="1200" dirty="0" err="1">
                <a:solidFill>
                  <a:srgbClr val="333333"/>
                </a:solidFill>
                <a:latin typeface="+mj-lt"/>
              </a:rPr>
              <a:t>카달로그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 쿼리 관리 기능 제공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 (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데이터 베이스가 제공하는 시스템 </a:t>
            </a:r>
            <a:r>
              <a:rPr lang="ko-KR" altLang="en-US" sz="1200" dirty="0" err="1">
                <a:solidFill>
                  <a:srgbClr val="333333"/>
                </a:solidFill>
                <a:latin typeface="+mj-lt"/>
              </a:rPr>
              <a:t>카달로그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 쿼리를 직접 등록 관리 가능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하위 버전 시스템 업그레이드를 위한 </a:t>
            </a:r>
            <a:r>
              <a:rPr lang="ko-KR" altLang="en-US" sz="1200" dirty="0">
                <a:solidFill>
                  <a:srgbClr val="FF0000"/>
                </a:solidFill>
                <a:latin typeface="+mj-lt"/>
              </a:rPr>
              <a:t>일괄 </a:t>
            </a:r>
            <a:r>
              <a:rPr lang="en-US" altLang="ko-KR" sz="1200" dirty="0">
                <a:solidFill>
                  <a:srgbClr val="FF0000"/>
                </a:solidFill>
                <a:latin typeface="+mj-lt"/>
              </a:rPr>
              <a:t>Migration </a:t>
            </a:r>
            <a:r>
              <a:rPr lang="ko-KR" altLang="en-US" sz="1200" dirty="0">
                <a:solidFill>
                  <a:srgbClr val="FF0000"/>
                </a:solidFill>
                <a:latin typeface="+mj-lt"/>
              </a:rPr>
              <a:t>도구 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제공</a:t>
            </a:r>
            <a:br>
              <a:rPr lang="en-US" altLang="ko-KR" sz="1200" dirty="0">
                <a:solidFill>
                  <a:srgbClr val="333333"/>
                </a:solidFill>
                <a:latin typeface="+mj-lt"/>
              </a:rPr>
            </a:b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(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디자이너에서 단일 파일을 열어서 업그레이드도 가능함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.)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333333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333333"/>
              </a:solidFill>
              <a:latin typeface="+mj-lt"/>
            </a:endParaRPr>
          </a:p>
          <a:p>
            <a:endParaRPr lang="ko-KR" altLang="en-US" sz="1200" dirty="0">
              <a:latin typeface="+mj-lt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3D1E2E34-A5FB-BC18-77E6-9399E6D57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40" y="4533036"/>
            <a:ext cx="2202403" cy="17139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8B06EB63-1094-D87E-7ED3-A29A12151B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2178" y="4072847"/>
            <a:ext cx="3638433" cy="22838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31408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/>
              <a:t>AUD Platform </a:t>
            </a:r>
            <a:r>
              <a:rPr lang="ko-KR" altLang="en-US" sz="1600" dirty="0"/>
              <a:t>내 보안 강화</a:t>
            </a:r>
            <a:endParaRPr lang="en-US" altLang="ko-KR" sz="1600" dirty="0">
              <a:solidFill>
                <a:srgbClr val="333333"/>
              </a:solidFill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j-lt"/>
                <a:ea typeface="+mn-ea"/>
              </a:rPr>
              <a:t>7. AUD Platform </a:t>
            </a:r>
            <a:r>
              <a:rPr lang="ko-KR" altLang="en-US" dirty="0">
                <a:latin typeface="+mj-lt"/>
                <a:ea typeface="+mn-ea"/>
              </a:rPr>
              <a:t>보안 강화 및 옵션</a:t>
            </a:r>
            <a:endParaRPr lang="en-US" altLang="ko-KR" dirty="0">
              <a:latin typeface="+mj-lt"/>
              <a:ea typeface="+mn-ea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7481098" y="1759036"/>
            <a:ext cx="4585063" cy="3360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100" dirty="0" err="1">
                <a:latin typeface="+mj-lt"/>
              </a:rPr>
              <a:t>i</a:t>
            </a:r>
            <a:r>
              <a:rPr lang="en-US" altLang="ko-KR" sz="1100" dirty="0">
                <a:latin typeface="+mj-lt"/>
              </a:rPr>
              <a:t>-AUD </a:t>
            </a:r>
            <a:r>
              <a:rPr lang="ko-KR" altLang="en-US" sz="1100" dirty="0">
                <a:latin typeface="+mj-lt"/>
              </a:rPr>
              <a:t>통신 구간 </a:t>
            </a:r>
            <a:r>
              <a:rPr lang="en-US" altLang="ko-KR" sz="1100" dirty="0">
                <a:latin typeface="+mj-lt"/>
              </a:rPr>
              <a:t>Public-Key Encryption(</a:t>
            </a:r>
            <a:r>
              <a:rPr lang="ko-KR" altLang="en-US" sz="1100" dirty="0">
                <a:latin typeface="+mj-lt"/>
              </a:rPr>
              <a:t>비 대칭 암호화</a:t>
            </a:r>
            <a:r>
              <a:rPr lang="en-US" altLang="ko-KR" sz="1100" dirty="0">
                <a:latin typeface="+mj-lt"/>
              </a:rPr>
              <a:t>) </a:t>
            </a:r>
            <a:r>
              <a:rPr lang="ko-KR" altLang="en-US" sz="1100" dirty="0">
                <a:latin typeface="+mj-lt"/>
              </a:rPr>
              <a:t>적용</a:t>
            </a:r>
            <a:br>
              <a:rPr lang="en-US" altLang="ko-KR" sz="1100" dirty="0">
                <a:latin typeface="+mj-lt"/>
              </a:rPr>
            </a:br>
            <a:r>
              <a:rPr lang="en-US" altLang="ko-KR" sz="1100" dirty="0">
                <a:latin typeface="+mj-lt"/>
              </a:rPr>
              <a:t> -  </a:t>
            </a:r>
            <a:r>
              <a:rPr lang="ko-KR" altLang="en-US" sz="1100" dirty="0">
                <a:latin typeface="+mj-lt"/>
              </a:rPr>
              <a:t>공개키 암호화 </a:t>
            </a:r>
            <a:r>
              <a:rPr lang="en-US" altLang="ko-KR" sz="1100" dirty="0">
                <a:latin typeface="+mj-lt"/>
              </a:rPr>
              <a:t>-&gt; </a:t>
            </a:r>
            <a:r>
              <a:rPr lang="ko-KR" altLang="en-US" sz="1100" dirty="0">
                <a:latin typeface="+mj-lt"/>
              </a:rPr>
              <a:t>개인키 복호화</a:t>
            </a:r>
            <a:br>
              <a:rPr lang="en-US" altLang="ko-KR" sz="1100" dirty="0">
                <a:latin typeface="+mj-lt"/>
              </a:rPr>
            </a:br>
            <a:r>
              <a:rPr lang="en-US" altLang="ko-KR" sz="1000" dirty="0">
                <a:solidFill>
                  <a:srgbClr val="FF0000"/>
                </a:solidFill>
                <a:latin typeface="+mj-lt"/>
              </a:rPr>
              <a:t>※ </a:t>
            </a:r>
            <a:r>
              <a:rPr lang="ko-KR" altLang="en-US" sz="1000" dirty="0">
                <a:solidFill>
                  <a:srgbClr val="FF0000"/>
                </a:solidFill>
                <a:latin typeface="+mj-lt"/>
              </a:rPr>
              <a:t>암호화된 데이터는 연구소에서도 해독 불가능함</a:t>
            </a:r>
            <a:r>
              <a:rPr lang="en-US" altLang="ko-KR" sz="1000" dirty="0">
                <a:solidFill>
                  <a:srgbClr val="FF0000"/>
                </a:solidFill>
                <a:latin typeface="+mj-lt"/>
              </a:rPr>
              <a:t>.</a:t>
            </a:r>
            <a:endParaRPr lang="en-US" altLang="ko-KR" sz="1100" dirty="0">
              <a:solidFill>
                <a:srgbClr val="FF0000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1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j-lt"/>
              </a:rPr>
              <a:t>파일 접근 강화</a:t>
            </a:r>
            <a:br>
              <a:rPr lang="en-US" altLang="ko-KR" sz="1100" dirty="0">
                <a:latin typeface="+mj-lt"/>
              </a:rPr>
            </a:br>
            <a:r>
              <a:rPr lang="en-US" altLang="ko-KR" sz="1100" dirty="0">
                <a:latin typeface="+mj-lt"/>
              </a:rPr>
              <a:t> -  Upload/Download</a:t>
            </a:r>
            <a:r>
              <a:rPr lang="ko-KR" altLang="en-US" sz="1100" dirty="0">
                <a:latin typeface="+mj-lt"/>
              </a:rPr>
              <a:t> 기능을 통해 파일 접근 시 보고서별 권한 점검 수행</a:t>
            </a:r>
            <a:br>
              <a:rPr lang="en-US" altLang="ko-KR" sz="1100" dirty="0">
                <a:latin typeface="+mj-lt"/>
              </a:rPr>
            </a:br>
            <a:r>
              <a:rPr lang="en-US" altLang="ko-KR" sz="1100" dirty="0">
                <a:latin typeface="+mj-lt"/>
              </a:rPr>
              <a:t> - </a:t>
            </a:r>
            <a:r>
              <a:rPr lang="ko-KR" altLang="en-US" sz="1100" dirty="0">
                <a:latin typeface="+mj-lt"/>
              </a:rPr>
              <a:t>시스템에 등록된 폴더 외에는 접근 불가</a:t>
            </a:r>
            <a:br>
              <a:rPr lang="en-US" altLang="ko-KR" sz="1100" dirty="0">
                <a:latin typeface="+mj-lt"/>
              </a:rPr>
            </a:br>
            <a:r>
              <a:rPr lang="en-US" altLang="ko-KR" sz="1100" dirty="0">
                <a:latin typeface="+mj-lt"/>
              </a:rPr>
              <a:t> - </a:t>
            </a:r>
            <a:r>
              <a:rPr lang="en-US" altLang="ko-KR" sz="1100" dirty="0">
                <a:solidFill>
                  <a:srgbClr val="FF0000"/>
                </a:solidFill>
                <a:latin typeface="+mj-lt"/>
              </a:rPr>
              <a:t>Symbolic Link </a:t>
            </a:r>
            <a:r>
              <a:rPr lang="ko-KR" altLang="en-US" sz="1100" dirty="0">
                <a:latin typeface="+mj-lt"/>
              </a:rPr>
              <a:t>기능 제공으로 공용 폴더 접근 편의성 제공</a:t>
            </a:r>
            <a:endParaRPr lang="en-US" altLang="ko-KR" sz="11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j-lt"/>
              </a:rPr>
              <a:t>데이터 조회 서버스크립트 실행 시 보고서 조회 권한 점검</a:t>
            </a:r>
            <a:br>
              <a:rPr lang="en-US" altLang="ko-KR" sz="1100" dirty="0">
                <a:latin typeface="+mj-lt"/>
              </a:rPr>
            </a:br>
            <a:r>
              <a:rPr lang="en-US" altLang="ko-KR" sz="1100" dirty="0">
                <a:latin typeface="+mj-lt"/>
              </a:rPr>
              <a:t> - </a:t>
            </a:r>
            <a:r>
              <a:rPr lang="ko-KR" altLang="en-US" sz="1100" dirty="0">
                <a:latin typeface="+mj-lt"/>
              </a:rPr>
              <a:t>권한 있는 보고서 열람 후 조회 및 저장 동작에서도 보고서의 권한 점검 수행으로 권한 누수 방지</a:t>
            </a:r>
            <a:endParaRPr lang="en-US" altLang="ko-KR" sz="11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100" dirty="0">
              <a:latin typeface="+mj-lt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3EAF198-BABA-290A-54E7-387183363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463" y="1548923"/>
            <a:ext cx="6396818" cy="4223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78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4B79D554-7237-60CD-5634-DD788159C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809" y="2827886"/>
            <a:ext cx="6013866" cy="3522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 err="1">
                <a:solidFill>
                  <a:srgbClr val="333333"/>
                </a:solidFill>
              </a:rPr>
              <a:t>i</a:t>
            </a:r>
            <a:r>
              <a:rPr lang="en-US" altLang="ko-KR" sz="1600" dirty="0">
                <a:solidFill>
                  <a:srgbClr val="333333"/>
                </a:solidFill>
              </a:rPr>
              <a:t>-MATRIX</a:t>
            </a:r>
            <a:r>
              <a:rPr lang="ko-KR" altLang="en-US" sz="1600" dirty="0">
                <a:solidFill>
                  <a:srgbClr val="333333"/>
                </a:solidFill>
              </a:rPr>
              <a:t> </a:t>
            </a:r>
            <a:r>
              <a:rPr lang="en-US" altLang="ko-KR" sz="1600" dirty="0">
                <a:solidFill>
                  <a:srgbClr val="333333"/>
                </a:solidFill>
              </a:rPr>
              <a:t>Add-in</a:t>
            </a:r>
            <a:r>
              <a:rPr lang="ko-KR" altLang="en-US" sz="1600" dirty="0">
                <a:solidFill>
                  <a:srgbClr val="333333"/>
                </a:solidFill>
              </a:rPr>
              <a:t> 모드 전환</a:t>
            </a:r>
            <a:endParaRPr lang="en-US" altLang="ko-KR" sz="1600" dirty="0">
              <a:solidFill>
                <a:srgbClr val="333333"/>
              </a:solidFill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j-lt"/>
                <a:ea typeface="+mn-ea"/>
              </a:rPr>
              <a:t>8. </a:t>
            </a:r>
            <a:r>
              <a:rPr lang="en-US" altLang="ko-KR" dirty="0" err="1">
                <a:latin typeface="+mj-lt"/>
                <a:ea typeface="+mn-ea"/>
              </a:rPr>
              <a:t>i</a:t>
            </a:r>
            <a:r>
              <a:rPr lang="en-US" altLang="ko-KR" dirty="0">
                <a:latin typeface="+mj-lt"/>
                <a:ea typeface="+mn-ea"/>
              </a:rPr>
              <a:t>-MATRIX Add-in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7481098" y="1759036"/>
            <a:ext cx="45850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j-lt"/>
              </a:rPr>
              <a:t>포털 로그인 시 설치과정을 실제 설치가 필요한 시점으로 변경하여 불필요한 설치 과정 최소화</a:t>
            </a:r>
            <a:endParaRPr lang="en-US" altLang="ko-KR" sz="11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j-lt"/>
              </a:rPr>
              <a:t>사용자 </a:t>
            </a:r>
            <a:r>
              <a:rPr lang="en-US" altLang="ko-KR" sz="1100" dirty="0">
                <a:latin typeface="+mj-lt"/>
              </a:rPr>
              <a:t>PC</a:t>
            </a:r>
            <a:r>
              <a:rPr lang="ko-KR" altLang="en-US" sz="1100" dirty="0">
                <a:latin typeface="+mj-lt"/>
              </a:rPr>
              <a:t>에서 엑셀 실행 시 </a:t>
            </a:r>
            <a:r>
              <a:rPr lang="en-US" altLang="ko-KR" sz="1100" dirty="0" err="1">
                <a:latin typeface="+mj-lt"/>
              </a:rPr>
              <a:t>i</a:t>
            </a:r>
            <a:r>
              <a:rPr lang="en-US" altLang="ko-KR" sz="1100" dirty="0">
                <a:latin typeface="+mj-lt"/>
              </a:rPr>
              <a:t>-MATRIX </a:t>
            </a:r>
            <a:r>
              <a:rPr lang="ko-KR" altLang="en-US" sz="1100" dirty="0">
                <a:latin typeface="+mj-lt"/>
              </a:rPr>
              <a:t>사용을 위한 인증 과정 추가</a:t>
            </a:r>
            <a:endParaRPr lang="en-US" altLang="ko-KR" sz="1100" dirty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제품의 안정적인 운영을 위하여 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WEB-EMBEDDED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는 기본 제작 옵션에서 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Disable</a:t>
            </a:r>
            <a:r>
              <a:rPr lang="ko-KR" altLang="en-US" sz="1200" dirty="0">
                <a:solidFill>
                  <a:srgbClr val="333333"/>
                </a:solidFill>
                <a:latin typeface="+mj-lt"/>
              </a:rPr>
              <a:t> 처리됨</a:t>
            </a:r>
            <a:r>
              <a:rPr lang="en-US" altLang="ko-KR" sz="1200" dirty="0">
                <a:solidFill>
                  <a:srgbClr val="333333"/>
                </a:solidFill>
                <a:latin typeface="+mj-lt"/>
              </a:rPr>
              <a:t>.</a:t>
            </a:r>
            <a:br>
              <a:rPr lang="en-US" altLang="ko-KR" sz="1200" dirty="0">
                <a:solidFill>
                  <a:srgbClr val="333333"/>
                </a:solidFill>
                <a:latin typeface="+mj-lt"/>
              </a:rPr>
            </a:br>
            <a:r>
              <a:rPr lang="en-US" altLang="ko-KR" sz="1050" dirty="0">
                <a:solidFill>
                  <a:srgbClr val="333333"/>
                </a:solidFill>
                <a:latin typeface="+mj-lt"/>
              </a:rPr>
              <a:t>(</a:t>
            </a:r>
            <a:r>
              <a:rPr lang="ko-KR" altLang="en-US" sz="1050" dirty="0">
                <a:solidFill>
                  <a:srgbClr val="333333"/>
                </a:solidFill>
                <a:latin typeface="+mj-lt"/>
              </a:rPr>
              <a:t>옵션 변경으로 </a:t>
            </a:r>
            <a:r>
              <a:rPr lang="en-US" altLang="ko-KR" sz="1050" dirty="0">
                <a:solidFill>
                  <a:srgbClr val="333333"/>
                </a:solidFill>
                <a:latin typeface="+mj-lt"/>
              </a:rPr>
              <a:t>WEB-EMBEDDE</a:t>
            </a:r>
            <a:r>
              <a:rPr lang="ko-KR" altLang="en-US" sz="1050" dirty="0">
                <a:solidFill>
                  <a:srgbClr val="333333"/>
                </a:solidFill>
                <a:latin typeface="+mj-lt"/>
              </a:rPr>
              <a:t>를</a:t>
            </a:r>
            <a:r>
              <a:rPr lang="en-US" altLang="ko-KR" sz="1050" dirty="0">
                <a:solidFill>
                  <a:srgbClr val="333333"/>
                </a:solidFill>
                <a:latin typeface="+mj-lt"/>
              </a:rPr>
              <a:t> </a:t>
            </a:r>
            <a:r>
              <a:rPr lang="ko-KR" altLang="en-US" sz="1050" dirty="0">
                <a:solidFill>
                  <a:srgbClr val="333333"/>
                </a:solidFill>
                <a:latin typeface="+mj-lt"/>
              </a:rPr>
              <a:t>지속 사용 가능 하지만 장려하지 않음</a:t>
            </a:r>
            <a:r>
              <a:rPr lang="en-US" altLang="ko-KR" sz="1050" dirty="0">
                <a:solidFill>
                  <a:srgbClr val="333333"/>
                </a:solidFill>
                <a:latin typeface="+mj-lt"/>
              </a:rPr>
              <a:t>)</a:t>
            </a:r>
            <a:endParaRPr lang="en-US" altLang="ko-KR" sz="1200" dirty="0">
              <a:solidFill>
                <a:srgbClr val="333333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333333"/>
              </a:solidFill>
              <a:latin typeface="+mj-lt"/>
            </a:endParaRPr>
          </a:p>
          <a:p>
            <a:endParaRPr lang="ko-KR" altLang="en-US" sz="1200" dirty="0">
              <a:latin typeface="+mj-lt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4AA5BAE-85FF-D503-62AD-D6E728412F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265" y="1753904"/>
            <a:ext cx="1040408" cy="883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CCD524C2-003B-9A7A-0785-6708A1B8D0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6774" y="3400331"/>
            <a:ext cx="1813631" cy="2072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11134C7A-4C15-56C6-2C0F-5543962436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646" y="2067189"/>
            <a:ext cx="402969" cy="402969"/>
          </a:xfrm>
          <a:prstGeom prst="rect">
            <a:avLst/>
          </a:prstGeom>
        </p:spPr>
      </p:pic>
      <p:sp>
        <p:nvSpPr>
          <p:cNvPr id="12" name="타원 11">
            <a:extLst>
              <a:ext uri="{FF2B5EF4-FFF2-40B4-BE49-F238E27FC236}">
                <a16:creationId xmlns:a16="http://schemas.microsoft.com/office/drawing/2014/main" id="{7000DECA-989E-CD2D-76AC-A31738A8BCC9}"/>
              </a:ext>
            </a:extLst>
          </p:cNvPr>
          <p:cNvSpPr/>
          <p:nvPr/>
        </p:nvSpPr>
        <p:spPr>
          <a:xfrm>
            <a:off x="817809" y="3165230"/>
            <a:ext cx="384981" cy="372886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BB5A414A-F98F-8105-10BC-F0303814EB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8508" y="3263071"/>
            <a:ext cx="3377127" cy="3261173"/>
          </a:xfrm>
          <a:prstGeom prst="rect">
            <a:avLst/>
          </a:prstGeom>
        </p:spPr>
      </p:pic>
      <p:sp>
        <p:nvSpPr>
          <p:cNvPr id="14" name="타원 13">
            <a:extLst>
              <a:ext uri="{FF2B5EF4-FFF2-40B4-BE49-F238E27FC236}">
                <a16:creationId xmlns:a16="http://schemas.microsoft.com/office/drawing/2014/main" id="{806AFB9F-5D48-3576-28E3-0CC373AC367F}"/>
              </a:ext>
            </a:extLst>
          </p:cNvPr>
          <p:cNvSpPr/>
          <p:nvPr/>
        </p:nvSpPr>
        <p:spPr>
          <a:xfrm>
            <a:off x="5104580" y="5859791"/>
            <a:ext cx="384981" cy="372886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8768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049" y="478111"/>
            <a:ext cx="11166962" cy="489926"/>
          </a:xfrm>
        </p:spPr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9. ROAD-MAP </a:t>
            </a:r>
            <a:r>
              <a:rPr lang="en-US" altLang="ko-KR" sz="20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(AUD Platform 7)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CD573B-ED86-DA4D-D0AB-47F3F7EBD727}"/>
              </a:ext>
            </a:extLst>
          </p:cNvPr>
          <p:cNvSpPr txBox="1"/>
          <p:nvPr/>
        </p:nvSpPr>
        <p:spPr>
          <a:xfrm>
            <a:off x="3091931" y="1198272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/>
              <a:t>2024.03</a:t>
            </a:r>
            <a:endParaRPr lang="ko-KR" altLang="en-US" sz="11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94077C-F81B-F118-4A8B-6E80442A922F}"/>
              </a:ext>
            </a:extLst>
          </p:cNvPr>
          <p:cNvSpPr txBox="1"/>
          <p:nvPr/>
        </p:nvSpPr>
        <p:spPr>
          <a:xfrm>
            <a:off x="5186494" y="1198272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/>
              <a:t>2024.06</a:t>
            </a:r>
            <a:endParaRPr lang="ko-KR" altLang="en-US" sz="11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571DB7-D6CA-F792-AB0B-6FCA73F82E24}"/>
              </a:ext>
            </a:extLst>
          </p:cNvPr>
          <p:cNvSpPr txBox="1"/>
          <p:nvPr/>
        </p:nvSpPr>
        <p:spPr>
          <a:xfrm>
            <a:off x="7530949" y="1198272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/>
              <a:t>2024.09</a:t>
            </a:r>
            <a:endParaRPr lang="ko-KR" altLang="en-US" sz="11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43DA06-09E3-0D52-4AEC-9F927A57B3A6}"/>
              </a:ext>
            </a:extLst>
          </p:cNvPr>
          <p:cNvSpPr txBox="1"/>
          <p:nvPr/>
        </p:nvSpPr>
        <p:spPr>
          <a:xfrm>
            <a:off x="9480835" y="1198272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/>
              <a:t>2024.12</a:t>
            </a:r>
            <a:endParaRPr lang="ko-KR" altLang="en-US" sz="11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5B79E6-FA26-6B59-0AD5-2EACE630D725}"/>
              </a:ext>
            </a:extLst>
          </p:cNvPr>
          <p:cNvSpPr txBox="1"/>
          <p:nvPr/>
        </p:nvSpPr>
        <p:spPr>
          <a:xfrm>
            <a:off x="2941920" y="2095401"/>
            <a:ext cx="2079297" cy="151977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통신 구간 암호화 </a:t>
            </a:r>
            <a:br>
              <a:rPr lang="en-US" altLang="ko-KR" sz="900" dirty="0">
                <a:latin typeface="+mj-lt"/>
              </a:rPr>
            </a:br>
            <a:r>
              <a:rPr lang="en-US" altLang="ko-KR" sz="900" dirty="0">
                <a:latin typeface="+mj-lt"/>
              </a:rPr>
              <a:t>(</a:t>
            </a:r>
            <a:r>
              <a:rPr lang="ko-KR" altLang="en-US" sz="900" dirty="0">
                <a:latin typeface="+mj-lt"/>
              </a:rPr>
              <a:t>비대칭키 암호화</a:t>
            </a:r>
            <a:r>
              <a:rPr lang="en-US" altLang="ko-KR" sz="900" dirty="0">
                <a:latin typeface="+mj-lt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파일</a:t>
            </a:r>
            <a:r>
              <a:rPr lang="en-US" altLang="ko-KR" sz="900" dirty="0">
                <a:latin typeface="+mj-lt"/>
              </a:rPr>
              <a:t> </a:t>
            </a:r>
            <a:r>
              <a:rPr lang="ko-KR" altLang="en-US" sz="900" dirty="0">
                <a:latin typeface="+mj-lt"/>
              </a:rPr>
              <a:t>접근 권한 강화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데이터 실행 권한 점검</a:t>
            </a:r>
            <a:br>
              <a:rPr lang="en-US" altLang="ko-KR" sz="900" dirty="0">
                <a:latin typeface="+mj-lt"/>
              </a:rPr>
            </a:br>
            <a:r>
              <a:rPr lang="en-US" altLang="ko-KR" sz="900" dirty="0">
                <a:latin typeface="+mj-lt"/>
              </a:rPr>
              <a:t>(</a:t>
            </a:r>
            <a:r>
              <a:rPr lang="ko-KR" altLang="en-US" sz="900" dirty="0">
                <a:latin typeface="+mj-lt"/>
              </a:rPr>
              <a:t>조회 시 보고서 조회 권한 점검</a:t>
            </a:r>
            <a:r>
              <a:rPr lang="en-US" altLang="ko-KR" sz="900" dirty="0">
                <a:latin typeface="+mj-lt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웹 페이지 인증 확대 적용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 err="1">
                <a:latin typeface="+mj-lt"/>
              </a:rPr>
              <a:t>i</a:t>
            </a:r>
            <a:r>
              <a:rPr lang="en-US" altLang="ko-KR" sz="900" dirty="0">
                <a:latin typeface="+mj-lt"/>
              </a:rPr>
              <a:t>-MATRIX</a:t>
            </a:r>
            <a:r>
              <a:rPr lang="ko-KR" altLang="en-US" sz="900" dirty="0">
                <a:latin typeface="+mj-lt"/>
              </a:rPr>
              <a:t> 인증 강화</a:t>
            </a:r>
            <a:endParaRPr lang="en-US" altLang="ko-KR" sz="900" dirty="0">
              <a:latin typeface="+mj-lt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4211AB72-C915-F0B4-04D8-EC657C1DAE3E}"/>
              </a:ext>
            </a:extLst>
          </p:cNvPr>
          <p:cNvSpPr/>
          <p:nvPr/>
        </p:nvSpPr>
        <p:spPr>
          <a:xfrm>
            <a:off x="703386" y="2095402"/>
            <a:ext cx="1936645" cy="15584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/>
              <a:t>보안 강화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F94BE6-CD3A-758F-7384-A821F44421F3}"/>
              </a:ext>
            </a:extLst>
          </p:cNvPr>
          <p:cNvSpPr txBox="1"/>
          <p:nvPr/>
        </p:nvSpPr>
        <p:spPr>
          <a:xfrm>
            <a:off x="2941920" y="1566300"/>
            <a:ext cx="1596784" cy="48102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 err="1">
                <a:latin typeface="+mj-lt"/>
              </a:rPr>
              <a:t>i</a:t>
            </a:r>
            <a:r>
              <a:rPr lang="en-US" altLang="ko-KR" sz="900" dirty="0">
                <a:latin typeface="+mj-lt"/>
              </a:rPr>
              <a:t>-META Designer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>
                <a:latin typeface="+mj-lt"/>
              </a:rPr>
              <a:t>Process</a:t>
            </a:r>
            <a:r>
              <a:rPr lang="ko-KR" altLang="en-US" sz="900" dirty="0">
                <a:latin typeface="+mj-lt"/>
              </a:rPr>
              <a:t> </a:t>
            </a:r>
            <a:r>
              <a:rPr lang="en-US" altLang="ko-KR" sz="900" dirty="0">
                <a:latin typeface="+mj-lt"/>
              </a:rPr>
              <a:t>Bot            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35701E6-E8D5-08C7-28FE-6ABAE62493EF}"/>
              </a:ext>
            </a:extLst>
          </p:cNvPr>
          <p:cNvSpPr/>
          <p:nvPr/>
        </p:nvSpPr>
        <p:spPr>
          <a:xfrm>
            <a:off x="703387" y="1565687"/>
            <a:ext cx="1941342" cy="519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/>
              <a:t>웹 전환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22F378-E7D8-9CD5-E257-DEA5CF91409F}"/>
              </a:ext>
            </a:extLst>
          </p:cNvPr>
          <p:cNvSpPr txBox="1"/>
          <p:nvPr/>
        </p:nvSpPr>
        <p:spPr>
          <a:xfrm>
            <a:off x="5044543" y="1573334"/>
            <a:ext cx="1516761" cy="48102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>
                <a:latin typeface="+mj-lt"/>
              </a:rPr>
              <a:t>Script</a:t>
            </a:r>
            <a:r>
              <a:rPr lang="ko-KR" altLang="en-US" sz="900" dirty="0">
                <a:latin typeface="+mj-lt"/>
              </a:rPr>
              <a:t> </a:t>
            </a:r>
            <a:r>
              <a:rPr lang="en-US" altLang="ko-KR" sz="900" dirty="0">
                <a:latin typeface="+mj-lt"/>
              </a:rPr>
              <a:t>Editor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>
                <a:latin typeface="+mj-lt"/>
              </a:rPr>
              <a:t>Query Builder</a:t>
            </a:r>
          </a:p>
        </p:txBody>
      </p:sp>
      <p:cxnSp>
        <p:nvCxnSpPr>
          <p:cNvPr id="18" name="직선 연결선 17">
            <a:extLst>
              <a:ext uri="{FF2B5EF4-FFF2-40B4-BE49-F238E27FC236}">
                <a16:creationId xmlns:a16="http://schemas.microsoft.com/office/drawing/2014/main" id="{7892F493-7F97-B0E6-A820-45F8FE50447B}"/>
              </a:ext>
            </a:extLst>
          </p:cNvPr>
          <p:cNvCxnSpPr>
            <a:cxnSpLocks/>
          </p:cNvCxnSpPr>
          <p:nvPr/>
        </p:nvCxnSpPr>
        <p:spPr>
          <a:xfrm>
            <a:off x="471270" y="2090380"/>
            <a:ext cx="1045229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3199DBDA-6E2B-0A97-4B7A-2B0127386229}"/>
              </a:ext>
            </a:extLst>
          </p:cNvPr>
          <p:cNvCxnSpPr>
            <a:cxnSpLocks/>
          </p:cNvCxnSpPr>
          <p:nvPr/>
        </p:nvCxnSpPr>
        <p:spPr>
          <a:xfrm>
            <a:off x="457200" y="1534872"/>
            <a:ext cx="1045229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90155118-7E0E-7FE1-813A-8A1AD24E91BD}"/>
              </a:ext>
            </a:extLst>
          </p:cNvPr>
          <p:cNvCxnSpPr>
            <a:cxnSpLocks/>
          </p:cNvCxnSpPr>
          <p:nvPr/>
        </p:nvCxnSpPr>
        <p:spPr>
          <a:xfrm>
            <a:off x="471270" y="3654235"/>
            <a:ext cx="1045229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2E06FA7-4303-11FE-7A22-979F007B1B7F}"/>
              </a:ext>
            </a:extLst>
          </p:cNvPr>
          <p:cNvSpPr txBox="1"/>
          <p:nvPr/>
        </p:nvSpPr>
        <p:spPr>
          <a:xfrm>
            <a:off x="2941920" y="3731949"/>
            <a:ext cx="2020808" cy="131202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데이터 소스 편집 기능 개선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팝업 연계 기능 고도화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데이터 그리드 팝업 검색 기능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데이터 그리드 </a:t>
            </a:r>
            <a:r>
              <a:rPr lang="en-US" altLang="ko-KR" sz="900" dirty="0">
                <a:latin typeface="+mj-lt"/>
              </a:rPr>
              <a:t>Time </a:t>
            </a:r>
            <a:r>
              <a:rPr lang="ko-KR" altLang="en-US" sz="900" dirty="0">
                <a:latin typeface="+mj-lt"/>
              </a:rPr>
              <a:t>컬럼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>
                <a:latin typeface="+mj-lt"/>
              </a:rPr>
              <a:t>UI/UX </a:t>
            </a:r>
            <a:r>
              <a:rPr lang="ko-KR" altLang="en-US" sz="900" dirty="0">
                <a:latin typeface="+mj-lt"/>
              </a:rPr>
              <a:t>추천 기능</a:t>
            </a:r>
            <a:endParaRPr lang="en-US" altLang="ko-KR" sz="900" dirty="0">
              <a:latin typeface="+mj-lt"/>
            </a:endParaRPr>
          </a:p>
          <a:p>
            <a:pPr>
              <a:lnSpc>
                <a:spcPct val="150000"/>
              </a:lnSpc>
            </a:pPr>
            <a:endParaRPr lang="en-US" altLang="ko-KR" sz="900" dirty="0">
              <a:latin typeface="+mj-lt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EA25256-A077-D01E-1DF7-9BAA166A035C}"/>
              </a:ext>
            </a:extLst>
          </p:cNvPr>
          <p:cNvSpPr/>
          <p:nvPr/>
        </p:nvSpPr>
        <p:spPr>
          <a:xfrm>
            <a:off x="701038" y="3654575"/>
            <a:ext cx="1936645" cy="12493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/>
              <a:t>생산성 </a:t>
            </a:r>
            <a:r>
              <a:rPr lang="en-US" altLang="ko-KR" sz="1100" dirty="0"/>
              <a:t>5</a:t>
            </a:r>
            <a:r>
              <a:rPr lang="ko-KR" altLang="en-US" sz="1100" dirty="0"/>
              <a:t>배 향상</a:t>
            </a:r>
          </a:p>
        </p:txBody>
      </p:sp>
      <p:cxnSp>
        <p:nvCxnSpPr>
          <p:cNvPr id="26" name="직선 연결선 25">
            <a:extLst>
              <a:ext uri="{FF2B5EF4-FFF2-40B4-BE49-F238E27FC236}">
                <a16:creationId xmlns:a16="http://schemas.microsoft.com/office/drawing/2014/main" id="{E9CDEB13-E29B-B7AF-2CB4-E1D3A492B6FF}"/>
              </a:ext>
            </a:extLst>
          </p:cNvPr>
          <p:cNvCxnSpPr>
            <a:cxnSpLocks/>
          </p:cNvCxnSpPr>
          <p:nvPr/>
        </p:nvCxnSpPr>
        <p:spPr>
          <a:xfrm>
            <a:off x="475956" y="4903914"/>
            <a:ext cx="1045229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C398932-8036-1022-410A-AE3AF3296EFD}"/>
              </a:ext>
            </a:extLst>
          </p:cNvPr>
          <p:cNvSpPr txBox="1"/>
          <p:nvPr/>
        </p:nvSpPr>
        <p:spPr>
          <a:xfrm>
            <a:off x="9396831" y="4970488"/>
            <a:ext cx="1503938" cy="688778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 err="1">
                <a:solidFill>
                  <a:srgbClr val="FF0000"/>
                </a:solidFill>
                <a:latin typeface="+mj-lt"/>
              </a:rPr>
              <a:t>i</a:t>
            </a:r>
            <a:r>
              <a:rPr lang="en-US" altLang="ko-KR" sz="900" dirty="0">
                <a:solidFill>
                  <a:srgbClr val="FF0000"/>
                </a:solidFill>
                <a:latin typeface="+mj-lt"/>
              </a:rPr>
              <a:t>-STREAM</a:t>
            </a:r>
            <a:r>
              <a:rPr lang="ko-KR" altLang="en-US" sz="900" dirty="0">
                <a:solidFill>
                  <a:srgbClr val="FF0000"/>
                </a:solidFill>
                <a:latin typeface="+mj-lt"/>
              </a:rPr>
              <a:t> 차기 버전</a:t>
            </a:r>
            <a:endParaRPr lang="en-US" altLang="ko-KR" sz="900" dirty="0">
              <a:solidFill>
                <a:srgbClr val="FF0000"/>
              </a:solidFill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>
                <a:latin typeface="+mj-lt"/>
              </a:rPr>
              <a:t>MX-GRID </a:t>
            </a:r>
            <a:r>
              <a:rPr lang="ko-KR" altLang="en-US" sz="900" dirty="0">
                <a:latin typeface="+mj-lt"/>
              </a:rPr>
              <a:t>피벗 그리드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900" dirty="0">
                <a:latin typeface="+mj-lt"/>
              </a:rPr>
              <a:t>모바일 환경 대응</a:t>
            </a:r>
            <a:endParaRPr lang="en-US" altLang="ko-KR" sz="900" dirty="0">
              <a:latin typeface="+mj-lt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7F3440B9-768C-5F13-E65D-587425B19F8D}"/>
              </a:ext>
            </a:extLst>
          </p:cNvPr>
          <p:cNvSpPr/>
          <p:nvPr/>
        </p:nvSpPr>
        <p:spPr>
          <a:xfrm>
            <a:off x="698690" y="4918319"/>
            <a:ext cx="1936643" cy="10031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100" dirty="0"/>
              <a:t>기능 고도화 </a:t>
            </a:r>
            <a:r>
              <a:rPr lang="en-US" altLang="ko-KR" sz="1100" dirty="0"/>
              <a:t>/ </a:t>
            </a:r>
            <a:r>
              <a:rPr lang="ko-KR" altLang="en-US" sz="1100" dirty="0"/>
              <a:t>업그레이드</a:t>
            </a:r>
          </a:p>
        </p:txBody>
      </p: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65CE410E-97CD-3C45-6637-9176C903CA9E}"/>
              </a:ext>
            </a:extLst>
          </p:cNvPr>
          <p:cNvCxnSpPr>
            <a:cxnSpLocks/>
          </p:cNvCxnSpPr>
          <p:nvPr/>
        </p:nvCxnSpPr>
        <p:spPr>
          <a:xfrm>
            <a:off x="473608" y="6373027"/>
            <a:ext cx="1045229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DA4D84D-72D7-1947-6D8A-08EA7C1FE0E3}"/>
              </a:ext>
            </a:extLst>
          </p:cNvPr>
          <p:cNvSpPr txBox="1"/>
          <p:nvPr/>
        </p:nvSpPr>
        <p:spPr>
          <a:xfrm>
            <a:off x="7468957" y="4972132"/>
            <a:ext cx="1927874" cy="27328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>
                <a:latin typeface="+mj-lt"/>
              </a:rPr>
              <a:t>MX-GRID Excel </a:t>
            </a:r>
            <a:r>
              <a:rPr lang="en-US" altLang="ko-KR" sz="900" dirty="0" err="1">
                <a:latin typeface="+mj-lt"/>
              </a:rPr>
              <a:t>Parsor</a:t>
            </a:r>
            <a:r>
              <a:rPr lang="en-US" altLang="ko-KR" sz="900" dirty="0">
                <a:latin typeface="+mj-lt"/>
              </a:rPr>
              <a:t> </a:t>
            </a:r>
            <a:r>
              <a:rPr lang="ko-KR" altLang="en-US" sz="900" dirty="0">
                <a:latin typeface="+mj-lt"/>
              </a:rPr>
              <a:t>고도화</a:t>
            </a:r>
            <a:endParaRPr lang="en-US" altLang="ko-KR" sz="900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752B195-77F2-6153-BA46-0DCF3E24D3C9}"/>
              </a:ext>
            </a:extLst>
          </p:cNvPr>
          <p:cNvSpPr txBox="1"/>
          <p:nvPr/>
        </p:nvSpPr>
        <p:spPr>
          <a:xfrm>
            <a:off x="5061451" y="3731949"/>
            <a:ext cx="2469497" cy="89652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 err="1">
                <a:latin typeface="+mj-lt"/>
              </a:rPr>
              <a:t>i</a:t>
            </a:r>
            <a:r>
              <a:rPr lang="en-US" altLang="ko-KR" sz="900" dirty="0">
                <a:latin typeface="+mj-lt"/>
              </a:rPr>
              <a:t>-AUD </a:t>
            </a:r>
            <a:r>
              <a:rPr lang="ko-KR" altLang="en-US" sz="900" dirty="0">
                <a:latin typeface="+mj-lt"/>
              </a:rPr>
              <a:t>속성 그리드 디자인 개선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 err="1">
                <a:latin typeface="+mj-lt"/>
              </a:rPr>
              <a:t>i</a:t>
            </a:r>
            <a:r>
              <a:rPr lang="en-US" altLang="ko-KR" sz="900" dirty="0">
                <a:latin typeface="+mj-lt"/>
              </a:rPr>
              <a:t>-AUD </a:t>
            </a:r>
            <a:r>
              <a:rPr lang="ko-KR" altLang="en-US" sz="900" dirty="0">
                <a:latin typeface="+mj-lt"/>
              </a:rPr>
              <a:t>탭 기능 고도화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>
                <a:latin typeface="+mj-lt"/>
              </a:rPr>
              <a:t>MX-Grid </a:t>
            </a:r>
            <a:r>
              <a:rPr lang="ko-KR" altLang="en-US" sz="900" dirty="0">
                <a:latin typeface="+mj-lt"/>
              </a:rPr>
              <a:t>데이터 셋 생성 기능</a:t>
            </a:r>
            <a:br>
              <a:rPr lang="en-US" altLang="ko-KR" sz="900" dirty="0">
                <a:latin typeface="+mj-lt"/>
              </a:rPr>
            </a:br>
            <a:r>
              <a:rPr lang="en-US" altLang="ko-KR" sz="900" dirty="0">
                <a:latin typeface="+mj-lt"/>
              </a:rPr>
              <a:t>(</a:t>
            </a:r>
            <a:r>
              <a:rPr lang="ko-KR" altLang="en-US" sz="900" dirty="0">
                <a:latin typeface="+mj-lt"/>
              </a:rPr>
              <a:t>수식을 이용한 데이터 가공</a:t>
            </a:r>
            <a:r>
              <a:rPr lang="en-US" altLang="ko-KR" sz="900" dirty="0">
                <a:latin typeface="+mj-lt"/>
              </a:rPr>
              <a:t>,</a:t>
            </a:r>
            <a:r>
              <a:rPr lang="ko-KR" altLang="en-US" sz="900" dirty="0">
                <a:latin typeface="+mj-lt"/>
              </a:rPr>
              <a:t>병합</a:t>
            </a:r>
            <a:r>
              <a:rPr lang="en-US" altLang="ko-KR" sz="900" dirty="0">
                <a:latin typeface="+mj-lt"/>
              </a:rPr>
              <a:t>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C4122F4-53F9-F6D4-4565-B24B4618E41B}"/>
              </a:ext>
            </a:extLst>
          </p:cNvPr>
          <p:cNvSpPr txBox="1"/>
          <p:nvPr/>
        </p:nvSpPr>
        <p:spPr>
          <a:xfrm>
            <a:off x="2924963" y="4966331"/>
            <a:ext cx="2524266" cy="131202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 err="1">
                <a:latin typeface="+mj-lt"/>
              </a:rPr>
              <a:t>i</a:t>
            </a:r>
            <a:r>
              <a:rPr lang="en-US" altLang="ko-KR" sz="900" dirty="0">
                <a:latin typeface="+mj-lt"/>
              </a:rPr>
              <a:t>-MATRIX Add-in </a:t>
            </a:r>
            <a:r>
              <a:rPr lang="ko-KR" altLang="en-US" sz="900" dirty="0">
                <a:latin typeface="+mj-lt"/>
              </a:rPr>
              <a:t>모드 지원</a:t>
            </a:r>
            <a:endParaRPr lang="en-US" altLang="ko-KR" sz="900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 err="1">
                <a:latin typeface="+mj-lt"/>
              </a:rPr>
              <a:t>i</a:t>
            </a:r>
            <a:r>
              <a:rPr lang="en-US" altLang="ko-KR" sz="900" dirty="0">
                <a:latin typeface="+mj-lt"/>
              </a:rPr>
              <a:t>-AUD</a:t>
            </a:r>
            <a:r>
              <a:rPr lang="ko-KR" altLang="en-US" sz="900" dirty="0">
                <a:latin typeface="+mj-lt"/>
              </a:rPr>
              <a:t> 지도 컴포넌트 표준화</a:t>
            </a:r>
            <a:br>
              <a:rPr lang="en-US" altLang="ko-KR" sz="900" dirty="0">
                <a:latin typeface="+mj-lt"/>
              </a:rPr>
            </a:br>
            <a:r>
              <a:rPr lang="en-US" altLang="ko-KR" sz="900" dirty="0">
                <a:latin typeface="+mj-lt"/>
              </a:rPr>
              <a:t>(</a:t>
            </a:r>
            <a:r>
              <a:rPr lang="ko-KR" altLang="en-US" sz="900" dirty="0">
                <a:latin typeface="+mj-lt"/>
              </a:rPr>
              <a:t>외부 상용 </a:t>
            </a:r>
            <a:r>
              <a:rPr lang="en-US" altLang="ko-KR" sz="900" dirty="0">
                <a:latin typeface="+mj-lt"/>
              </a:rPr>
              <a:t>MAP </a:t>
            </a:r>
            <a:r>
              <a:rPr lang="ko-KR" altLang="en-US" sz="900" dirty="0">
                <a:latin typeface="+mj-lt"/>
              </a:rPr>
              <a:t>지원 </a:t>
            </a:r>
            <a:r>
              <a:rPr lang="en-US" altLang="ko-KR" sz="900" dirty="0">
                <a:latin typeface="+mj-lt"/>
              </a:rPr>
              <a:t>, MAP BOX, KAKAO MAP, V-WORLD)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>
                <a:latin typeface="+mj-lt"/>
              </a:rPr>
              <a:t>SAP</a:t>
            </a:r>
            <a:r>
              <a:rPr lang="ko-KR" altLang="en-US" sz="900" dirty="0">
                <a:latin typeface="+mj-lt"/>
              </a:rPr>
              <a:t> </a:t>
            </a:r>
            <a:r>
              <a:rPr lang="en-US" altLang="ko-KR" sz="900" dirty="0" err="1">
                <a:latin typeface="+mj-lt"/>
              </a:rPr>
              <a:t>Odata</a:t>
            </a:r>
            <a:r>
              <a:rPr lang="en-US" altLang="ko-KR" sz="900" dirty="0">
                <a:latin typeface="+mj-lt"/>
              </a:rPr>
              <a:t> / Amazon S3 / Google Drive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900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C75D0C5-AFDE-4350-CC18-C187AC91B35D}"/>
              </a:ext>
            </a:extLst>
          </p:cNvPr>
          <p:cNvSpPr txBox="1"/>
          <p:nvPr/>
        </p:nvSpPr>
        <p:spPr>
          <a:xfrm>
            <a:off x="5041334" y="4968007"/>
            <a:ext cx="2067456" cy="27328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900" dirty="0" err="1">
                <a:latin typeface="+mj-lt"/>
              </a:rPr>
              <a:t>i</a:t>
            </a:r>
            <a:r>
              <a:rPr lang="en-US" altLang="ko-KR" sz="900" dirty="0">
                <a:latin typeface="+mj-lt"/>
              </a:rPr>
              <a:t>-MATRIX Power Query </a:t>
            </a:r>
            <a:r>
              <a:rPr lang="ko-KR" altLang="en-US" sz="900" dirty="0">
                <a:latin typeface="+mj-lt"/>
              </a:rPr>
              <a:t>지원</a:t>
            </a:r>
            <a:endParaRPr lang="en-US" altLang="ko-KR" sz="900" dirty="0"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9F292F6-B27B-D87F-875D-16ECB791B73A}"/>
              </a:ext>
            </a:extLst>
          </p:cNvPr>
          <p:cNvSpPr txBox="1"/>
          <p:nvPr/>
        </p:nvSpPr>
        <p:spPr>
          <a:xfrm>
            <a:off x="5305032" y="2687642"/>
            <a:ext cx="5498775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>
                    <a:lumMod val="65000"/>
                  </a:schemeClr>
                </a:solidFill>
              </a:rPr>
              <a:t>업데이트 지속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C3419CB-A61B-84DB-2C36-8C662360700A}"/>
              </a:ext>
            </a:extLst>
          </p:cNvPr>
          <p:cNvSpPr txBox="1"/>
          <p:nvPr/>
        </p:nvSpPr>
        <p:spPr>
          <a:xfrm>
            <a:off x="7180984" y="4094409"/>
            <a:ext cx="3719785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>
                <a:solidFill>
                  <a:schemeClr val="bg1">
                    <a:lumMod val="65000"/>
                  </a:schemeClr>
                </a:solidFill>
              </a:rPr>
              <a:t>업데이트 지속</a:t>
            </a:r>
          </a:p>
        </p:txBody>
      </p:sp>
    </p:spTree>
    <p:extLst>
      <p:ext uri="{BB962C8B-B14F-4D97-AF65-F5344CB8AC3E}">
        <p14:creationId xmlns:p14="http://schemas.microsoft.com/office/powerpoint/2010/main" val="4006414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26822AD8-BAC7-8914-8519-9E4AA2D2FE15}"/>
              </a:ext>
            </a:extLst>
          </p:cNvPr>
          <p:cNvSpPr/>
          <p:nvPr/>
        </p:nvSpPr>
        <p:spPr>
          <a:xfrm>
            <a:off x="3102899" y="323557"/>
            <a:ext cx="5986202" cy="6344529"/>
          </a:xfrm>
          <a:prstGeom prst="roundRect">
            <a:avLst>
              <a:gd name="adj" fmla="val 4851"/>
            </a:avLst>
          </a:prstGeom>
          <a:solidFill>
            <a:schemeClr val="bg1">
              <a:alpha val="80000"/>
            </a:schemeClr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6000" rtlCol="0" anchor="ctr"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ko-KR" altLang="en-US" sz="2400" b="1" dirty="0">
                <a:solidFill>
                  <a:schemeClr val="tx1"/>
                </a:solidFill>
                <a:cs typeface="Lucida Sans" panose="020B0602040502020204" pitchFamily="34" charset="0"/>
              </a:rPr>
              <a:t>목차</a:t>
            </a:r>
            <a:endParaRPr lang="en-US" altLang="ko-KR" sz="2400" dirty="0">
              <a:solidFill>
                <a:schemeClr val="tx1"/>
              </a:solidFill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개발 생산성 </a:t>
            </a:r>
            <a:r>
              <a:rPr lang="en-US" altLang="ko-KR" sz="2000" dirty="0">
                <a:solidFill>
                  <a:schemeClr val="tx1"/>
                </a:solidFill>
                <a:cs typeface="Lucida Sans" panose="020B0602040502020204" pitchFamily="34" charset="0"/>
              </a:rPr>
              <a:t>5</a:t>
            </a: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배 향상</a:t>
            </a:r>
            <a:endParaRPr lang="en-US" altLang="ko-KR" sz="2000" dirty="0">
              <a:solidFill>
                <a:schemeClr val="tx1"/>
              </a:solidFill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cs typeface="Lucida Sans" panose="020B0602040502020204" pitchFamily="34" charset="0"/>
              </a:rPr>
              <a:t>UI/UX </a:t>
            </a: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추천 기능</a:t>
            </a:r>
            <a:endParaRPr lang="en-US" altLang="ko-KR" sz="2000" dirty="0">
              <a:solidFill>
                <a:schemeClr val="tx1"/>
              </a:solidFill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웹 기반 프로세스 봇</a:t>
            </a:r>
            <a:endParaRPr lang="en-US" altLang="ko-KR" sz="2000" dirty="0">
              <a:solidFill>
                <a:schemeClr val="tx1"/>
              </a:solidFill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지도 컴포넌트</a:t>
            </a:r>
            <a:endParaRPr lang="en-US" altLang="ko-KR" sz="2000" dirty="0">
              <a:solidFill>
                <a:schemeClr val="tx1"/>
              </a:solidFill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cs typeface="Lucida Sans" panose="020B0602040502020204" pitchFamily="34" charset="0"/>
              </a:rPr>
              <a:t>API On-Line </a:t>
            </a: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매뉴얼</a:t>
            </a:r>
            <a:endParaRPr lang="en-US" altLang="ko-KR" sz="2000" dirty="0">
              <a:solidFill>
                <a:schemeClr val="tx1"/>
              </a:solidFill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웹 기반 메타 디자이너</a:t>
            </a:r>
            <a:endParaRPr lang="en-US" altLang="ko-KR" sz="2000" dirty="0">
              <a:solidFill>
                <a:schemeClr val="tx1"/>
              </a:solidFill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cs typeface="Lucida Sans" panose="020B0602040502020204" pitchFamily="34" charset="0"/>
              </a:rPr>
              <a:t>AUD Platform </a:t>
            </a: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보안 강화 및 옵션</a:t>
            </a:r>
            <a:endParaRPr lang="en-US" altLang="ko-KR" sz="2000" dirty="0">
              <a:solidFill>
                <a:schemeClr val="tx1"/>
              </a:solidFill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 err="1">
                <a:solidFill>
                  <a:schemeClr val="tx1"/>
                </a:solidFill>
                <a:cs typeface="Lucida Sans" panose="020B0602040502020204" pitchFamily="34" charset="0"/>
              </a:rPr>
              <a:t>i</a:t>
            </a:r>
            <a:r>
              <a:rPr lang="en-US" altLang="ko-KR" sz="2000" dirty="0">
                <a:solidFill>
                  <a:schemeClr val="tx1"/>
                </a:solidFill>
                <a:cs typeface="Lucida Sans" panose="020B0602040502020204" pitchFamily="34" charset="0"/>
              </a:rPr>
              <a:t>-MATRIX Add-in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cs typeface="Lucida Sans" panose="020B0602040502020204" pitchFamily="34" charset="0"/>
              </a:rPr>
              <a:t>ROAD-MAP (AUD</a:t>
            </a: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 </a:t>
            </a:r>
            <a:r>
              <a:rPr lang="en-US" altLang="ko-KR" sz="2000" dirty="0">
                <a:solidFill>
                  <a:schemeClr val="tx1"/>
                </a:solidFill>
                <a:cs typeface="Lucida Sans" panose="020B0602040502020204" pitchFamily="34" charset="0"/>
              </a:rPr>
              <a:t>Platform 7)</a:t>
            </a:r>
            <a:r>
              <a:rPr lang="ko-KR" altLang="en-US" sz="2000" dirty="0">
                <a:solidFill>
                  <a:schemeClr val="tx1"/>
                </a:solidFill>
                <a:cs typeface="Lucida Sans" panose="020B0602040502020204" pitchFamily="34" charset="0"/>
              </a:rPr>
              <a:t> </a:t>
            </a:r>
            <a:endParaRPr lang="en-US" altLang="ko-KR" sz="2000" dirty="0">
              <a:solidFill>
                <a:schemeClr val="tx1"/>
              </a:solidFill>
              <a:cs typeface="Lucida Sans" panose="020B0602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743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데이터 소스 직접 편집 기능 개선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1. </a:t>
            </a:r>
            <a:r>
              <a:rPr lang="ko-KR" altLang="en-US" dirty="0">
                <a:latin typeface="+mn-ea"/>
                <a:ea typeface="+mn-ea"/>
              </a:rPr>
              <a:t>개발</a:t>
            </a:r>
            <a:r>
              <a:rPr lang="en-US" altLang="ko-KR" dirty="0">
                <a:latin typeface="+mn-ea"/>
                <a:ea typeface="+mn-ea"/>
              </a:rPr>
              <a:t> </a:t>
            </a:r>
            <a:r>
              <a:rPr lang="ko-KR" altLang="en-US" dirty="0">
                <a:latin typeface="+mn-ea"/>
                <a:ea typeface="+mn-ea"/>
              </a:rPr>
              <a:t>생산성 </a:t>
            </a:r>
            <a:r>
              <a:rPr lang="en-US" altLang="ko-KR" dirty="0">
                <a:latin typeface="+mn-ea"/>
                <a:ea typeface="+mn-ea"/>
              </a:rPr>
              <a:t>5</a:t>
            </a:r>
            <a:r>
              <a:rPr lang="ko-KR" altLang="en-US" dirty="0">
                <a:latin typeface="+mn-ea"/>
                <a:ea typeface="+mn-ea"/>
              </a:rPr>
              <a:t>배 향상 </a:t>
            </a:r>
            <a:r>
              <a:rPr lang="en-US" altLang="ko-KR" dirty="0">
                <a:latin typeface="+mn-ea"/>
                <a:ea typeface="+mn-ea"/>
              </a:rPr>
              <a:t>(1/3)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6908341" y="1652565"/>
            <a:ext cx="4585063" cy="130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데이터 소스를 설정하는 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UI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에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 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데이터 소스를 직접 편집할 수 있는 기능을 추가하여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, 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작업의 편의성 향상</a:t>
            </a:r>
            <a:endParaRPr lang="en-US" altLang="ko-KR" sz="105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Admin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 제품을 통해 관리하던 공통 데이터 소스의 편집 기능을 개발자 권한으로 확대 적용함으로써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, 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공통 데이터 소스 접근성 향상</a:t>
            </a:r>
            <a:endParaRPr lang="en-US" altLang="ko-KR" sz="105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ko-KR" altLang="en-US" sz="1200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FD1B9BCC-4868-14BD-6B11-23566B90A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01" y="1548923"/>
            <a:ext cx="2683538" cy="2683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37D8C19F-7059-D4F7-6446-90BFDD5D7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098" y="3484773"/>
            <a:ext cx="4701644" cy="3332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1B65034D-9A2D-BF1F-BF89-88AE6920B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9196" y="1652565"/>
            <a:ext cx="3200400" cy="13144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BBE06A11-B1C5-7BF6-27F9-768A0D39B7F3}"/>
              </a:ext>
            </a:extLst>
          </p:cNvPr>
          <p:cNvCxnSpPr>
            <a:cxnSpLocks/>
          </p:cNvCxnSpPr>
          <p:nvPr/>
        </p:nvCxnSpPr>
        <p:spPr>
          <a:xfrm flipV="1">
            <a:off x="2468880" y="2170323"/>
            <a:ext cx="2334474" cy="728325"/>
          </a:xfrm>
          <a:prstGeom prst="bentConnector3">
            <a:avLst>
              <a:gd name="adj1" fmla="val 448"/>
            </a:avLst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9D51EE53-50A8-0A63-CB91-5C8EBBC1A837}"/>
              </a:ext>
            </a:extLst>
          </p:cNvPr>
          <p:cNvCxnSpPr>
            <a:cxnSpLocks/>
          </p:cNvCxnSpPr>
          <p:nvPr/>
        </p:nvCxnSpPr>
        <p:spPr>
          <a:xfrm rot="5400000">
            <a:off x="4430591" y="2456393"/>
            <a:ext cx="1174983" cy="881776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911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30CF7896-E2E1-398C-AB26-A7A72EC5F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022" y="1687301"/>
            <a:ext cx="2908543" cy="2908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2D888644-03F3-AD16-0C2B-A0151F946C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5012" y="2326620"/>
            <a:ext cx="4242416" cy="4197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팝업 설정  </a:t>
            </a:r>
            <a:r>
              <a:rPr lang="en-US" altLang="ko-KR" sz="1600" dirty="0">
                <a:latin typeface="+mn-ea"/>
              </a:rPr>
              <a:t>UI </a:t>
            </a:r>
            <a:r>
              <a:rPr lang="ko-KR" altLang="en-US" sz="1600" dirty="0">
                <a:latin typeface="+mn-ea"/>
              </a:rPr>
              <a:t>제공으로 팝업</a:t>
            </a:r>
            <a:r>
              <a:rPr lang="en-US" altLang="ko-KR" sz="1600" dirty="0">
                <a:latin typeface="+mn-ea"/>
              </a:rPr>
              <a:t>, URL</a:t>
            </a:r>
            <a:r>
              <a:rPr lang="ko-KR" altLang="en-US" sz="1600" dirty="0">
                <a:latin typeface="+mn-ea"/>
              </a:rPr>
              <a:t>호출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다이얼로그 생성의 편의성 개선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1. </a:t>
            </a:r>
            <a:r>
              <a:rPr lang="ko-KR" altLang="en-US" dirty="0">
                <a:latin typeface="+mn-ea"/>
                <a:ea typeface="+mn-ea"/>
              </a:rPr>
              <a:t>개발</a:t>
            </a:r>
            <a:r>
              <a:rPr lang="en-US" altLang="ko-KR" dirty="0">
                <a:latin typeface="+mn-ea"/>
                <a:ea typeface="+mn-ea"/>
              </a:rPr>
              <a:t> </a:t>
            </a:r>
            <a:r>
              <a:rPr lang="ko-KR" altLang="en-US" dirty="0">
                <a:latin typeface="+mn-ea"/>
                <a:ea typeface="+mn-ea"/>
              </a:rPr>
              <a:t>생산성 </a:t>
            </a:r>
            <a:r>
              <a:rPr lang="en-US" altLang="ko-KR" dirty="0">
                <a:latin typeface="+mn-ea"/>
                <a:ea typeface="+mn-ea"/>
              </a:rPr>
              <a:t>5</a:t>
            </a:r>
            <a:r>
              <a:rPr lang="ko-KR" altLang="en-US" dirty="0">
                <a:latin typeface="+mn-ea"/>
                <a:ea typeface="+mn-ea"/>
              </a:rPr>
              <a:t>배 향상 </a:t>
            </a:r>
            <a:r>
              <a:rPr lang="en-US" altLang="ko-KR" dirty="0">
                <a:latin typeface="+mn-ea"/>
                <a:ea typeface="+mn-ea"/>
              </a:rPr>
              <a:t>(2/3)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6908341" y="1652565"/>
            <a:ext cx="4585063" cy="1272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화면 개발 패턴을 분석하여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 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소스코드로 작성하던 팝업 호출 기능을 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UI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로 제공하여 편의성 개선</a:t>
            </a:r>
            <a:endParaRPr lang="en-US" altLang="ko-KR" sz="105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특정 보고서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, URL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등의 호출에 있어 필요한 파라미터 설정 및 새 창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, 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탭페이지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, 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다이얼로그 등의 다양한 방법으로 페이지의 호출 방식 지원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282739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팝업 검색 기능 표준 </a:t>
            </a:r>
            <a:r>
              <a:rPr lang="en-US" altLang="ko-KR" sz="1600" dirty="0">
                <a:latin typeface="+mn-ea"/>
              </a:rPr>
              <a:t>UI </a:t>
            </a:r>
            <a:r>
              <a:rPr lang="ko-KR" altLang="en-US" sz="1600" dirty="0">
                <a:latin typeface="+mn-ea"/>
              </a:rPr>
              <a:t>제공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1. </a:t>
            </a:r>
            <a:r>
              <a:rPr lang="ko-KR" altLang="en-US" dirty="0">
                <a:latin typeface="+mn-ea"/>
                <a:ea typeface="+mn-ea"/>
              </a:rPr>
              <a:t>개발</a:t>
            </a:r>
            <a:r>
              <a:rPr lang="en-US" altLang="ko-KR" dirty="0">
                <a:latin typeface="+mn-ea"/>
                <a:ea typeface="+mn-ea"/>
              </a:rPr>
              <a:t> </a:t>
            </a:r>
            <a:r>
              <a:rPr lang="ko-KR" altLang="en-US" dirty="0">
                <a:latin typeface="+mn-ea"/>
                <a:ea typeface="+mn-ea"/>
              </a:rPr>
              <a:t>생산성 </a:t>
            </a:r>
            <a:r>
              <a:rPr lang="en-US" altLang="ko-KR" dirty="0">
                <a:latin typeface="+mn-ea"/>
                <a:ea typeface="+mn-ea"/>
              </a:rPr>
              <a:t>5</a:t>
            </a:r>
            <a:r>
              <a:rPr lang="ko-KR" altLang="en-US" dirty="0">
                <a:latin typeface="+mn-ea"/>
                <a:ea typeface="+mn-ea"/>
              </a:rPr>
              <a:t>배 향상 </a:t>
            </a:r>
            <a:r>
              <a:rPr lang="en-US" altLang="ko-KR" dirty="0">
                <a:latin typeface="+mn-ea"/>
                <a:ea typeface="+mn-ea"/>
              </a:rPr>
              <a:t>(3/3)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6908341" y="1652565"/>
            <a:ext cx="4585063" cy="1441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/>
              <a:t>시스템 개발 시 필요한 다양한 공통 검색 창</a:t>
            </a:r>
            <a:r>
              <a:rPr lang="en-US" altLang="ko-KR" sz="1200" dirty="0"/>
              <a:t>(</a:t>
            </a:r>
            <a:r>
              <a:rPr lang="ko-KR" altLang="en-US" sz="1200" dirty="0"/>
              <a:t>제품 검색</a:t>
            </a:r>
            <a:r>
              <a:rPr lang="en-US" altLang="ko-KR" sz="1200" dirty="0"/>
              <a:t>, </a:t>
            </a:r>
            <a:r>
              <a:rPr lang="ko-KR" altLang="en-US" sz="1200" dirty="0"/>
              <a:t>부서검색</a:t>
            </a:r>
            <a:r>
              <a:rPr lang="en-US" altLang="ko-KR" sz="1200" dirty="0"/>
              <a:t>, </a:t>
            </a:r>
            <a:r>
              <a:rPr lang="ko-KR" altLang="en-US" sz="1200" dirty="0"/>
              <a:t>계정코드 검색 등</a:t>
            </a:r>
            <a:r>
              <a:rPr lang="en-US" altLang="ko-KR" sz="1200" dirty="0"/>
              <a:t>)</a:t>
            </a:r>
            <a:r>
              <a:rPr lang="ko-KR" altLang="en-US" sz="1200" dirty="0"/>
              <a:t>을 생산할 수 있는 기능을 모듈화</a:t>
            </a:r>
            <a:r>
              <a:rPr lang="en-US" altLang="ko-KR" sz="1200" dirty="0"/>
              <a:t> </a:t>
            </a:r>
            <a:r>
              <a:rPr lang="ko-KR" altLang="en-US" sz="1200" dirty="0"/>
              <a:t>진행</a:t>
            </a:r>
            <a:endParaRPr lang="en-US" altLang="ko-KR" sz="1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/>
              <a:t>데이터 그리드의 입력 항목 선택</a:t>
            </a:r>
            <a:r>
              <a:rPr lang="en-US" altLang="ko-KR" sz="1200" dirty="0"/>
              <a:t>, </a:t>
            </a:r>
            <a:r>
              <a:rPr lang="ko-KR" altLang="en-US" sz="1200" dirty="0"/>
              <a:t>데이터 조회를 위한 필터 등 다양한 곳에서 사용 가능 함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AA9FD4D6-74FA-8992-1048-692220B71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280" y="1652565"/>
            <a:ext cx="6233856" cy="3397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231664A3-22CE-7EEF-DF02-F70A599399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500" y="3556478"/>
            <a:ext cx="3806183" cy="2644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6391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사용자의 제품 사용 패턴을 기록하고 분석하여 </a:t>
            </a:r>
            <a:r>
              <a:rPr lang="en-US" altLang="ko-KR" sz="1600" dirty="0">
                <a:latin typeface="+mn-ea"/>
              </a:rPr>
              <a:t>UI </a:t>
            </a:r>
            <a:r>
              <a:rPr lang="ko-KR" altLang="en-US" sz="1600" dirty="0">
                <a:latin typeface="+mn-ea"/>
              </a:rPr>
              <a:t>자동 추천 기능 제공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049" y="478111"/>
            <a:ext cx="11166962" cy="489926"/>
          </a:xfrm>
        </p:spPr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2. UI/UX </a:t>
            </a:r>
            <a:r>
              <a:rPr lang="ko-KR" altLang="en-US" dirty="0">
                <a:latin typeface="+mn-ea"/>
                <a:ea typeface="+mn-ea"/>
              </a:rPr>
              <a:t>추천 기능</a:t>
            </a:r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6908341" y="1652565"/>
            <a:ext cx="4585063" cy="1765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사용자가 작업한 화면의 내용을 분석하여 자주 사용하는 설정 값들에 대한 패턴을 인식하고 자동으로 추천해 주는 엔진을 제공</a:t>
            </a:r>
            <a:endParaRPr lang="en-US" altLang="ko-KR" sz="105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데이터 그리드의 필드의 상세 설정과 같이 화면 개발 시 많은 시간이 걸리는 작업들을 기존 작업 패턴을 기준으로 자동으로 설정 할 수 있어 생산성 향상 및 표준화 용이성 제공</a:t>
            </a:r>
            <a:endParaRPr lang="en-US" altLang="ko-KR" sz="105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050" b="0" i="0" dirty="0">
                <a:solidFill>
                  <a:srgbClr val="0D0D0D"/>
                </a:solidFill>
                <a:effectLst/>
              </a:rPr>
              <a:t>추천은 컨트롤의 속성 간 상관관계를 분석하여 기계적으로 학습된 표준 모델과 지속적으로 쌓이는 증감 모델의 결과를 제공함</a:t>
            </a:r>
            <a:r>
              <a:rPr lang="en-US" altLang="ko-KR" sz="1050" b="0" i="0" dirty="0">
                <a:solidFill>
                  <a:srgbClr val="0D0D0D"/>
                </a:solidFill>
                <a:effectLst/>
              </a:rPr>
              <a:t>.</a:t>
            </a:r>
            <a:endParaRPr lang="ko-KR" altLang="en-US" sz="1200" dirty="0"/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ABD73385-BD6A-C95E-210C-FD3478BF1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453" y="1529797"/>
            <a:ext cx="4407269" cy="2617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AC2B84D5-9230-74CB-AA45-ED93C5386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6071" y="3851441"/>
            <a:ext cx="4098708" cy="2529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E07F8E7D-4DCB-95C8-9470-CE91F519D3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7767" y="1768049"/>
            <a:ext cx="1115958" cy="23182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636796FD-E99E-5F1D-5469-5BCAADD3A4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48"/>
          <a:stretch/>
        </p:blipFill>
        <p:spPr>
          <a:xfrm>
            <a:off x="6698402" y="3569370"/>
            <a:ext cx="3427527" cy="1727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21154368-E964-E851-F348-E6BCAA40BD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90860" y="4669750"/>
            <a:ext cx="3430485" cy="1727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화살표: 위로 굽음 30">
            <a:extLst>
              <a:ext uri="{FF2B5EF4-FFF2-40B4-BE49-F238E27FC236}">
                <a16:creationId xmlns:a16="http://schemas.microsoft.com/office/drawing/2014/main" id="{39E326FE-5420-2F95-775D-77648307256D}"/>
              </a:ext>
            </a:extLst>
          </p:cNvPr>
          <p:cNvSpPr/>
          <p:nvPr/>
        </p:nvSpPr>
        <p:spPr>
          <a:xfrm rot="5400000">
            <a:off x="1084850" y="4135407"/>
            <a:ext cx="1039660" cy="1034243"/>
          </a:xfrm>
          <a:prstGeom prst="bent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화살표: 위로 굽음 31">
            <a:extLst>
              <a:ext uri="{FF2B5EF4-FFF2-40B4-BE49-F238E27FC236}">
                <a16:creationId xmlns:a16="http://schemas.microsoft.com/office/drawing/2014/main" id="{A8BA08D1-5A3F-E809-C347-F5B670246B79}"/>
              </a:ext>
            </a:extLst>
          </p:cNvPr>
          <p:cNvSpPr/>
          <p:nvPr/>
        </p:nvSpPr>
        <p:spPr>
          <a:xfrm rot="5400000">
            <a:off x="7622429" y="4784109"/>
            <a:ext cx="1039660" cy="1034243"/>
          </a:xfrm>
          <a:prstGeom prst="bent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011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웹 기반의 </a:t>
            </a:r>
            <a:r>
              <a:rPr lang="ko-KR" altLang="en-US" sz="1600" dirty="0" err="1">
                <a:latin typeface="+mn-ea"/>
              </a:rPr>
              <a:t>프로세스봇</a:t>
            </a:r>
            <a:r>
              <a:rPr lang="ko-KR" altLang="en-US" sz="1600" dirty="0">
                <a:latin typeface="+mn-ea"/>
              </a:rPr>
              <a:t> 제품 릴리즈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3. </a:t>
            </a:r>
            <a:r>
              <a:rPr lang="ko-KR" altLang="en-US" dirty="0">
                <a:latin typeface="+mn-ea"/>
                <a:ea typeface="+mn-ea"/>
              </a:rPr>
              <a:t>웹 기반 프로세스 봇</a:t>
            </a:r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7481098" y="1759036"/>
            <a:ext cx="4585063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n-ea"/>
              </a:rPr>
              <a:t>별도의 </a:t>
            </a:r>
            <a:r>
              <a:rPr lang="en-US" altLang="ko-KR" sz="1100" dirty="0">
                <a:latin typeface="+mn-ea"/>
              </a:rPr>
              <a:t>Plug-in </a:t>
            </a:r>
            <a:r>
              <a:rPr lang="ko-KR" altLang="en-US" sz="1100" dirty="0">
                <a:latin typeface="+mn-ea"/>
              </a:rPr>
              <a:t>설치 없이  순수 웹 운영환경으로 가볍고 가볍게 동작함</a:t>
            </a:r>
            <a:r>
              <a:rPr lang="en-US" altLang="ko-KR" sz="1100" dirty="0">
                <a:latin typeface="+mn-ea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n-ea"/>
              </a:rPr>
              <a:t>화면 전체 동작을 한눈에 볼 수 있는 직관적인 </a:t>
            </a:r>
            <a:r>
              <a:rPr lang="en-US" altLang="ko-KR" sz="1100" dirty="0">
                <a:latin typeface="+mn-ea"/>
              </a:rPr>
              <a:t>UI </a:t>
            </a:r>
            <a:r>
              <a:rPr lang="ko-KR" altLang="en-US" sz="1100" dirty="0">
                <a:latin typeface="+mn-ea"/>
              </a:rPr>
              <a:t>제공</a:t>
            </a:r>
            <a:br>
              <a:rPr lang="en-US" altLang="ko-KR" sz="1100" dirty="0">
                <a:latin typeface="+mn-ea"/>
              </a:rPr>
            </a:br>
            <a:r>
              <a:rPr lang="en-US" altLang="ko-KR" sz="1100" dirty="0">
                <a:latin typeface="+mn-ea"/>
              </a:rPr>
              <a:t>(</a:t>
            </a:r>
            <a:r>
              <a:rPr lang="ko-KR" altLang="en-US" sz="1100" dirty="0">
                <a:latin typeface="+mn-ea"/>
              </a:rPr>
              <a:t>화면 전체 동작에 대해 한 화면에서 확인 가능</a:t>
            </a:r>
            <a:r>
              <a:rPr lang="en-US" altLang="ko-KR" sz="1100" dirty="0">
                <a:latin typeface="+mn-ea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n-ea"/>
              </a:rPr>
              <a:t>프로세스 동작 검증을 위한 </a:t>
            </a:r>
            <a:r>
              <a:rPr lang="ko-KR" altLang="en-US" sz="1100" dirty="0">
                <a:solidFill>
                  <a:srgbClr val="FF0000"/>
                </a:solidFill>
                <a:latin typeface="+mn-ea"/>
              </a:rPr>
              <a:t>강력한 디버깅 </a:t>
            </a:r>
            <a:r>
              <a:rPr lang="ko-KR" altLang="en-US" sz="1100" dirty="0">
                <a:latin typeface="+mn-ea"/>
              </a:rPr>
              <a:t>기능 제공</a:t>
            </a:r>
            <a:br>
              <a:rPr lang="en-US" altLang="ko-KR" sz="1100" dirty="0">
                <a:latin typeface="+mn-ea"/>
              </a:rPr>
            </a:br>
            <a:r>
              <a:rPr lang="en-US" altLang="ko-KR" sz="1100" dirty="0">
                <a:latin typeface="+mn-ea"/>
              </a:rPr>
              <a:t>(</a:t>
            </a:r>
            <a:r>
              <a:rPr lang="ko-KR" altLang="en-US" sz="1100" dirty="0">
                <a:latin typeface="+mn-ea"/>
              </a:rPr>
              <a:t>프로세스 동작에 대한 </a:t>
            </a:r>
            <a:r>
              <a:rPr lang="en-US" altLang="ko-KR" sz="1100" dirty="0">
                <a:latin typeface="+mn-ea"/>
              </a:rPr>
              <a:t>Node </a:t>
            </a:r>
            <a:r>
              <a:rPr lang="ko-KR" altLang="en-US" sz="1100" dirty="0">
                <a:latin typeface="+mn-ea"/>
              </a:rPr>
              <a:t>추적 및 상태 표시</a:t>
            </a:r>
            <a:r>
              <a:rPr lang="en-US" altLang="ko-KR" sz="1100" dirty="0">
                <a:latin typeface="+mn-ea"/>
              </a:rPr>
              <a:t>, </a:t>
            </a:r>
            <a:r>
              <a:rPr lang="ko-KR" altLang="en-US" sz="1100" dirty="0">
                <a:latin typeface="+mn-ea"/>
              </a:rPr>
              <a:t>오류 노드 식별 기능</a:t>
            </a:r>
            <a:r>
              <a:rPr lang="en-US" altLang="ko-KR" sz="1100" dirty="0">
                <a:latin typeface="+mn-ea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100" dirty="0">
                <a:latin typeface="+mn-ea"/>
              </a:rPr>
              <a:t>SWITCH</a:t>
            </a:r>
            <a:r>
              <a:rPr lang="ko-KR" altLang="en-US" sz="1100" dirty="0">
                <a:latin typeface="+mn-ea"/>
              </a:rPr>
              <a:t>를 통한 다양한 분기 처리 및 </a:t>
            </a:r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Fail Over</a:t>
            </a:r>
            <a:r>
              <a:rPr lang="ko-KR" altLang="en-US" sz="1100" dirty="0">
                <a:latin typeface="+mn-ea"/>
              </a:rPr>
              <a:t>에 대한 정의 기능 제공</a:t>
            </a:r>
            <a:endParaRPr lang="en-US" altLang="ko-KR" sz="1100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100" dirty="0">
                <a:latin typeface="+mn-ea"/>
              </a:rPr>
              <a:t>시스템 모듈</a:t>
            </a:r>
            <a:r>
              <a:rPr lang="en-US" altLang="ko-KR" sz="1100" dirty="0">
                <a:latin typeface="+mn-ea"/>
              </a:rPr>
              <a:t>(</a:t>
            </a:r>
            <a:r>
              <a:rPr lang="ko-KR" altLang="en-US" sz="1100" dirty="0">
                <a:latin typeface="+mn-ea"/>
              </a:rPr>
              <a:t>제품 패치 시 자동 업데이트</a:t>
            </a:r>
            <a:r>
              <a:rPr lang="en-US" altLang="ko-KR" sz="1100" dirty="0">
                <a:latin typeface="+mn-ea"/>
              </a:rPr>
              <a:t>)</a:t>
            </a:r>
            <a:r>
              <a:rPr lang="ko-KR" altLang="en-US" sz="1100" dirty="0">
                <a:latin typeface="+mn-ea"/>
              </a:rPr>
              <a:t>과 사용자 모듈을 분리하여 시스템 모듈의 안정적인 운영 환경 제공</a:t>
            </a:r>
            <a:br>
              <a:rPr lang="en-US" altLang="ko-KR" sz="1100" dirty="0">
                <a:latin typeface="+mn-ea"/>
              </a:rPr>
            </a:br>
            <a:r>
              <a:rPr lang="en-US" altLang="ko-KR" sz="1100" dirty="0">
                <a:latin typeface="+mn-ea"/>
              </a:rPr>
              <a:t>(</a:t>
            </a:r>
            <a:r>
              <a:rPr lang="ko-KR" altLang="en-US" sz="1100" dirty="0">
                <a:latin typeface="+mn-ea"/>
              </a:rPr>
              <a:t>시스템 모듈은 지속적으로 추가 개발  및 배포 예정</a:t>
            </a:r>
            <a:r>
              <a:rPr lang="en-US" altLang="ko-KR" sz="1100" dirty="0">
                <a:latin typeface="+mn-ea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하위 버전 시스템 호환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(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자동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Migration)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333333"/>
              </a:solidFill>
              <a:latin typeface="+mn-ea"/>
            </a:endParaRPr>
          </a:p>
          <a:p>
            <a:endParaRPr lang="ko-KR" altLang="en-US" sz="12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CEF6758-5C48-7F2E-5ED4-F4345E426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025" y="1548923"/>
            <a:ext cx="6806733" cy="4057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B1F76AC1-EC22-5427-C9AA-2857B3E6F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664" y="4948793"/>
            <a:ext cx="1877382" cy="1486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FE2A43D9-1FD9-4412-3F22-68F7FCB21D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6140" y="5012472"/>
            <a:ext cx="3568874" cy="1384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6413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다양한 지도 컴포넌트 </a:t>
            </a:r>
            <a:r>
              <a:rPr lang="en-US" altLang="ko-KR" sz="1600" dirty="0">
                <a:latin typeface="+mn-ea"/>
              </a:rPr>
              <a:t>add-in </a:t>
            </a:r>
            <a:r>
              <a:rPr lang="ko-KR" altLang="en-US" sz="1600" dirty="0">
                <a:latin typeface="+mn-ea"/>
              </a:rPr>
              <a:t>제공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4. </a:t>
            </a:r>
            <a:r>
              <a:rPr lang="ko-KR" altLang="en-US" dirty="0">
                <a:latin typeface="+mn-ea"/>
                <a:ea typeface="+mn-ea"/>
              </a:rPr>
              <a:t>지도 컴포넌트</a:t>
            </a:r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7481098" y="1759036"/>
            <a:ext cx="4585063" cy="3254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다양한 지도 시각화 작업을 위한 표준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API 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제공</a:t>
            </a:r>
            <a:br>
              <a:rPr lang="en-US" altLang="ko-KR" sz="1200" dirty="0">
                <a:solidFill>
                  <a:srgbClr val="333333"/>
                </a:solidFill>
                <a:latin typeface="+mn-ea"/>
              </a:rPr>
            </a:b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국내 지도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: 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카카오 맵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, V-World</a:t>
            </a:r>
            <a:br>
              <a:rPr lang="en-US" altLang="ko-KR" sz="1200" dirty="0">
                <a:solidFill>
                  <a:srgbClr val="333333"/>
                </a:solidFill>
                <a:latin typeface="+mn-ea"/>
              </a:rPr>
            </a:b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해외 지도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: MAP BOX</a:t>
            </a:r>
            <a:br>
              <a:rPr lang="en-US" altLang="ko-KR" sz="1200" dirty="0">
                <a:solidFill>
                  <a:srgbClr val="333333"/>
                </a:solidFill>
                <a:latin typeface="+mn-ea"/>
              </a:rPr>
            </a:b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별도의 개발 작업 없이 지도 옵션 설정으로 지도 앱 변경 가능</a:t>
            </a:r>
            <a:endParaRPr lang="en-US" altLang="ko-KR" sz="120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 err="1">
                <a:solidFill>
                  <a:srgbClr val="333333"/>
                </a:solidFill>
                <a:latin typeface="+mn-ea"/>
              </a:rPr>
              <a:t>권역별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  지도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Vector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Layer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의 손쉬운 편집 기능 제공</a:t>
            </a:r>
            <a:br>
              <a:rPr lang="en-US" altLang="ko-KR" sz="1200" dirty="0">
                <a:solidFill>
                  <a:srgbClr val="333333"/>
                </a:solidFill>
                <a:latin typeface="+mn-ea"/>
              </a:rPr>
            </a:b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(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데이터 베이스 기반으로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Vector Layer GEO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 데이터 제공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지도 내 다양한 차트 분석 기능 제공</a:t>
            </a:r>
            <a:endParaRPr lang="en-US" altLang="ko-KR" sz="1200" dirty="0">
              <a:solidFill>
                <a:srgbClr val="33333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solidFill>
                <a:srgbClr val="333333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   ※ 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상용 지도의 경우 고객의 지도 라이선스 키가 필요합니다</a:t>
            </a: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.</a:t>
            </a:r>
            <a:br>
              <a:rPr lang="en-US" altLang="ko-KR" sz="1050" dirty="0">
                <a:solidFill>
                  <a:srgbClr val="333333"/>
                </a:solidFill>
                <a:latin typeface="+mn-ea"/>
              </a:rPr>
            </a:br>
            <a:endParaRPr lang="en-US" altLang="ko-KR" sz="1050" dirty="0">
              <a:solidFill>
                <a:srgbClr val="333333"/>
              </a:solidFill>
              <a:latin typeface="+mn-ea"/>
            </a:endParaRPr>
          </a:p>
          <a:p>
            <a:endParaRPr lang="ko-KR" altLang="en-US" sz="12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AB72554C-94DD-9617-1CF9-2081EEEDED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840" y="1759036"/>
            <a:ext cx="3337916" cy="27579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BC98B17F-8AB2-AAFB-6CA1-9D6501548E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0206" y="2219135"/>
            <a:ext cx="3320778" cy="2419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AB3D385E-D689-5A0D-3372-0BA1D404F4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7173" y="3804995"/>
            <a:ext cx="3337916" cy="261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6439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60348E5-010E-7379-1612-1961AF98CDA2}"/>
              </a:ext>
            </a:extLst>
          </p:cNvPr>
          <p:cNvSpPr txBox="1"/>
          <p:nvPr/>
        </p:nvSpPr>
        <p:spPr>
          <a:xfrm>
            <a:off x="705394" y="1036940"/>
            <a:ext cx="10918770" cy="42614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 err="1">
                <a:latin typeface="+mn-ea"/>
              </a:rPr>
              <a:t>i</a:t>
            </a:r>
            <a:r>
              <a:rPr lang="en-US" altLang="ko-KR" sz="1600" dirty="0">
                <a:latin typeface="+mn-ea"/>
              </a:rPr>
              <a:t>-AUD </a:t>
            </a:r>
            <a:r>
              <a:rPr lang="ko-KR" altLang="en-US" sz="1600" dirty="0">
                <a:latin typeface="+mn-ea"/>
              </a:rPr>
              <a:t>스크립트 </a:t>
            </a:r>
            <a:r>
              <a:rPr lang="en-US" altLang="ko-KR" sz="1600" dirty="0">
                <a:latin typeface="+mn-ea"/>
              </a:rPr>
              <a:t>API On-Line</a:t>
            </a:r>
            <a:r>
              <a:rPr lang="ko-KR" altLang="en-US" sz="1600" dirty="0">
                <a:latin typeface="+mn-ea"/>
              </a:rPr>
              <a:t> 문서 공식 배포</a:t>
            </a:r>
            <a:endParaRPr lang="en-US" altLang="ko-KR" sz="1600" dirty="0">
              <a:solidFill>
                <a:srgbClr val="333333"/>
              </a:solidFill>
              <a:latin typeface="+mn-ea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n-ea"/>
                <a:ea typeface="+mn-ea"/>
              </a:rPr>
              <a:t>5. API On-Line </a:t>
            </a:r>
            <a:r>
              <a:rPr lang="ko-KR" altLang="en-US" dirty="0">
                <a:latin typeface="+mn-ea"/>
                <a:ea typeface="+mn-ea"/>
              </a:rPr>
              <a:t>매뉴얼</a:t>
            </a:r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AUD Platform 7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F56AB-49AA-983A-3E6C-797E5EE20F9C}"/>
              </a:ext>
            </a:extLst>
          </p:cNvPr>
          <p:cNvSpPr txBox="1"/>
          <p:nvPr/>
        </p:nvSpPr>
        <p:spPr>
          <a:xfrm>
            <a:off x="7481098" y="1759036"/>
            <a:ext cx="4585063" cy="218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Client Script, Server Script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에 대한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API 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문서 제공</a:t>
            </a:r>
            <a:endParaRPr lang="en-US" altLang="ko-KR" sz="120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제품에 포함되어 배포 되어 외부 인터넷이 되지 않은 환경에서 사용가능</a:t>
            </a:r>
            <a:endParaRPr lang="en-US" altLang="ko-KR" sz="120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샘플 소스의 지속적 업데이트 제공</a:t>
            </a:r>
            <a:endParaRPr lang="en-US" altLang="ko-KR" sz="120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Script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Editor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에서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“F1”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키를 통해 접근가능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현재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Editor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에서 선택된 </a:t>
            </a:r>
            <a:r>
              <a:rPr lang="en-US" altLang="ko-KR" sz="1200" dirty="0">
                <a:solidFill>
                  <a:srgbClr val="333333"/>
                </a:solidFill>
                <a:latin typeface="+mn-ea"/>
              </a:rPr>
              <a:t>API </a:t>
            </a:r>
            <a:r>
              <a:rPr lang="ko-KR" altLang="en-US" sz="1200" dirty="0">
                <a:solidFill>
                  <a:srgbClr val="333333"/>
                </a:solidFill>
                <a:latin typeface="+mn-ea"/>
              </a:rPr>
              <a:t>자동 찾기 기능 제공</a:t>
            </a:r>
            <a:endParaRPr lang="en-US" altLang="ko-KR" sz="1200" dirty="0">
              <a:solidFill>
                <a:srgbClr val="333333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050" dirty="0">
                <a:solidFill>
                  <a:srgbClr val="333333"/>
                </a:solidFill>
                <a:latin typeface="+mn-ea"/>
              </a:rPr>
              <a:t>Type Script </a:t>
            </a:r>
            <a:r>
              <a:rPr lang="ko-KR" altLang="en-US" sz="1050" dirty="0">
                <a:solidFill>
                  <a:srgbClr val="333333"/>
                </a:solidFill>
                <a:latin typeface="+mn-ea"/>
              </a:rPr>
              <a:t>사용자를 위한 개발 환경의 제공</a:t>
            </a:r>
            <a:endParaRPr lang="en-US" altLang="ko-KR" sz="1050" dirty="0">
              <a:solidFill>
                <a:srgbClr val="333333"/>
              </a:solidFill>
              <a:latin typeface="+mn-ea"/>
            </a:endParaRPr>
          </a:p>
          <a:p>
            <a:endParaRPr lang="ko-KR" altLang="en-US" sz="1200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F0664DAD-ACF6-D8B9-3D86-9A0ECFCE8A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130" y="1656129"/>
            <a:ext cx="6324798" cy="4675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449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13569</TotalTime>
  <Words>1056</Words>
  <Application>Microsoft Office PowerPoint</Application>
  <PresentationFormat>와이드스크린</PresentationFormat>
  <Paragraphs>131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SUIT</vt:lpstr>
      <vt:lpstr>Arial</vt:lpstr>
      <vt:lpstr>맑은 고딕</vt:lpstr>
      <vt:lpstr>Lucida Sans</vt:lpstr>
      <vt:lpstr>Wingdings</vt:lpstr>
      <vt:lpstr>Office 테마</vt:lpstr>
      <vt:lpstr>2024년 3월 정기 릴리즈 (AUD Platform 7)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hyjung</cp:lastModifiedBy>
  <cp:revision>724</cp:revision>
  <dcterms:created xsi:type="dcterms:W3CDTF">2018-04-10T05:56:39Z</dcterms:created>
  <dcterms:modified xsi:type="dcterms:W3CDTF">2024-05-13T07:00:48Z</dcterms:modified>
</cp:coreProperties>
</file>