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11"/>
  </p:notesMasterIdLst>
  <p:sldIdLst>
    <p:sldId id="257" r:id="rId2"/>
    <p:sldId id="328" r:id="rId3"/>
    <p:sldId id="310" r:id="rId4"/>
    <p:sldId id="332" r:id="rId5"/>
    <p:sldId id="333" r:id="rId6"/>
    <p:sldId id="334" r:id="rId7"/>
    <p:sldId id="335" r:id="rId8"/>
    <p:sldId id="336" r:id="rId9"/>
    <p:sldId id="337" r:id="rId10"/>
  </p:sldIdLst>
  <p:sldSz cx="12192000" cy="6858000"/>
  <p:notesSz cx="6858000" cy="9144000"/>
  <p:embeddedFontLst>
    <p:embeddedFont>
      <p:font typeface="SUIT" panose="020B0600000101010101" charset="-127"/>
      <p:regular r:id="rId12"/>
      <p:bold r:id="rId13"/>
    </p:embeddedFont>
    <p:embeddedFont>
      <p:font typeface="Lucida Sans" panose="020B0602030504020204" pitchFamily="34" charset="0"/>
      <p:regular r:id="rId14"/>
      <p:bold r:id="rId15"/>
      <p:italic r:id="rId16"/>
      <p:boldItalic r:id="rId17"/>
    </p:embeddedFont>
    <p:embeddedFont>
      <p:font typeface="맑은 고딕" panose="020B0503020000020004" pitchFamily="50" charset="-127"/>
      <p:regular r:id="rId18"/>
      <p:bold r:id="rId19"/>
    </p:embeddedFont>
    <p:embeddedFont>
      <p:font typeface="나눔스퀘어" panose="020B0600000101010101" charset="-127"/>
      <p:regular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1F2"/>
    <a:srgbClr val="000000"/>
    <a:srgbClr val="A91E24"/>
    <a:srgbClr val="7E20A8"/>
    <a:srgbClr val="79A100"/>
    <a:srgbClr val="00A4A9"/>
    <a:srgbClr val="AD1F25"/>
    <a:srgbClr val="005CA6"/>
    <a:srgbClr val="152C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88858" autoAdjust="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>
        <p:guide orient="horz" pos="2183"/>
        <p:guide pos="3840"/>
        <p:guide orient="horz" pos="1389"/>
        <p:guide orient="horz" pos="24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2024-03-25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461173"/>
            <a:ext cx="11166962" cy="489926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  <a:solidFill>
            <a:srgbClr val="000000"/>
          </a:solidFill>
        </p:spPr>
        <p:txBody>
          <a:bodyPr bIns="36000" anchor="ctr"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SUIT" pitchFamily="2" charset="-127"/>
                <a:ea typeface="SUIT" pitchFamily="2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57202" y="6524244"/>
            <a:ext cx="496126" cy="249385"/>
          </a:xfrm>
        </p:spPr>
        <p:txBody>
          <a:bodyPr/>
          <a:lstStyle>
            <a:lvl1pPr algn="l">
              <a:defRPr sz="1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A970759-C0C9-D4ED-FCEC-34EEF3091B07}"/>
              </a:ext>
            </a:extLst>
          </p:cNvPr>
          <p:cNvCxnSpPr/>
          <p:nvPr userDrawn="1"/>
        </p:nvCxnSpPr>
        <p:spPr>
          <a:xfrm>
            <a:off x="457202" y="1042416"/>
            <a:ext cx="11265749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8EA9A152-2E40-F7D1-D2FF-AA09AACDD8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2" y="263927"/>
            <a:ext cx="11166962" cy="208901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1400" b="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4446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33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834961" y="3043825"/>
            <a:ext cx="9027496" cy="924147"/>
          </a:xfrm>
        </p:spPr>
        <p:txBody>
          <a:bodyPr>
            <a:normAutofit/>
          </a:bodyPr>
          <a:lstStyle/>
          <a:p>
            <a:r>
              <a:rPr lang="en-US" altLang="ko-KR" sz="4800" dirty="0" smtClean="0"/>
              <a:t>AUD </a:t>
            </a:r>
            <a:r>
              <a:rPr lang="ko-KR" altLang="en-US" sz="4800" dirty="0" smtClean="0"/>
              <a:t>서버 실행 환경 설정 기능 고도화</a:t>
            </a:r>
            <a:endParaRPr lang="ko-KR" altLang="en-US" sz="4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 smtClean="0"/>
              <a:t>2024. 03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>
            <a:normAutofit/>
          </a:bodyPr>
          <a:lstStyle/>
          <a:p>
            <a:r>
              <a:rPr lang="en-US" altLang="ko-KR" sz="3000" b="0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altLang="ko-KR" sz="3000" b="0" dirty="0" err="1" smtClean="0">
                <a:solidFill>
                  <a:schemeClr val="bg1">
                    <a:lumMod val="65000"/>
                  </a:schemeClr>
                </a:solidFill>
              </a:rPr>
              <a:t>matrix_sys.properties</a:t>
            </a:r>
            <a:r>
              <a:rPr lang="en-US" altLang="ko-KR" sz="3000" b="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ko-KR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6822AD8-BAC7-8914-8519-9E4AA2D2FE15}"/>
              </a:ext>
            </a:extLst>
          </p:cNvPr>
          <p:cNvSpPr/>
          <p:nvPr/>
        </p:nvSpPr>
        <p:spPr>
          <a:xfrm>
            <a:off x="324853" y="2059487"/>
            <a:ext cx="7130306" cy="2297909"/>
          </a:xfrm>
          <a:prstGeom prst="roundRect">
            <a:avLst>
              <a:gd name="adj" fmla="val 4851"/>
            </a:avLst>
          </a:prstGeom>
          <a:solidFill>
            <a:schemeClr val="bg1">
              <a:alpha val="8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2400" b="1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목차</a:t>
            </a:r>
            <a:endParaRPr lang="en-US" altLang="ko-KR" sz="24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sz="2000" dirty="0" smtClean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1. AUD </a:t>
            </a:r>
            <a:r>
              <a:rPr lang="ko-KR" altLang="en-US" sz="2000" dirty="0" smtClean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서버 실행 환경 설정 정보 </a:t>
            </a:r>
            <a:r>
              <a:rPr lang="en-US" altLang="ko-KR" sz="2000" dirty="0" smtClean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Properties </a:t>
            </a:r>
            <a:r>
              <a:rPr lang="ko-KR" altLang="en-US" sz="2000" dirty="0" smtClean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추가 </a:t>
            </a:r>
            <a:endParaRPr lang="en-US" altLang="ko-KR" sz="20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sz="2000" dirty="0" smtClean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2. AUD </a:t>
            </a:r>
            <a:r>
              <a:rPr lang="ko-KR" altLang="en-US" sz="2000" dirty="0" smtClean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서버 접근 보안 강화를 위한 접근 제한 옵션 추가</a:t>
            </a:r>
            <a:endParaRPr lang="en-US" altLang="ko-KR" sz="2000" dirty="0" smtClean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96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1. AUD </a:t>
            </a:r>
            <a:r>
              <a:rPr lang="ko-KR" altLang="en-US" dirty="0">
                <a:solidFill>
                  <a:schemeClr val="tx1"/>
                </a:solidFill>
                <a:cs typeface="Lucida Sans" panose="020B0602040502020204" pitchFamily="34" charset="0"/>
              </a:rPr>
              <a:t>서버 실행 환경 설정 </a:t>
            </a:r>
            <a:r>
              <a:rPr lang="ko-KR" altLang="en-US" dirty="0" smtClean="0">
                <a:solidFill>
                  <a:schemeClr val="tx1"/>
                </a:solidFill>
                <a:cs typeface="Lucida Sans" panose="020B0602040502020204" pitchFamily="34" charset="0"/>
              </a:rPr>
              <a:t>정보를 서버 컨테이너 별</a:t>
            </a: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 Properties </a:t>
            </a:r>
            <a:r>
              <a:rPr lang="ko-KR" altLang="en-US" dirty="0" smtClean="0">
                <a:solidFill>
                  <a:schemeClr val="tx1"/>
                </a:solidFill>
                <a:cs typeface="Lucida Sans" panose="020B0602040502020204" pitchFamily="34" charset="0"/>
              </a:rPr>
              <a:t>로 설정 </a:t>
            </a:r>
            <a:endParaRPr lang="en-US" altLang="ko-KR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기술연구소 </a:t>
            </a:r>
            <a:r>
              <a:rPr lang="ko-KR" altLang="en-US" dirty="0" err="1" smtClean="0"/>
              <a:t>플랫폼팀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 smtClean="0"/>
              <a:t>AUD </a:t>
            </a:r>
            <a:r>
              <a:rPr lang="ko-KR" altLang="en-US" dirty="0" smtClean="0"/>
              <a:t>서버 환경 설정 기능 고도화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44280" y="1094013"/>
            <a:ext cx="10013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서버 설치 후 기동 환경 설정을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JSP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를 통해 웹에서 처리하던 부분을 서버 컨테이너 별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Properties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에서 처리 할 수 있게 개선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서버의 중요 정보를 브라우저를 통해 처리하게 되면 보안 취약 항목에 포함될 수 있으므로 서버 환경에서 설정 할 수 있도록 기능 구현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006545"/>
              </p:ext>
            </p:extLst>
          </p:nvPr>
        </p:nvGraphicFramePr>
        <p:xfrm>
          <a:off x="1033624" y="2445829"/>
          <a:ext cx="10387045" cy="3667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55111">
                  <a:extLst>
                    <a:ext uri="{9D8B030D-6E8A-4147-A177-3AD203B41FA5}">
                      <a16:colId xmlns:a16="http://schemas.microsoft.com/office/drawing/2014/main" val="2844824033"/>
                    </a:ext>
                  </a:extLst>
                </a:gridCol>
                <a:gridCol w="3849183">
                  <a:extLst>
                    <a:ext uri="{9D8B030D-6E8A-4147-A177-3AD203B41FA5}">
                      <a16:colId xmlns:a16="http://schemas.microsoft.com/office/drawing/2014/main" val="215507505"/>
                    </a:ext>
                  </a:extLst>
                </a:gridCol>
                <a:gridCol w="4282751">
                  <a:extLst>
                    <a:ext uri="{9D8B030D-6E8A-4147-A177-3AD203B41FA5}">
                      <a16:colId xmlns:a16="http://schemas.microsoft.com/office/drawing/2014/main" val="305360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구 분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기존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AS-IS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개선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TO-BE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1926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설정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방법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WAS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기동 후 브라우저를 통해 </a:t>
                      </a:r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Setup.jsp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로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Repository DB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에 적재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각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제품별 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URL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등록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신규 </a:t>
                      </a:r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matrix_sys.properties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에 설정하여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WAS 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기동 </a:t>
                      </a:r>
                      <a:endParaRPr lang="en-US" altLang="ko-KR" sz="150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DNS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정보 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, Protocol , Report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경로 설정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56132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변경 사항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Admin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에서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MTX_OPTION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DB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정보 수정 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Admin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에서 환경 설정 정보 수정 불가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.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Read only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1617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개선 항목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WAS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의 환경 구성 정보가 변경되어 기동 시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Web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으로 통한 접근이 불가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.                       DB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에서 직접 수정하여 처리</a:t>
                      </a:r>
                      <a:endParaRPr lang="en-US" altLang="ko-KR" sz="150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150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단일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Repository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로 여러 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AUD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서버 설정이 불가 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.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공공기관에서 망 분리를 통해 </a:t>
                      </a:r>
                      <a:r>
                        <a:rPr lang="en-US" altLang="ko-KR" sz="1500" baseline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Admin,Portal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을 설정하려는 요건 적용 불편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AUD 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서버 기동 시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properties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를 통해 </a:t>
                      </a:r>
                      <a:r>
                        <a:rPr lang="ko-KR" altLang="en-US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컨터이너별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직관적으로 실행 환경 주소 설정 가능</a:t>
                      </a:r>
                      <a:endParaRPr lang="en-US" altLang="ko-KR" sz="150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0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Repository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DB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에서 환경 정보를 관리하지 않고 </a:t>
                      </a:r>
                      <a:r>
                        <a:rPr lang="ko-KR" altLang="en-US" sz="1500" baseline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서버별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메모리 데이터를 통해 환경 정보 구성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.</a:t>
                      </a:r>
                    </a:p>
                    <a:p>
                      <a:pPr marL="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00" baseline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단일 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Repository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를 통해 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Portal , Admin </a:t>
                      </a: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서비스이 망 분리 환경 구성 용이</a:t>
                      </a:r>
                      <a:endParaRPr lang="en-US" altLang="ko-KR" sz="1500" baseline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00" baseline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보안 강화에 따른 공공 기관 등에서 변경하는 아키텍처 구성 환경에 적합하게 적용 가능</a:t>
                      </a:r>
                      <a:r>
                        <a:rPr lang="en-US" altLang="ko-KR" sz="150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.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4800720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7147249" y="2445829"/>
            <a:ext cx="4273420" cy="36677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67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1. AUD </a:t>
            </a:r>
            <a:r>
              <a:rPr lang="ko-KR" altLang="en-US" dirty="0">
                <a:solidFill>
                  <a:schemeClr val="tx1"/>
                </a:solidFill>
                <a:cs typeface="Lucida Sans" panose="020B0602040502020204" pitchFamily="34" charset="0"/>
              </a:rPr>
              <a:t>서버 실행 환경 설정 </a:t>
            </a:r>
            <a:r>
              <a:rPr lang="ko-KR" altLang="en-US" dirty="0" smtClean="0">
                <a:solidFill>
                  <a:schemeClr val="tx1"/>
                </a:solidFill>
                <a:cs typeface="Lucida Sans" panose="020B0602040502020204" pitchFamily="34" charset="0"/>
              </a:rPr>
              <a:t>정보를 서버 컨테이너 별</a:t>
            </a: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 Properties </a:t>
            </a:r>
            <a:r>
              <a:rPr lang="ko-KR" altLang="en-US" dirty="0" smtClean="0">
                <a:solidFill>
                  <a:schemeClr val="tx1"/>
                </a:solidFill>
                <a:cs typeface="Lucida Sans" panose="020B0602040502020204" pitchFamily="34" charset="0"/>
              </a:rPr>
              <a:t>로 설정 </a:t>
            </a:r>
            <a:endParaRPr lang="en-US" altLang="ko-KR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기술연구소 </a:t>
            </a:r>
            <a:r>
              <a:rPr lang="ko-KR" altLang="en-US" dirty="0" err="1" smtClean="0"/>
              <a:t>플랫폼팀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 smtClean="0"/>
              <a:t>AUD </a:t>
            </a:r>
            <a:r>
              <a:rPr lang="ko-KR" altLang="en-US" dirty="0" smtClean="0"/>
              <a:t>서버 환경 설정 기능 고도화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44280" y="1094013"/>
            <a:ext cx="1001380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Properties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설정 방법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sz="800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7.0.400.20240109 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HotFix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이후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버전부터 적용 가능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sz="500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파일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경로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 {Context Path}/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WEB-INF/classes/matrix/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matrix_sys.properties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sz="500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Properties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필수 설정 항목 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 - 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matrix.dnsname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: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프로토콜을 제외한 도메인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(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ip:port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)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주소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/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contenxt_root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ex)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bcp.bimatrix.co.kr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    rnd.bimatrix.co.kr/aud7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 smtClean="0">
              <a:latin typeface="SUIT" pitchFamily="2" charset="-127"/>
              <a:ea typeface="SUIT" pitchFamily="2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427" y="2960396"/>
            <a:ext cx="10058400" cy="128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6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1. AUD </a:t>
            </a:r>
            <a:r>
              <a:rPr lang="ko-KR" altLang="en-US" dirty="0">
                <a:solidFill>
                  <a:schemeClr val="tx1"/>
                </a:solidFill>
                <a:cs typeface="Lucida Sans" panose="020B0602040502020204" pitchFamily="34" charset="0"/>
              </a:rPr>
              <a:t>서버 접근 보안 강화를 위한 접근 제한 옵션 추가</a:t>
            </a:r>
            <a:endParaRPr lang="en-US" altLang="ko-KR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기술연구소 </a:t>
            </a:r>
            <a:r>
              <a:rPr lang="ko-KR" altLang="en-US" dirty="0" err="1" smtClean="0"/>
              <a:t>플랫폼팀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 smtClean="0"/>
              <a:t>AUD </a:t>
            </a:r>
            <a:r>
              <a:rPr lang="ko-KR" altLang="en-US" dirty="0" smtClean="0"/>
              <a:t>서버 환경 설정 기능 고도화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44280" y="1094013"/>
            <a:ext cx="100138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서버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기동 후 환경 설정 항목은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Admin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에서 조회 가능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Admin &gt;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시스템 옵션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&gt;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시스템 실행 옵션 탭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Properties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에 설정한 주소를 기준으로 제품별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URL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주소 자동 생성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Admin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에서는 정보 조회만 가능하고 수정은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properties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변경 후에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AUD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서버 재 기동 진행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 smtClean="0">
              <a:latin typeface="SUIT" pitchFamily="2" charset="-127"/>
              <a:ea typeface="SUIT" pitchFamily="2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773" y="2250449"/>
            <a:ext cx="8435546" cy="433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20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2</a:t>
            </a:r>
            <a:r>
              <a:rPr lang="en-US" altLang="ko-KR" dirty="0">
                <a:solidFill>
                  <a:schemeClr val="tx1"/>
                </a:solidFill>
                <a:cs typeface="Lucida Sans" panose="020B0602040502020204" pitchFamily="34" charset="0"/>
              </a:rPr>
              <a:t>. AUD </a:t>
            </a:r>
            <a:r>
              <a:rPr lang="ko-KR" altLang="en-US" dirty="0">
                <a:solidFill>
                  <a:schemeClr val="tx1"/>
                </a:solidFill>
                <a:cs typeface="Lucida Sans" panose="020B0602040502020204" pitchFamily="34" charset="0"/>
              </a:rPr>
              <a:t>서버 접근 보안 강화를 위한 접근 제한 옵션 추가</a:t>
            </a:r>
            <a:endParaRPr lang="en-US" altLang="ko-KR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기술연구소 </a:t>
            </a:r>
            <a:r>
              <a:rPr lang="ko-KR" altLang="en-US" dirty="0" err="1" smtClean="0"/>
              <a:t>플랫폼팀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AUD </a:t>
            </a:r>
            <a:r>
              <a:rPr lang="ko-KR" altLang="en-US" dirty="0"/>
              <a:t>서버 환경 설정 기능 고도화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44280" y="1094013"/>
            <a:ext cx="100138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2-1. AUD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서버 주소를 통해 특정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파일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(JSP ,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이미지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,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보고서 등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)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접근 시 </a:t>
            </a:r>
            <a:r>
              <a:rPr lang="en-US" altLang="ko-KR" dirty="0" smtClean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WEB</a:t>
            </a:r>
            <a:r>
              <a:rPr lang="ko-KR" altLang="en-US" dirty="0" smtClean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에서 접근 제한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페이지 설정 옵션 추가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기본값으로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webquery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폴더와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/reports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경로 폴더는 필수 접근 제어 항목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필수 접근 제한 경로에 예외로 접근 허용 가능하도록 추가 가능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WEB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브라우저를 통해 인증 없이 손쉽게 서버 정보 또는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report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경로 내에 존재하는 항목들을 호출 할 수 있어 보안 강화 항목으로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플랫폼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에서 기능 개선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endParaRPr lang="en-US" altLang="ko-KR" dirty="0" smtClean="0">
              <a:latin typeface="SUIT" pitchFamily="2" charset="-127"/>
              <a:ea typeface="SUIT" pitchFamily="2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965" y="2907643"/>
            <a:ext cx="9685436" cy="361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2</a:t>
            </a:r>
            <a:r>
              <a:rPr lang="en-US" altLang="ko-KR" dirty="0">
                <a:solidFill>
                  <a:schemeClr val="tx1"/>
                </a:solidFill>
                <a:cs typeface="Lucida Sans" panose="020B0602040502020204" pitchFamily="34" charset="0"/>
              </a:rPr>
              <a:t>. AUD </a:t>
            </a:r>
            <a:r>
              <a:rPr lang="ko-KR" altLang="en-US" dirty="0">
                <a:solidFill>
                  <a:schemeClr val="tx1"/>
                </a:solidFill>
                <a:cs typeface="Lucida Sans" panose="020B0602040502020204" pitchFamily="34" charset="0"/>
              </a:rPr>
              <a:t>서버 접근 보안 강화를 위한 접근 제한 옵션 추가</a:t>
            </a:r>
            <a:endParaRPr lang="en-US" altLang="ko-KR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기술연구소 </a:t>
            </a:r>
            <a:r>
              <a:rPr lang="ko-KR" altLang="en-US" dirty="0" err="1" smtClean="0"/>
              <a:t>플랫폼팀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 smtClean="0"/>
              <a:t>AUD </a:t>
            </a:r>
            <a:r>
              <a:rPr lang="ko-KR" altLang="en-US" dirty="0" smtClean="0"/>
              <a:t>서버 환경 설정 기능 고도화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44280" y="1094013"/>
            <a:ext cx="100138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2-2. AUD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서버 </a:t>
            </a:r>
            <a:r>
              <a:rPr lang="en-US" altLang="ko-KR" dirty="0" smtClean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report</a:t>
            </a:r>
            <a:r>
              <a:rPr lang="ko-KR" altLang="en-US" dirty="0" smtClean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 내 폴더 권한 적용 기능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 추가 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기본적으로 지정한 경로로만 사용자가 업로드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,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다운로드 가능하도록 기능 개선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권한 점검 없이 공유할 수 있는 경로는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properties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설정을 통해서 지정 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제품에서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report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폴더 내에 어떤 경로로 든지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Read , Write , Delete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가 가능함에 따라 보안 취약 항목으로 처리 될 수 있는 부분에 대한 보안 강화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데이터가 일정 주기로 삭제되는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Temp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Path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설정을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Admin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시스템 옵션 정보에서 추가하던 부분을 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Properteis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설정으로 변경함에 따라 잘못 설정되는 위험 요소 감소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err="1" smtClean="0">
                <a:latin typeface="SUIT" pitchFamily="2" charset="-127"/>
                <a:ea typeface="SUIT" pitchFamily="2" charset="-127"/>
              </a:rPr>
              <a:t>심볼릭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 링크 개념으로 </a:t>
            </a:r>
            <a:r>
              <a:rPr lang="ko-KR" altLang="en-US" dirty="0" err="1" smtClean="0">
                <a:latin typeface="SUIT" pitchFamily="2" charset="-127"/>
                <a:ea typeface="SUIT" pitchFamily="2" charset="-127"/>
              </a:rPr>
              <a:t>심볼릭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 링크 명칭에 대한 실제 경로 설정 기능 추가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endParaRPr lang="en-US" altLang="ko-KR" dirty="0" smtClean="0">
              <a:latin typeface="SUIT" pitchFamily="2" charset="-127"/>
              <a:ea typeface="SUIT" pitchFamily="2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834988"/>
              </p:ext>
            </p:extLst>
          </p:nvPr>
        </p:nvGraphicFramePr>
        <p:xfrm>
          <a:off x="953328" y="3857625"/>
          <a:ext cx="10057572" cy="1468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31061">
                  <a:extLst>
                    <a:ext uri="{9D8B030D-6E8A-4147-A177-3AD203B41FA5}">
                      <a16:colId xmlns:a16="http://schemas.microsoft.com/office/drawing/2014/main" val="1185818034"/>
                    </a:ext>
                  </a:extLst>
                </a:gridCol>
                <a:gridCol w="8226511">
                  <a:extLst>
                    <a:ext uri="{9D8B030D-6E8A-4147-A177-3AD203B41FA5}">
                      <a16:colId xmlns:a16="http://schemas.microsoft.com/office/drawing/2014/main" val="1583278598"/>
                    </a:ext>
                  </a:extLst>
                </a:gridCol>
              </a:tblGrid>
              <a:tr h="36479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읽기 가능 </a:t>
                      </a: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(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다운로드</a:t>
                      </a: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)</a:t>
                      </a:r>
                      <a:endParaRPr lang="ko-KR" altLang="en-US" sz="1500" b="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{TEMP_PATH} , "EXPORT", "UPLOAD", "MEET_FILES", "WEB_IMAGES", "</a:t>
                      </a:r>
                      <a:r>
                        <a:rPr lang="en-US" altLang="ko-KR" sz="1500" b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iPortal</a:t>
                      </a: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", "REPORT_TEMPLATE", "REPOSITORY_SCRIPT", "cm", "binary"</a:t>
                      </a:r>
                      <a:endParaRPr lang="ko-KR" altLang="en-US" sz="1500" b="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247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쓰기 가능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(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업로드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)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{TEMP_PATH} 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, "EXPORT", "UPLOAD", "MEET_FILES", "WEB_IMAGES", "</a:t>
                      </a:r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iPortal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", "</a:t>
                      </a:r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sqlloader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", "cm"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555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삭제 가능 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{TEMP_PATH}  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, "EXPORT", "UPLOAD"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440396"/>
                  </a:ext>
                </a:extLst>
              </a:tr>
            </a:tbl>
          </a:graphicData>
        </a:graphic>
      </p:graphicFrame>
      <p:sp>
        <p:nvSpPr>
          <p:cNvPr id="9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 txBox="1">
            <a:spLocks/>
          </p:cNvSpPr>
          <p:nvPr/>
        </p:nvSpPr>
        <p:spPr>
          <a:xfrm>
            <a:off x="992454" y="3557780"/>
            <a:ext cx="8917457" cy="20890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b="0" kern="120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AUD7</a:t>
            </a:r>
            <a:r>
              <a:rPr lang="ko-KR" altLang="en-US" dirty="0"/>
              <a:t> </a:t>
            </a:r>
            <a:r>
              <a:rPr lang="ko-KR" altLang="en-US" dirty="0" smtClean="0"/>
              <a:t>플랫폼에서 지정된 접근 가능 경로</a:t>
            </a:r>
            <a:endParaRPr lang="ko-KR" altLang="en-US" dirty="0"/>
          </a:p>
        </p:txBody>
      </p:sp>
      <p:sp>
        <p:nvSpPr>
          <p:cNvPr id="10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 txBox="1">
            <a:spLocks/>
          </p:cNvSpPr>
          <p:nvPr/>
        </p:nvSpPr>
        <p:spPr>
          <a:xfrm>
            <a:off x="967207" y="5476343"/>
            <a:ext cx="8917457" cy="20890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b="0" kern="120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>
                <a:solidFill>
                  <a:srgbClr val="0070C0"/>
                </a:solidFill>
              </a:rPr>
              <a:t>-  </a:t>
            </a:r>
            <a:r>
              <a:rPr lang="ko-KR" altLang="en-US" dirty="0" smtClean="0">
                <a:solidFill>
                  <a:srgbClr val="0070C0"/>
                </a:solidFill>
              </a:rPr>
              <a:t>접근 가능 경로 이외의 경로를 지정하고 싶으면 </a:t>
            </a:r>
            <a:r>
              <a:rPr lang="en-US" altLang="ko-KR" dirty="0" err="1" smtClean="0">
                <a:solidFill>
                  <a:srgbClr val="0070C0"/>
                </a:solidFill>
              </a:rPr>
              <a:t>matrix_sys.properties</a:t>
            </a:r>
            <a:r>
              <a:rPr lang="ko-KR" altLang="en-US" dirty="0" smtClean="0">
                <a:solidFill>
                  <a:srgbClr val="0070C0"/>
                </a:solidFill>
              </a:rPr>
              <a:t>에서 설정 가능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ko-KR" dirty="0" smtClean="0">
                <a:solidFill>
                  <a:schemeClr val="tx1"/>
                </a:solidFill>
                <a:cs typeface="Lucida Sans" panose="020B0602040502020204" pitchFamily="34" charset="0"/>
              </a:rPr>
              <a:t>2</a:t>
            </a:r>
            <a:r>
              <a:rPr lang="en-US" altLang="ko-KR" dirty="0">
                <a:solidFill>
                  <a:schemeClr val="tx1"/>
                </a:solidFill>
                <a:cs typeface="Lucida Sans" panose="020B0602040502020204" pitchFamily="34" charset="0"/>
              </a:rPr>
              <a:t>. AUD </a:t>
            </a:r>
            <a:r>
              <a:rPr lang="ko-KR" altLang="en-US" dirty="0">
                <a:solidFill>
                  <a:schemeClr val="tx1"/>
                </a:solidFill>
                <a:cs typeface="Lucida Sans" panose="020B0602040502020204" pitchFamily="34" charset="0"/>
              </a:rPr>
              <a:t>서버 접근 보안 강화를 위한 접근 제한 옵션 추가</a:t>
            </a:r>
            <a:endParaRPr lang="en-US" altLang="ko-KR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기술연구소 </a:t>
            </a:r>
            <a:r>
              <a:rPr lang="ko-KR" altLang="en-US" dirty="0" err="1" smtClean="0"/>
              <a:t>플랫폼팀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 smtClean="0"/>
              <a:t>AUD </a:t>
            </a:r>
            <a:r>
              <a:rPr lang="ko-KR" altLang="en-US" dirty="0" smtClean="0"/>
              <a:t>서버 환경 설정 기능 고도화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44280" y="1094013"/>
            <a:ext cx="10013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2-2.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폴더 접근 권한에 따른 항목 설정 방법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{Context Path}/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WEB-INF/classes/matrix/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matrix_sys.properties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내 설정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27210"/>
              </p:ext>
            </p:extLst>
          </p:nvPr>
        </p:nvGraphicFramePr>
        <p:xfrm>
          <a:off x="887425" y="2236039"/>
          <a:ext cx="10057572" cy="3017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92380">
                  <a:extLst>
                    <a:ext uri="{9D8B030D-6E8A-4147-A177-3AD203B41FA5}">
                      <a16:colId xmlns:a16="http://schemas.microsoft.com/office/drawing/2014/main" val="1185818034"/>
                    </a:ext>
                  </a:extLst>
                </a:gridCol>
                <a:gridCol w="7765192">
                  <a:extLst>
                    <a:ext uri="{9D8B030D-6E8A-4147-A177-3AD203B41FA5}">
                      <a16:colId xmlns:a16="http://schemas.microsoft.com/office/drawing/2014/main" val="1583278598"/>
                    </a:ext>
                  </a:extLst>
                </a:gridCol>
              </a:tblGrid>
              <a:tr h="36479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matrix.temppath</a:t>
                      </a:r>
                      <a:endParaRPr lang="ko-KR" altLang="en-US" sz="1500" b="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제품 내 임시 저장 폴더</a:t>
                      </a:r>
                      <a:endParaRPr lang="en-US" altLang="ko-KR" sz="1500" b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공백으로 설정 하지 않을 경우 서버에서 </a:t>
                      </a: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report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경로</a:t>
                      </a: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/_TEMP_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로 자동 폴더 생성하여 처리</a:t>
                      </a:r>
                      <a:endParaRPr lang="ko-KR" altLang="en-US" sz="1500" b="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247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matrix.access.folders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i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-AUD </a:t>
                      </a: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서버스크립트 접근 가능 경로</a:t>
                      </a:r>
                      <a:endParaRPr lang="en-US" altLang="ko-KR" sz="150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없는 경우 공백 가능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555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matrix.shared.all.paths</a:t>
                      </a:r>
                      <a:endParaRPr lang="ko-KR" altLang="en-US" sz="1500" dirty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폴더 권한 점검 없이 자유롭게 제품에서 공유할 수 있는 경로</a:t>
                      </a:r>
                      <a:endParaRPr lang="en-US" altLang="ko-KR" sz="1500" b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기본으로 서버에 설정된 접근 가능 폴더 이외의 폴더 경로를 지정하려 하는 경우에 설정</a:t>
                      </a:r>
                      <a:endParaRPr lang="en-US" altLang="ko-KR" sz="1500" b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여러 폴더 지정의 경우 </a:t>
                      </a: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; 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로 설정</a:t>
                      </a:r>
                      <a:endParaRPr lang="en-US" altLang="ko-KR" sz="1500" b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@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로 지정하는 폴더가 </a:t>
                      </a:r>
                      <a:r>
                        <a:rPr lang="ko-KR" altLang="en-US" sz="1500" b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심볼릭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링크</a:t>
                      </a:r>
                      <a:r>
                        <a:rPr lang="ko-KR" altLang="en-US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항목으로 설정 가능</a:t>
                      </a:r>
                      <a:endParaRPr lang="en-US" altLang="ko-KR" sz="1500" b="0" baseline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        - @</a:t>
                      </a:r>
                      <a:r>
                        <a:rPr lang="ko-KR" altLang="en-US" sz="1500" b="0" baseline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이름지정</a:t>
                      </a:r>
                      <a:r>
                        <a:rPr lang="en-US" altLang="ko-KR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@</a:t>
                      </a:r>
                      <a:r>
                        <a:rPr lang="ko-KR" altLang="en-US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실제 경로 지정</a:t>
                      </a:r>
                      <a:endParaRPr lang="en-US" altLang="ko-KR" sz="1500" b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Ex) reports 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폴더 아래에 </a:t>
                      </a: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UPLOAD2 </a:t>
                      </a:r>
                      <a:r>
                        <a:rPr lang="ko-KR" altLang="en-US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경로에 파일 지정 하고 싶은 경우</a:t>
                      </a:r>
                      <a:endParaRPr lang="en-US" altLang="ko-KR" sz="1500" b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             reports </a:t>
                      </a:r>
                      <a:r>
                        <a:rPr lang="ko-KR" altLang="en-US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폴더가 아닌 </a:t>
                      </a:r>
                      <a:r>
                        <a:rPr lang="en-US" altLang="ko-KR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/</a:t>
                      </a:r>
                      <a:r>
                        <a:rPr lang="en-US" altLang="ko-KR" sz="1500" b="0" baseline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datas</a:t>
                      </a:r>
                      <a:r>
                        <a:rPr lang="en-US" altLang="ko-KR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/shared </a:t>
                      </a:r>
                      <a:r>
                        <a:rPr lang="ko-KR" altLang="en-US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경로로 지정하고 싶은 경우</a:t>
                      </a:r>
                      <a:endParaRPr lang="en-US" altLang="ko-KR" sz="1500" b="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500" b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             </a:t>
                      </a:r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matrix.shared.all.paths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=/UPLOAD2; @</a:t>
                      </a:r>
                      <a:r>
                        <a:rPr lang="en-US" altLang="ko-KR" sz="150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datas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@</a:t>
                      </a:r>
                      <a:r>
                        <a:rPr lang="en-US" altLang="ko-KR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/</a:t>
                      </a:r>
                      <a:r>
                        <a:rPr lang="en-US" altLang="ko-KR" sz="1500" b="0" baseline="0" dirty="0" err="1" smtClean="0">
                          <a:latin typeface="SUIT" panose="020B0600000101010101" charset="-127"/>
                          <a:ea typeface="SUIT" panose="020B0600000101010101" charset="-127"/>
                        </a:rPr>
                        <a:t>datas</a:t>
                      </a:r>
                      <a:r>
                        <a:rPr lang="en-US" altLang="ko-KR" sz="1500" b="0" baseline="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/shared</a:t>
                      </a:r>
                      <a:r>
                        <a:rPr lang="en-US" altLang="ko-KR" sz="1500" dirty="0" smtClean="0">
                          <a:latin typeface="SUIT" panose="020B0600000101010101" charset="-127"/>
                          <a:ea typeface="SUIT" panose="020B0600000101010101" charset="-127"/>
                        </a:rPr>
                        <a:t> </a:t>
                      </a:r>
                      <a:endParaRPr lang="ko-KR" altLang="en-US" sz="1500" dirty="0" smtClean="0">
                        <a:latin typeface="SUIT" panose="020B0600000101010101" charset="-127"/>
                        <a:ea typeface="SUIT" panose="020B0600000101010101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440396"/>
                  </a:ext>
                </a:extLst>
              </a:tr>
            </a:tbl>
          </a:graphicData>
        </a:graphic>
      </p:graphicFrame>
      <p:sp>
        <p:nvSpPr>
          <p:cNvPr id="9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 txBox="1">
            <a:spLocks/>
          </p:cNvSpPr>
          <p:nvPr/>
        </p:nvSpPr>
        <p:spPr>
          <a:xfrm>
            <a:off x="953328" y="1883741"/>
            <a:ext cx="8917457" cy="20890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b="0" kern="120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dirty="0" err="1" smtClean="0"/>
              <a:t>matrix_sys.properties</a:t>
            </a:r>
            <a:r>
              <a:rPr lang="en-US" altLang="ko-KR" dirty="0" smtClean="0"/>
              <a:t> </a:t>
            </a:r>
            <a:r>
              <a:rPr lang="ko-KR" altLang="en-US" dirty="0" smtClean="0"/>
              <a:t>항목 설정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959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5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10607</TotalTime>
  <Words>844</Words>
  <Application>Microsoft Office PowerPoint</Application>
  <PresentationFormat>와이드스크린</PresentationFormat>
  <Paragraphs>112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SUIT</vt:lpstr>
      <vt:lpstr>Lucida Sans</vt:lpstr>
      <vt:lpstr>맑은 고딕</vt:lpstr>
      <vt:lpstr>Arial</vt:lpstr>
      <vt:lpstr>Wingdings</vt:lpstr>
      <vt:lpstr>나눔스퀘어</vt:lpstr>
      <vt:lpstr>Office 테마</vt:lpstr>
      <vt:lpstr>AUD 서버 실행 환경 설정 기능 고도화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nami</cp:lastModifiedBy>
  <cp:revision>701</cp:revision>
  <dcterms:created xsi:type="dcterms:W3CDTF">2018-04-10T05:56:39Z</dcterms:created>
  <dcterms:modified xsi:type="dcterms:W3CDTF">2024-03-25T13:27:40Z</dcterms:modified>
</cp:coreProperties>
</file>