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9"/>
  </p:notesMasterIdLst>
  <p:sldIdLst>
    <p:sldId id="257" r:id="rId2"/>
    <p:sldId id="265" r:id="rId3"/>
    <p:sldId id="272" r:id="rId4"/>
    <p:sldId id="270" r:id="rId5"/>
    <p:sldId id="273" r:id="rId6"/>
    <p:sldId id="274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3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2022-06-27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33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jboss.org/hibernate/orm/5.2/javadocs/org/hibernate/dialect/package-summary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645493" y="1273501"/>
            <a:ext cx="10515600" cy="746890"/>
          </a:xfrm>
        </p:spPr>
        <p:txBody>
          <a:bodyPr>
            <a:noAutofit/>
          </a:bodyPr>
          <a:lstStyle/>
          <a:p>
            <a:pPr algn="ctr"/>
            <a:r>
              <a:rPr lang="en-US" altLang="ko-KR" sz="4500" dirty="0" smtClean="0"/>
              <a:t>AUD </a:t>
            </a:r>
            <a:r>
              <a:rPr lang="ko-KR" altLang="en-US" sz="4500" dirty="0" smtClean="0"/>
              <a:t>플랫폼</a:t>
            </a:r>
            <a:r>
              <a:rPr lang="en-US" altLang="ko-KR" sz="4500" dirty="0" smtClean="0"/>
              <a:t> 7 </a:t>
            </a:r>
            <a:r>
              <a:rPr lang="ko-KR" altLang="en-US" sz="4500" dirty="0" smtClean="0"/>
              <a:t>설치 가이드</a:t>
            </a:r>
            <a:endParaRPr lang="ko-KR" altLang="en-US" sz="4500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</a:t>
            </a:r>
            <a:r>
              <a:rPr lang="ko-KR" altLang="en-US" sz="1206" dirty="0" smtClean="0"/>
              <a:t>기술연구소</a:t>
            </a:r>
            <a:endParaRPr lang="en-US" altLang="ko-KR" sz="1206" dirty="0"/>
          </a:p>
          <a:p>
            <a:r>
              <a:rPr lang="en-US" altLang="ko-KR" sz="1206" dirty="0" smtClean="0"/>
              <a:t>2022. 05</a:t>
            </a:r>
            <a:endParaRPr lang="ko-KR" altLang="en-US" sz="1206" dirty="0"/>
          </a:p>
        </p:txBody>
      </p:sp>
      <p:sp>
        <p:nvSpPr>
          <p:cNvPr id="6" name="제목 9"/>
          <p:cNvSpPr txBox="1">
            <a:spLocks/>
          </p:cNvSpPr>
          <p:nvPr/>
        </p:nvSpPr>
        <p:spPr>
          <a:xfrm>
            <a:off x="933816" y="3355114"/>
            <a:ext cx="10515600" cy="746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sz="4400" b="1" kern="1200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defRPr>
            </a:lvl1pPr>
          </a:lstStyle>
          <a:p>
            <a:r>
              <a:rPr lang="ko-KR" altLang="en-US" sz="4000" b="0" dirty="0" smtClean="0"/>
              <a:t>인증</a:t>
            </a:r>
            <a:r>
              <a:rPr lang="en-US" altLang="ko-KR" sz="4000" b="0" dirty="0" smtClean="0"/>
              <a:t> </a:t>
            </a:r>
            <a:r>
              <a:rPr lang="ko-KR" altLang="en-US" sz="4000" b="0" dirty="0" smtClean="0"/>
              <a:t>방식 선택</a:t>
            </a:r>
            <a:endParaRPr lang="ko-KR" altLang="en-US" sz="4000" b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>
          <a:xfrm>
            <a:off x="834963" y="4102004"/>
            <a:ext cx="10515600" cy="632641"/>
          </a:xfrm>
        </p:spPr>
        <p:txBody>
          <a:bodyPr>
            <a:noAutofit/>
          </a:bodyPr>
          <a:lstStyle/>
          <a:p>
            <a:r>
              <a:rPr lang="en-US" altLang="ko-KR" sz="4000" dirty="0" smtClean="0"/>
              <a:t>(Token or Session)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문서 승인 및 개정 이력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graphicFrame>
        <p:nvGraphicFramePr>
          <p:cNvPr id="3" name="표 4">
            <a:extLst>
              <a:ext uri="{FF2B5EF4-FFF2-40B4-BE49-F238E27FC236}">
                <a16:creationId xmlns:a16="http://schemas.microsoft.com/office/drawing/2014/main" id="{D9D625BC-3BE8-4288-BFD7-40AEB886D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044335"/>
              </p:ext>
            </p:extLst>
          </p:nvPr>
        </p:nvGraphicFramePr>
        <p:xfrm>
          <a:off x="566644" y="1716656"/>
          <a:ext cx="11058712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2339">
                  <a:extLst>
                    <a:ext uri="{9D8B030D-6E8A-4147-A177-3AD203B41FA5}">
                      <a16:colId xmlns:a16="http://schemas.microsoft.com/office/drawing/2014/main" val="3660122090"/>
                    </a:ext>
                  </a:extLst>
                </a:gridCol>
                <a:gridCol w="895035">
                  <a:extLst>
                    <a:ext uri="{9D8B030D-6E8A-4147-A177-3AD203B41FA5}">
                      <a16:colId xmlns:a16="http://schemas.microsoft.com/office/drawing/2014/main" val="789431035"/>
                    </a:ext>
                  </a:extLst>
                </a:gridCol>
                <a:gridCol w="1869643">
                  <a:extLst>
                    <a:ext uri="{9D8B030D-6E8A-4147-A177-3AD203B41FA5}">
                      <a16:colId xmlns:a16="http://schemas.microsoft.com/office/drawing/2014/main" val="2785897028"/>
                    </a:ext>
                  </a:extLst>
                </a:gridCol>
                <a:gridCol w="1382339">
                  <a:extLst>
                    <a:ext uri="{9D8B030D-6E8A-4147-A177-3AD203B41FA5}">
                      <a16:colId xmlns:a16="http://schemas.microsoft.com/office/drawing/2014/main" val="2673156997"/>
                    </a:ext>
                  </a:extLst>
                </a:gridCol>
                <a:gridCol w="1578429">
                  <a:extLst>
                    <a:ext uri="{9D8B030D-6E8A-4147-A177-3AD203B41FA5}">
                      <a16:colId xmlns:a16="http://schemas.microsoft.com/office/drawing/2014/main" val="1732432698"/>
                    </a:ext>
                  </a:extLst>
                </a:gridCol>
                <a:gridCol w="2458909">
                  <a:extLst>
                    <a:ext uri="{9D8B030D-6E8A-4147-A177-3AD203B41FA5}">
                      <a16:colId xmlns:a16="http://schemas.microsoft.com/office/drawing/2014/main" val="2465721575"/>
                    </a:ext>
                  </a:extLst>
                </a:gridCol>
                <a:gridCol w="1492018">
                  <a:extLst>
                    <a:ext uri="{9D8B030D-6E8A-4147-A177-3AD203B41FA5}">
                      <a16:colId xmlns:a16="http://schemas.microsoft.com/office/drawing/2014/main" val="4040481737"/>
                    </a:ext>
                  </a:extLst>
                </a:gridCol>
              </a:tblGrid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구분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버전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소속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직책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 일자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내용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553458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최초작성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기술연구소</a:t>
                      </a:r>
                      <a:r>
                        <a:rPr lang="en-US" altLang="ko-KR" sz="1600" dirty="0" smtClean="0"/>
                        <a:t>/</a:t>
                      </a:r>
                      <a:r>
                        <a:rPr lang="ko-KR" altLang="en-US" sz="1600" dirty="0" smtClean="0"/>
                        <a:t>책임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박나미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2022-05-17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설치 가이드 문서 작성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203554"/>
                  </a:ext>
                </a:extLst>
              </a:tr>
              <a:tr h="325432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035056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215440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716796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682951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6199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67476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19149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81154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09349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23056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8166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12737796"/>
                  </a:ext>
                </a:extLst>
              </a:tr>
            </a:tbl>
          </a:graphicData>
        </a:graphic>
      </p:graphicFrame>
      <p:sp>
        <p:nvSpPr>
          <p:cNvPr id="6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10021257" y="397711"/>
            <a:ext cx="1767090" cy="282631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 anchor="ctr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/>
              <a:t>AUD </a:t>
            </a:r>
            <a:r>
              <a:rPr lang="ko-KR" altLang="en-US" smtClean="0"/>
              <a:t>플랫폼 </a:t>
            </a:r>
            <a:r>
              <a:rPr lang="en-US" altLang="ko-KR" smtClean="0"/>
              <a:t>7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915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smtClean="0"/>
              <a:t>설치 방법</a:t>
            </a:r>
            <a:r>
              <a:rPr lang="en-US" altLang="ko-KR" dirty="0" smtClean="0"/>
              <a:t>1. WAS </a:t>
            </a:r>
            <a:r>
              <a:rPr lang="ko-KR" altLang="en-US" dirty="0" smtClean="0"/>
              <a:t>컨테이너 추가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021257" y="397711"/>
            <a:ext cx="1767090" cy="282631"/>
          </a:xfrm>
        </p:spPr>
        <p:txBody>
          <a:bodyPr anchor="ctr"/>
          <a:lstStyle/>
          <a:p>
            <a:r>
              <a:rPr lang="en-US" altLang="ko-KR" dirty="0" smtClean="0"/>
              <a:t>AUD </a:t>
            </a:r>
            <a:r>
              <a:rPr lang="ko-KR" altLang="en-US" dirty="0" smtClean="0"/>
              <a:t>플랫폼 </a:t>
            </a:r>
            <a:r>
              <a:rPr lang="en-US" altLang="ko-KR" dirty="0" smtClean="0"/>
              <a:t>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729119" y="1046460"/>
            <a:ext cx="61080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 smtClean="0"/>
              <a:t>WAS</a:t>
            </a:r>
            <a:r>
              <a:rPr lang="ko-KR" altLang="en-US" sz="1400" dirty="0" smtClean="0"/>
              <a:t>에 수동 설치로 배포하는 </a:t>
            </a:r>
            <a:r>
              <a:rPr lang="en-US" altLang="ko-KR" sz="1400" dirty="0" smtClean="0"/>
              <a:t>AUD </a:t>
            </a:r>
            <a:r>
              <a:rPr lang="ko-KR" altLang="en-US" sz="1400" dirty="0" smtClean="0"/>
              <a:t>플랫폼 </a:t>
            </a:r>
            <a:r>
              <a:rPr lang="en-US" altLang="ko-KR" sz="1400" dirty="0" smtClean="0"/>
              <a:t>7 </a:t>
            </a:r>
            <a:r>
              <a:rPr lang="ko-KR" altLang="en-US" sz="1400" dirty="0" smtClean="0"/>
              <a:t>제품 파일을 복사한다</a:t>
            </a:r>
            <a:r>
              <a:rPr lang="en-US" altLang="ko-KR" sz="1400" dirty="0" smtClean="0"/>
              <a:t>.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 smtClean="0"/>
              <a:t>제품 </a:t>
            </a:r>
            <a:r>
              <a:rPr lang="en-US" altLang="ko-KR" sz="1400" dirty="0" smtClean="0"/>
              <a:t>Properties </a:t>
            </a:r>
            <a:r>
              <a:rPr lang="ko-KR" altLang="en-US" sz="1400" dirty="0" smtClean="0"/>
              <a:t>파일을 사이트에 맞게 수정한다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2-1. WEB-INF/classes/matrix/</a:t>
            </a:r>
            <a:r>
              <a:rPr lang="en-US" altLang="ko-KR" sz="1400" dirty="0" err="1" smtClean="0"/>
              <a:t>matrix.properties</a:t>
            </a:r>
            <a:r>
              <a:rPr lang="en-US" altLang="ko-KR" sz="1400" dirty="0" smtClean="0"/>
              <a:t> (</a:t>
            </a:r>
            <a:r>
              <a:rPr lang="ko-KR" altLang="en-US" sz="1400" dirty="0" smtClean="0"/>
              <a:t>기존과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동일</a:t>
            </a:r>
            <a:r>
              <a:rPr lang="en-US" altLang="ko-KR" sz="1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# 2.2 </a:t>
            </a:r>
            <a:r>
              <a:rPr lang="ko-KR" altLang="en-US" sz="1400" dirty="0" smtClean="0"/>
              <a:t>항목은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AUD </a:t>
            </a:r>
            <a:r>
              <a:rPr lang="ko-KR" altLang="en-US" sz="1400" dirty="0" smtClean="0"/>
              <a:t>플랫폼</a:t>
            </a:r>
            <a:r>
              <a:rPr lang="en-US" altLang="ko-KR" sz="1400" dirty="0" smtClean="0"/>
              <a:t> 7</a:t>
            </a:r>
            <a:r>
              <a:rPr lang="ko-KR" altLang="en-US" sz="1400" dirty="0" smtClean="0"/>
              <a:t>부터 추가된 </a:t>
            </a:r>
            <a:r>
              <a:rPr lang="en-US" altLang="ko-KR" sz="1400" dirty="0" smtClean="0"/>
              <a:t>properties </a:t>
            </a:r>
            <a:r>
              <a:rPr lang="ko-KR" altLang="en-US" sz="1400" dirty="0" smtClean="0"/>
              <a:t>입니다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2-2.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WEB-INF/classes/framework/service/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service_api.properties</a:t>
            </a:r>
            <a:endParaRPr lang="en-US" altLang="ko-KR" sz="14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     - </a:t>
            </a:r>
            <a:r>
              <a:rPr lang="ko-KR" altLang="en-US" sz="1400" dirty="0" smtClean="0"/>
              <a:t>필수로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변경해줘야 될 항목은 </a:t>
            </a:r>
            <a:r>
              <a:rPr lang="en-US" altLang="ko-KR" sz="1400" dirty="0" smtClean="0"/>
              <a:t>Repository DB</a:t>
            </a:r>
            <a:r>
              <a:rPr lang="ko-KR" altLang="en-US" sz="1400" dirty="0" smtClean="0"/>
              <a:t>로 설정한 </a:t>
            </a:r>
            <a:r>
              <a:rPr lang="ko-KR" altLang="en-US" sz="1400" dirty="0" err="1" smtClean="0"/>
              <a:t>스키마명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 </a:t>
            </a:r>
            <a:r>
              <a:rPr lang="ko-KR" altLang="en-US" sz="1400" dirty="0" smtClean="0"/>
              <a:t>으로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hibernate.default_schema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항목입니다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- </a:t>
            </a:r>
            <a:r>
              <a:rPr lang="ko-KR" altLang="en-US" sz="1400" dirty="0" smtClean="0"/>
              <a:t>기동 시 </a:t>
            </a:r>
            <a:r>
              <a:rPr lang="en-US" altLang="ko-KR" sz="1400" dirty="0" err="1" smtClean="0"/>
              <a:t>hibernate.dialect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오류 발생 시 </a:t>
            </a:r>
            <a:r>
              <a:rPr lang="en-US" altLang="ko-KR" sz="1400" dirty="0" smtClean="0"/>
              <a:t>Hibernate </a:t>
            </a:r>
            <a:r>
              <a:rPr lang="ko-KR" altLang="en-US" sz="1400" dirty="0" smtClean="0"/>
              <a:t>방언 설정</a:t>
            </a:r>
            <a:r>
              <a:rPr lang="en-US" altLang="ko-KR" sz="1400" dirty="0" smtClean="0"/>
              <a:t>     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62" y="1819445"/>
            <a:ext cx="4989349" cy="3428056"/>
          </a:xfrm>
          <a:prstGeom prst="rect">
            <a:avLst/>
          </a:prstGeom>
        </p:spPr>
      </p:pic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986496" y="1275317"/>
            <a:ext cx="36019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dirty="0" smtClean="0"/>
              <a:t>[ </a:t>
            </a:r>
            <a:r>
              <a:rPr lang="ko-KR" altLang="en-US" sz="1400" dirty="0" smtClean="0"/>
              <a:t>기본 </a:t>
            </a:r>
            <a:r>
              <a:rPr lang="en-US" altLang="ko-KR" sz="1400" dirty="0" smtClean="0"/>
              <a:t>AUD </a:t>
            </a:r>
            <a:r>
              <a:rPr lang="ko-KR" altLang="en-US" sz="1400" dirty="0" smtClean="0"/>
              <a:t>플랫폼 </a:t>
            </a:r>
            <a:r>
              <a:rPr lang="en-US" altLang="ko-KR" sz="1400" dirty="0" smtClean="0"/>
              <a:t>7 </a:t>
            </a:r>
            <a:r>
              <a:rPr lang="ko-KR" altLang="en-US" sz="1400" dirty="0" smtClean="0"/>
              <a:t>패키지 폴더 구조</a:t>
            </a:r>
            <a:r>
              <a:rPr lang="en-US" altLang="ko-KR" sz="1400" dirty="0" smtClean="0"/>
              <a:t>]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5841856" y="3759449"/>
            <a:ext cx="5995359" cy="2728970"/>
            <a:chOff x="5841856" y="3759449"/>
            <a:chExt cx="5995359" cy="2728970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1856" y="3759449"/>
              <a:ext cx="5995359" cy="2728970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5841856" y="5914767"/>
              <a:ext cx="1959377" cy="201709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15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설치 방법</a:t>
            </a:r>
            <a:r>
              <a:rPr lang="en-US" altLang="ko-KR" dirty="0" smtClean="0"/>
              <a:t>2. Repository DB </a:t>
            </a:r>
            <a:r>
              <a:rPr lang="ko-KR" altLang="en-US" dirty="0" smtClean="0"/>
              <a:t>구축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854691" y="982866"/>
            <a:ext cx="1033038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b="1" dirty="0" smtClean="0"/>
              <a:t>사이트에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구축하려는 </a:t>
            </a:r>
            <a:r>
              <a:rPr lang="en-US" altLang="ko-KR" sz="1400" b="1" dirty="0" smtClean="0"/>
              <a:t>Repository DB</a:t>
            </a:r>
            <a:r>
              <a:rPr lang="ko-KR" altLang="en-US" sz="1400" b="1" dirty="0" smtClean="0"/>
              <a:t>를 설치하여 테이블 </a:t>
            </a:r>
            <a:r>
              <a:rPr lang="en-US" altLang="ko-KR" sz="1400" b="1" dirty="0" smtClean="0"/>
              <a:t>Create </a:t>
            </a:r>
            <a:r>
              <a:rPr lang="ko-KR" altLang="en-US" sz="1400" b="1" dirty="0" smtClean="0"/>
              <a:t>와 </a:t>
            </a:r>
            <a:r>
              <a:rPr lang="en-US" altLang="ko-KR" sz="1400" b="1" dirty="0" err="1" smtClean="0"/>
              <a:t>init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데이터를 </a:t>
            </a:r>
            <a:r>
              <a:rPr lang="en-US" altLang="ko-KR" sz="1400" b="1" dirty="0" smtClean="0"/>
              <a:t>Insert </a:t>
            </a:r>
            <a:r>
              <a:rPr lang="ko-KR" altLang="en-US" sz="1400" b="1" dirty="0" smtClean="0"/>
              <a:t>한다</a:t>
            </a:r>
            <a:r>
              <a:rPr lang="en-US" altLang="ko-KR" sz="1400" b="1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400" b="1" dirty="0" smtClean="0"/>
              <a:t>Repository</a:t>
            </a:r>
            <a:r>
              <a:rPr lang="ko-KR" altLang="en-US" sz="1400" b="1" dirty="0" smtClean="0"/>
              <a:t>로 지원하는 </a:t>
            </a:r>
            <a:r>
              <a:rPr lang="en-US" altLang="ko-KR" sz="1400" b="1" dirty="0" smtClean="0"/>
              <a:t>DB</a:t>
            </a:r>
            <a:r>
              <a:rPr lang="ko-KR" altLang="en-US" sz="1400" b="1" dirty="0" smtClean="0"/>
              <a:t>종류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      </a:t>
            </a:r>
            <a:r>
              <a:rPr lang="en-US" altLang="ko-KR" sz="1400" dirty="0" smtClean="0">
                <a:solidFill>
                  <a:srgbClr val="FF0000"/>
                </a:solidFill>
              </a:rPr>
              <a:t>3</a:t>
            </a:r>
            <a:r>
              <a:rPr lang="ko-KR" altLang="en-US" sz="1400" dirty="0" smtClean="0">
                <a:solidFill>
                  <a:srgbClr val="FF0000"/>
                </a:solidFill>
              </a:rPr>
              <a:t>장에서 언급한 </a:t>
            </a:r>
            <a:r>
              <a:rPr lang="en-US" altLang="ko-KR" sz="1400" dirty="0" err="1">
                <a:solidFill>
                  <a:srgbClr val="FF0000"/>
                </a:solidFill>
              </a:rPr>
              <a:t>hibernate.dialect</a:t>
            </a:r>
            <a:r>
              <a:rPr lang="en-US" altLang="ko-KR" sz="1400" dirty="0">
                <a:solidFill>
                  <a:srgbClr val="FF0000"/>
                </a:solidFill>
              </a:rPr>
              <a:t> </a:t>
            </a:r>
            <a:r>
              <a:rPr lang="ko-KR" altLang="en-US" sz="1400" dirty="0">
                <a:solidFill>
                  <a:srgbClr val="FF0000"/>
                </a:solidFill>
              </a:rPr>
              <a:t>오류 발생 시 </a:t>
            </a:r>
            <a:r>
              <a:rPr lang="en-US" altLang="ko-KR" sz="1400" dirty="0">
                <a:solidFill>
                  <a:srgbClr val="FF0000"/>
                </a:solidFill>
              </a:rPr>
              <a:t>Hibernate </a:t>
            </a:r>
            <a:r>
              <a:rPr lang="ko-KR" altLang="en-US" sz="1400" dirty="0">
                <a:solidFill>
                  <a:srgbClr val="FF0000"/>
                </a:solidFill>
              </a:rPr>
              <a:t>방언 설정 </a:t>
            </a:r>
            <a:r>
              <a:rPr lang="ko-KR" altLang="en-US" sz="1400" dirty="0" smtClean="0">
                <a:solidFill>
                  <a:srgbClr val="FF0000"/>
                </a:solidFill>
              </a:rPr>
              <a:t>방법 참고 </a:t>
            </a:r>
            <a:r>
              <a:rPr lang="en-US" altLang="ko-KR" sz="1400" dirty="0" smtClean="0">
                <a:solidFill>
                  <a:srgbClr val="FF0000"/>
                </a:solidFill>
              </a:rPr>
              <a:t>. </a:t>
            </a:r>
            <a:r>
              <a:rPr lang="ko-KR" altLang="en-US" sz="1400" dirty="0" smtClean="0">
                <a:solidFill>
                  <a:srgbClr val="FF0000"/>
                </a:solidFill>
              </a:rPr>
              <a:t>기본은 공백으로 설정해도 적용 가능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/>
              <a:t>      </a:t>
            </a:r>
            <a:r>
              <a:rPr lang="en-US" altLang="ko-KR" sz="1400" dirty="0" smtClean="0"/>
              <a:t>WEB-INF/classes/framework/service/</a:t>
            </a:r>
            <a:r>
              <a:rPr lang="en-US" altLang="ko-KR" sz="1400" dirty="0" err="1" smtClean="0"/>
              <a:t>service_api.properties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에서 </a:t>
            </a:r>
            <a:r>
              <a:rPr lang="en-US" altLang="ko-KR" sz="1400" dirty="0" err="1"/>
              <a:t>hibernate.dialect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값으로 설정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      </a:t>
            </a:r>
            <a:r>
              <a:rPr lang="ko-KR" altLang="en-US" sz="1400" dirty="0" smtClean="0">
                <a:hlinkClick r:id="rId2"/>
              </a:rPr>
              <a:t>여기를 클릭하면 </a:t>
            </a:r>
            <a:r>
              <a:rPr lang="en-US" altLang="ko-KR" sz="1400" dirty="0" smtClean="0">
                <a:hlinkClick r:id="rId2"/>
              </a:rPr>
              <a:t>hibernate dialect </a:t>
            </a:r>
            <a:r>
              <a:rPr lang="ko-KR" altLang="en-US" sz="1400" dirty="0" smtClean="0">
                <a:hlinkClick r:id="rId2"/>
              </a:rPr>
              <a:t>설정 관련 문서 확인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        1)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Cubrid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 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org.hibernate.dialect.CUBRIDDialect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2) DB2 : org.hibernate.dialect.DB2[version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3) MS-SQL 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org.hibernate.dialect.SQLServer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4) MYSQL 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org.hibernate.dialect.MySQL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5) Oracle 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org.hibernate.dialect.Oracle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6) PostgreSQL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org.hibernate.dialect.PostgreSQL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7)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RedShift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 : org.hibernate.dialect.PostgreSQL9Dialect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8)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SybaseASE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org.hibernate.dialect.Sybase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9) Teradata :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org.hibernate.dialect.Teradata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10) </a:t>
            </a:r>
            <a:r>
              <a:rPr lang="en-US" altLang="ko-KR" sz="1400" dirty="0" err="1" smtClean="0">
                <a:solidFill>
                  <a:schemeClr val="bg1">
                    <a:lumMod val="50000"/>
                  </a:schemeClr>
                </a:solidFill>
              </a:rPr>
              <a:t>Tibero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 : </a:t>
            </a:r>
            <a:r>
              <a:rPr lang="en-US" altLang="ko-KR" sz="1400" dirty="0" err="1">
                <a:solidFill>
                  <a:schemeClr val="bg1">
                    <a:lumMod val="50000"/>
                  </a:schemeClr>
                </a:solidFill>
              </a:rPr>
              <a:t>org.hibernate.dialect.Oracle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[version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별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b="1" dirty="0" smtClean="0">
                <a:solidFill>
                  <a:srgbClr val="FF0000"/>
                </a:solidFill>
              </a:rPr>
              <a:t>확인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사항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: MTX_OPTION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에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AUD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플랫폼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7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추가 옵션 설정</a:t>
            </a:r>
            <a:endParaRPr lang="en-US" altLang="ko-KR" sz="14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accent1">
                    <a:lumMod val="50000"/>
                  </a:schemeClr>
                </a:solidFill>
              </a:rPr>
              <a:t>CERT_CLASS_NAME </a:t>
            </a:r>
            <a:r>
              <a:rPr lang="en-US" altLang="ko-KR" sz="1400" b="1" dirty="0">
                <a:solidFill>
                  <a:schemeClr val="accent1">
                    <a:lumMod val="50000"/>
                  </a:schemeClr>
                </a:solidFill>
              </a:rPr>
              <a:t>= </a:t>
            </a:r>
            <a:r>
              <a:rPr lang="en-US" altLang="ko-KR" sz="1400" b="1" dirty="0" err="1">
                <a:solidFill>
                  <a:schemeClr val="accent1">
                    <a:lumMod val="50000"/>
                  </a:schemeClr>
                </a:solidFill>
              </a:rPr>
              <a:t>com.matrix.framework.common.security.matrix.AuthManager</a:t>
            </a:r>
            <a:endParaRPr lang="en-US" altLang="ko-KR" sz="1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10021257" y="397711"/>
            <a:ext cx="1767090" cy="282631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 anchor="ctr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/>
              <a:t>AUD </a:t>
            </a:r>
            <a:r>
              <a:rPr lang="ko-KR" altLang="en-US" smtClean="0"/>
              <a:t>플랫폼 </a:t>
            </a:r>
            <a:r>
              <a:rPr lang="en-US" altLang="ko-KR" smtClean="0"/>
              <a:t>7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14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AUD </a:t>
            </a:r>
            <a:r>
              <a:rPr lang="ko-KR" altLang="en-US" dirty="0" smtClean="0"/>
              <a:t>플랫폼 </a:t>
            </a:r>
            <a:r>
              <a:rPr lang="en-US" altLang="ko-KR" dirty="0" smtClean="0"/>
              <a:t>7 </a:t>
            </a:r>
            <a:r>
              <a:rPr lang="ko-KR" altLang="en-US" dirty="0" smtClean="0"/>
              <a:t>신규 </a:t>
            </a:r>
            <a:r>
              <a:rPr lang="en-US" altLang="ko-KR" dirty="0" smtClean="0"/>
              <a:t>Properties </a:t>
            </a:r>
            <a:r>
              <a:rPr lang="ko-KR" altLang="en-US" dirty="0" smtClean="0"/>
              <a:t>가이드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10021257" y="397711"/>
            <a:ext cx="1767090" cy="282631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 anchor="ctr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/>
              <a:t>AUD </a:t>
            </a:r>
            <a:r>
              <a:rPr lang="ko-KR" altLang="en-US" smtClean="0"/>
              <a:t>플랫폼 </a:t>
            </a:r>
            <a:r>
              <a:rPr lang="en-US" altLang="ko-KR" smtClean="0"/>
              <a:t>7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033531"/>
              </p:ext>
            </p:extLst>
          </p:nvPr>
        </p:nvGraphicFramePr>
        <p:xfrm>
          <a:off x="457202" y="1438674"/>
          <a:ext cx="10976917" cy="11891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58063">
                  <a:extLst>
                    <a:ext uri="{9D8B030D-6E8A-4147-A177-3AD203B41FA5}">
                      <a16:colId xmlns:a16="http://schemas.microsoft.com/office/drawing/2014/main" val="1883797521"/>
                    </a:ext>
                  </a:extLst>
                </a:gridCol>
                <a:gridCol w="7718854">
                  <a:extLst>
                    <a:ext uri="{9D8B030D-6E8A-4147-A177-3AD203B41FA5}">
                      <a16:colId xmlns:a16="http://schemas.microsoft.com/office/drawing/2014/main" val="753635347"/>
                    </a:ext>
                  </a:extLst>
                </a:gridCol>
              </a:tblGrid>
              <a:tr h="3159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Service_api.properties</a:t>
                      </a:r>
                      <a:r>
                        <a:rPr lang="en-US" altLang="ko-KR" sz="1200" baseline="0" dirty="0" smtClean="0"/>
                        <a:t> key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Description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837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matrix.prop.location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err="1" smtClean="0"/>
                        <a:t>service_api.properties</a:t>
                      </a:r>
                      <a:r>
                        <a:rPr lang="en-US" altLang="ko-KR" sz="1200" dirty="0" smtClean="0"/>
                        <a:t> </a:t>
                      </a:r>
                      <a:r>
                        <a:rPr lang="ko-KR" altLang="en-US" sz="1200" dirty="0" smtClean="0"/>
                        <a:t>경로를 외부 경로로 설정할 경우에 </a:t>
                      </a:r>
                      <a:r>
                        <a:rPr lang="en-US" altLang="ko-KR" sz="1200" dirty="0" smtClean="0"/>
                        <a:t>true</a:t>
                      </a:r>
                      <a:r>
                        <a:rPr lang="ko-KR" altLang="en-US" sz="1200" dirty="0" smtClean="0"/>
                        <a:t>로 설정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8379520"/>
                  </a:ext>
                </a:extLst>
              </a:tr>
              <a:tr h="50237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matrix.prop.location.path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외부</a:t>
                      </a:r>
                      <a:r>
                        <a:rPr lang="ko-KR" altLang="en-US" sz="1200" baseline="0" dirty="0" smtClean="0"/>
                        <a:t>로 설정할  </a:t>
                      </a:r>
                      <a:r>
                        <a:rPr lang="en-US" altLang="ko-KR" sz="1200" dirty="0" err="1" smtClean="0"/>
                        <a:t>service_api.properties</a:t>
                      </a:r>
                      <a:r>
                        <a:rPr lang="en-US" altLang="ko-KR" sz="1200" dirty="0" smtClean="0"/>
                        <a:t> </a:t>
                      </a:r>
                      <a:r>
                        <a:rPr lang="ko-KR" altLang="en-US" sz="1200" dirty="0" smtClean="0"/>
                        <a:t>경로 설정 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(default </a:t>
                      </a:r>
                      <a:r>
                        <a:rPr lang="ko-KR" altLang="en-US" sz="1200" dirty="0" smtClean="0"/>
                        <a:t>경로는 </a:t>
                      </a:r>
                      <a:r>
                        <a:rPr lang="en-US" altLang="ko-KR" sz="1200" dirty="0" smtClean="0"/>
                        <a:t>WEB-INF/classes/framework/service/ </a:t>
                      </a:r>
                      <a:r>
                        <a:rPr lang="ko-KR" altLang="en-US" sz="1200" dirty="0" smtClean="0"/>
                        <a:t>아래에 위치한다</a:t>
                      </a:r>
                      <a:r>
                        <a:rPr lang="en-US" altLang="ko-KR" sz="1200" dirty="0" smtClean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8877"/>
                  </a:ext>
                </a:extLst>
              </a:tr>
            </a:tbl>
          </a:graphicData>
        </a:graphic>
      </p:graphicFrame>
      <p:sp>
        <p:nvSpPr>
          <p:cNvPr id="9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33415" y="954042"/>
            <a:ext cx="3601979" cy="371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dirty="0" smtClean="0"/>
              <a:t>1. Properties </a:t>
            </a:r>
            <a:r>
              <a:rPr lang="ko-KR" altLang="en-US" sz="1400" dirty="0" smtClean="0"/>
              <a:t>파일 경로 변경 시</a:t>
            </a:r>
            <a:endParaRPr lang="en-US" altLang="ko-KR" sz="1400" dirty="0" smtClean="0"/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33415" y="2695370"/>
            <a:ext cx="36019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dirty="0"/>
              <a:t>2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인증 및 로그인 관련 항목</a:t>
            </a:r>
            <a:endParaRPr lang="en-US" altLang="ko-KR" sz="1400" dirty="0" smtClean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79493"/>
              </p:ext>
            </p:extLst>
          </p:nvPr>
        </p:nvGraphicFramePr>
        <p:xfrm>
          <a:off x="457201" y="3223539"/>
          <a:ext cx="10976917" cy="23699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2377">
                  <a:extLst>
                    <a:ext uri="{9D8B030D-6E8A-4147-A177-3AD203B41FA5}">
                      <a16:colId xmlns:a16="http://schemas.microsoft.com/office/drawing/2014/main" val="1883797521"/>
                    </a:ext>
                  </a:extLst>
                </a:gridCol>
                <a:gridCol w="7084540">
                  <a:extLst>
                    <a:ext uri="{9D8B030D-6E8A-4147-A177-3AD203B41FA5}">
                      <a16:colId xmlns:a16="http://schemas.microsoft.com/office/drawing/2014/main" val="753635347"/>
                    </a:ext>
                  </a:extLst>
                </a:gridCol>
              </a:tblGrid>
              <a:tr h="3159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Service_api.properties</a:t>
                      </a:r>
                      <a:r>
                        <a:rPr lang="en-US" altLang="ko-KR" sz="1200" baseline="0" dirty="0" smtClean="0"/>
                        <a:t> key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Description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837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>
                          <a:solidFill>
                            <a:srgbClr val="FF0000"/>
                          </a:solidFill>
                        </a:rPr>
                        <a:t>matrix.security.session.used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로그인 시 </a:t>
                      </a:r>
                      <a:r>
                        <a:rPr lang="en-US" altLang="ko-KR" sz="1200" dirty="0" smtClean="0"/>
                        <a:t>session</a:t>
                      </a:r>
                      <a:r>
                        <a:rPr lang="ko-KR" altLang="en-US" sz="1200" dirty="0" smtClean="0"/>
                        <a:t>을 인증방식으로 사용할 경우 </a:t>
                      </a:r>
                      <a:r>
                        <a:rPr lang="en-US" altLang="ko-KR" sz="1200" dirty="0" smtClean="0"/>
                        <a:t>true (</a:t>
                      </a:r>
                      <a:r>
                        <a:rPr lang="ko-KR" altLang="en-US" sz="1200" dirty="0" smtClean="0"/>
                        <a:t>기존은</a:t>
                      </a:r>
                      <a:r>
                        <a:rPr lang="en-US" altLang="ko-KR" sz="1200" dirty="0" smtClean="0"/>
                        <a:t> false</a:t>
                      </a:r>
                      <a:r>
                        <a:rPr lang="ko-KR" altLang="en-US" sz="1200" dirty="0" smtClean="0"/>
                        <a:t>로 토큰 방식 인증 처리</a:t>
                      </a:r>
                      <a:r>
                        <a:rPr lang="en-US" altLang="ko-KR" sz="1200" dirty="0" smtClean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8379520"/>
                  </a:ext>
                </a:extLst>
              </a:tr>
              <a:tr h="69458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matrix.security.rsa.private.path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로그인 시</a:t>
                      </a:r>
                      <a:r>
                        <a:rPr lang="ko-KR" altLang="en-US" sz="1200" baseline="0" dirty="0" smtClean="0"/>
                        <a:t> 전달하는 </a:t>
                      </a:r>
                      <a:r>
                        <a:rPr lang="en-US" altLang="ko-KR" sz="1200" baseline="0" dirty="0" smtClean="0"/>
                        <a:t>id/pw</a:t>
                      </a:r>
                      <a:r>
                        <a:rPr lang="ko-KR" altLang="en-US" sz="1200" baseline="0" dirty="0" smtClean="0"/>
                        <a:t>에 대해 </a:t>
                      </a:r>
                      <a:r>
                        <a:rPr lang="en-US" altLang="ko-KR" sz="1200" baseline="0" dirty="0" smtClean="0"/>
                        <a:t>RSA </a:t>
                      </a:r>
                      <a:r>
                        <a:rPr lang="ko-KR" altLang="en-US" sz="1200" baseline="0" dirty="0" smtClean="0"/>
                        <a:t>암호화를 사용하며 해당 </a:t>
                      </a:r>
                      <a:r>
                        <a:rPr lang="en-US" altLang="ko-KR" sz="1200" baseline="0" dirty="0" err="1" smtClean="0"/>
                        <a:t>rsa</a:t>
                      </a:r>
                      <a:r>
                        <a:rPr lang="en-US" altLang="ko-KR" sz="1200" baseline="0" dirty="0" smtClean="0"/>
                        <a:t> private key </a:t>
                      </a:r>
                      <a:r>
                        <a:rPr lang="ko-KR" altLang="en-US" sz="1200" baseline="0" dirty="0" smtClean="0"/>
                        <a:t>저장</a:t>
                      </a:r>
                      <a:r>
                        <a:rPr lang="en-US" altLang="ko-KR" sz="1200" baseline="0" dirty="0" smtClean="0"/>
                        <a:t> path </a:t>
                      </a:r>
                      <a:r>
                        <a:rPr lang="ko-KR" altLang="en-US" sz="1200" baseline="0" dirty="0" smtClean="0"/>
                        <a:t>설정 </a:t>
                      </a:r>
                      <a:r>
                        <a:rPr lang="en-US" altLang="ko-KR" sz="1200" baseline="0" dirty="0" smtClean="0"/>
                        <a:t>(</a:t>
                      </a:r>
                      <a:r>
                        <a:rPr lang="ko-KR" altLang="en-US" sz="1200" baseline="0" dirty="0" smtClean="0"/>
                        <a:t>이중화 시에 공유해서 사용하는 </a:t>
                      </a:r>
                      <a:r>
                        <a:rPr lang="en-US" altLang="ko-KR" sz="1200" baseline="0" dirty="0" smtClean="0"/>
                        <a:t>NAS </a:t>
                      </a:r>
                      <a:r>
                        <a:rPr lang="ko-KR" altLang="en-US" sz="1200" baseline="0" dirty="0" smtClean="0"/>
                        <a:t>경로 등으로 설정해야 됨</a:t>
                      </a:r>
                      <a:r>
                        <a:rPr lang="en-US" altLang="ko-KR" sz="1200" baseline="0" dirty="0" smtClean="0"/>
                        <a:t>)</a:t>
                      </a:r>
                    </a:p>
                    <a:p>
                      <a:pPr latinLnBrk="1"/>
                      <a:r>
                        <a:rPr lang="en-US" altLang="ko-KR" sz="1200" baseline="0" dirty="0" smtClean="0"/>
                        <a:t>(</a:t>
                      </a:r>
                      <a:r>
                        <a:rPr lang="ko-KR" altLang="en-US" sz="1200" baseline="0" dirty="0" smtClean="0"/>
                        <a:t>공백으로 설정 시 </a:t>
                      </a:r>
                      <a:r>
                        <a:rPr lang="en-US" altLang="ko-KR" sz="1200" baseline="0" dirty="0" smtClean="0"/>
                        <a:t>default </a:t>
                      </a:r>
                      <a:r>
                        <a:rPr lang="ko-KR" altLang="en-US" sz="1200" baseline="0" dirty="0" smtClean="0"/>
                        <a:t>경로는 </a:t>
                      </a:r>
                      <a:r>
                        <a:rPr lang="en-US" altLang="ko-KR" sz="1200" baseline="0" dirty="0" smtClean="0"/>
                        <a:t>reports </a:t>
                      </a:r>
                      <a:r>
                        <a:rPr lang="ko-KR" altLang="en-US" sz="1200" baseline="0" dirty="0" smtClean="0"/>
                        <a:t>경로 아래에 </a:t>
                      </a:r>
                      <a:r>
                        <a:rPr lang="en-US" altLang="ko-KR" sz="1200" baseline="0" dirty="0" err="1" smtClean="0"/>
                        <a:t>config</a:t>
                      </a:r>
                      <a:r>
                        <a:rPr lang="en-US" altLang="ko-KR" sz="1200" baseline="0" dirty="0" smtClean="0"/>
                        <a:t>/</a:t>
                      </a:r>
                      <a:r>
                        <a:rPr lang="en-US" altLang="ko-KR" sz="1200" baseline="0" dirty="0" err="1" smtClean="0"/>
                        <a:t>rsa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경로에 생성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887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matrix.security.auth.exception.max.exceeded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한 아이디당 설정한 수가</a:t>
                      </a:r>
                      <a:r>
                        <a:rPr lang="en-US" altLang="ko-KR" sz="1200" dirty="0" smtClean="0"/>
                        <a:t>(</a:t>
                      </a:r>
                      <a:r>
                        <a:rPr lang="en-US" altLang="ko-KR" sz="1200" dirty="0" err="1" smtClean="0"/>
                        <a:t>matrix.security.auth.max.count</a:t>
                      </a:r>
                      <a:r>
                        <a:rPr lang="en-US" altLang="ko-KR" sz="1200" dirty="0" smtClean="0"/>
                        <a:t>)</a:t>
                      </a:r>
                      <a:r>
                        <a:rPr lang="ko-KR" altLang="en-US" sz="1200" baseline="0" dirty="0" smtClean="0"/>
                        <a:t> </a:t>
                      </a:r>
                      <a:r>
                        <a:rPr lang="ko-KR" altLang="en-US" sz="1200" dirty="0" smtClean="0"/>
                        <a:t>넘었을 경우 처리 방식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(false </a:t>
                      </a:r>
                      <a:r>
                        <a:rPr lang="ko-KR" altLang="en-US" sz="1200" dirty="0" smtClean="0"/>
                        <a:t>이면 기존 사용자 로그아웃 </a:t>
                      </a:r>
                      <a:r>
                        <a:rPr lang="en-US" altLang="ko-KR" sz="1200" dirty="0" smtClean="0"/>
                        <a:t>, true </a:t>
                      </a:r>
                      <a:r>
                        <a:rPr lang="ko-KR" altLang="en-US" sz="1200" dirty="0" smtClean="0"/>
                        <a:t>이면 현재 사용자 로그인 안됨</a:t>
                      </a:r>
                      <a:r>
                        <a:rPr lang="en-US" altLang="ko-KR" sz="1200" dirty="0" smtClean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5070736"/>
                  </a:ext>
                </a:extLst>
              </a:tr>
              <a:tr h="4942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matrix.security.auth.max.count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한 </a:t>
                      </a:r>
                      <a:r>
                        <a:rPr lang="ko-KR" altLang="en-US" sz="1200" dirty="0" err="1" smtClean="0"/>
                        <a:t>아이당</a:t>
                      </a:r>
                      <a:r>
                        <a:rPr lang="ko-KR" altLang="en-US" sz="1200" dirty="0" smtClean="0"/>
                        <a:t> 세션 또는 </a:t>
                      </a:r>
                      <a:r>
                        <a:rPr lang="en-US" altLang="ko-KR" sz="1200" dirty="0" smtClean="0"/>
                        <a:t>Token </a:t>
                      </a:r>
                      <a:r>
                        <a:rPr lang="ko-KR" altLang="en-US" sz="1200" dirty="0" smtClean="0"/>
                        <a:t>생성 수 </a:t>
                      </a:r>
                      <a:r>
                        <a:rPr lang="en-US" altLang="ko-KR" sz="1200" dirty="0" smtClean="0"/>
                        <a:t>(-1</a:t>
                      </a:r>
                      <a:r>
                        <a:rPr lang="ko-KR" altLang="en-US" sz="1200" dirty="0" smtClean="0"/>
                        <a:t>은 무제한으로 생성 </a:t>
                      </a:r>
                      <a:r>
                        <a:rPr lang="en-US" altLang="ko-KR" sz="1200" dirty="0" smtClean="0"/>
                        <a:t>, 0 </a:t>
                      </a:r>
                      <a:r>
                        <a:rPr lang="ko-KR" altLang="en-US" sz="1200" dirty="0" smtClean="0"/>
                        <a:t>이상으로 설정할 것</a:t>
                      </a:r>
                      <a:r>
                        <a:rPr lang="en-US" altLang="ko-KR" sz="120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sz="1200" dirty="0" smtClean="0"/>
                        <a:t>단 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중복 로그인 허용 안함일 경우에는 </a:t>
                      </a:r>
                      <a:r>
                        <a:rPr lang="en-US" altLang="ko-KR" sz="1200" dirty="0" smtClean="0"/>
                        <a:t>-1</a:t>
                      </a:r>
                      <a:r>
                        <a:rPr lang="ko-KR" altLang="en-US" sz="1200" dirty="0" smtClean="0"/>
                        <a:t>로 설정하여도 무제한 생성되지 않는다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28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99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AUD </a:t>
            </a:r>
            <a:r>
              <a:rPr lang="ko-KR" altLang="en-US" dirty="0" smtClean="0"/>
              <a:t>플랫폼 </a:t>
            </a:r>
            <a:r>
              <a:rPr lang="en-US" altLang="ko-KR" dirty="0" smtClean="0"/>
              <a:t>7 </a:t>
            </a:r>
            <a:r>
              <a:rPr lang="ko-KR" altLang="en-US" dirty="0" smtClean="0"/>
              <a:t>신규 </a:t>
            </a:r>
            <a:r>
              <a:rPr lang="en-US" altLang="ko-KR" dirty="0" smtClean="0"/>
              <a:t>Properties </a:t>
            </a:r>
            <a:r>
              <a:rPr lang="ko-KR" altLang="en-US" dirty="0" smtClean="0"/>
              <a:t>가이드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10021257" y="397711"/>
            <a:ext cx="1767090" cy="282631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 anchor="ctr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/>
              <a:t>AUD </a:t>
            </a:r>
            <a:r>
              <a:rPr lang="ko-KR" altLang="en-US" smtClean="0"/>
              <a:t>플랫폼 </a:t>
            </a:r>
            <a:r>
              <a:rPr lang="en-US" altLang="ko-KR" smtClean="0"/>
              <a:t>7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9423"/>
              </p:ext>
            </p:extLst>
          </p:nvPr>
        </p:nvGraphicFramePr>
        <p:xfrm>
          <a:off x="457201" y="1369540"/>
          <a:ext cx="10976917" cy="2829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58063">
                  <a:extLst>
                    <a:ext uri="{9D8B030D-6E8A-4147-A177-3AD203B41FA5}">
                      <a16:colId xmlns:a16="http://schemas.microsoft.com/office/drawing/2014/main" val="1883797521"/>
                    </a:ext>
                  </a:extLst>
                </a:gridCol>
                <a:gridCol w="7718854">
                  <a:extLst>
                    <a:ext uri="{9D8B030D-6E8A-4147-A177-3AD203B41FA5}">
                      <a16:colId xmlns:a16="http://schemas.microsoft.com/office/drawing/2014/main" val="753635347"/>
                    </a:ext>
                  </a:extLst>
                </a:gridCol>
              </a:tblGrid>
              <a:tr h="3159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Service_api.properties</a:t>
                      </a:r>
                      <a:r>
                        <a:rPr lang="en-US" altLang="ko-KR" sz="1200" baseline="0" dirty="0" smtClean="0"/>
                        <a:t> key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Description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837499"/>
                  </a:ext>
                </a:extLst>
              </a:tr>
              <a:tr h="51898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matrix.cross.origin.allowed</a:t>
                      </a:r>
                      <a:endParaRPr lang="ko-KR" altLang="en-US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보고서를 외부 </a:t>
                      </a:r>
                      <a:r>
                        <a:rPr lang="ko-KR" altLang="en-US" sz="1200" dirty="0" err="1" smtClean="0"/>
                        <a:t>임베디드</a:t>
                      </a:r>
                      <a:r>
                        <a:rPr lang="ko-KR" altLang="en-US" sz="1200" dirty="0" smtClean="0"/>
                        <a:t> 시 </a:t>
                      </a:r>
                      <a:r>
                        <a:rPr lang="en-US" altLang="ko-KR" sz="1200" dirty="0" err="1" smtClean="0"/>
                        <a:t>url</a:t>
                      </a:r>
                      <a:r>
                        <a:rPr lang="en-US" altLang="ko-KR" sz="1200" baseline="0" dirty="0" smtClean="0"/>
                        <a:t> origin</a:t>
                      </a:r>
                      <a:r>
                        <a:rPr lang="ko-KR" altLang="en-US" sz="1200" baseline="0" dirty="0" smtClean="0"/>
                        <a:t>이 다를 경우 </a:t>
                      </a:r>
                      <a:r>
                        <a:rPr lang="en-US" altLang="ko-KR" sz="1200" dirty="0" smtClean="0"/>
                        <a:t>cross origin </a:t>
                      </a:r>
                      <a:r>
                        <a:rPr lang="ko-KR" altLang="en-US" sz="1200" dirty="0" smtClean="0"/>
                        <a:t>허용 </a:t>
                      </a:r>
                      <a:r>
                        <a:rPr lang="en-US" altLang="ko-KR" sz="1200" dirty="0" err="1" smtClean="0"/>
                        <a:t>url</a:t>
                      </a:r>
                      <a:r>
                        <a:rPr lang="ko-KR" altLang="en-US" sz="1200" dirty="0" smtClean="0"/>
                        <a:t>을 설정하여 처리한다</a:t>
                      </a:r>
                      <a:r>
                        <a:rPr lang="en-US" altLang="ko-KR" sz="1200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sz="1200" dirty="0" smtClean="0"/>
                        <a:t>(</a:t>
                      </a:r>
                      <a:r>
                        <a:rPr lang="ko-KR" altLang="en-US" sz="1200" dirty="0" smtClean="0"/>
                        <a:t>여러 개의 주소를 설정할 경우 </a:t>
                      </a:r>
                      <a:r>
                        <a:rPr lang="ko-KR" altLang="en-US" sz="1200" dirty="0" err="1" smtClean="0"/>
                        <a:t>구분자는</a:t>
                      </a:r>
                      <a:r>
                        <a:rPr lang="ko-KR" altLang="en-US" sz="1200" dirty="0" smtClean="0"/>
                        <a:t> 콤마</a:t>
                      </a:r>
                      <a:r>
                        <a:rPr lang="en-US" altLang="ko-KR" sz="1200" dirty="0" smtClean="0"/>
                        <a:t>(,)</a:t>
                      </a:r>
                      <a:r>
                        <a:rPr lang="ko-KR" altLang="en-US" sz="1200" dirty="0" smtClean="0"/>
                        <a:t>로 설정한다</a:t>
                      </a:r>
                      <a:r>
                        <a:rPr lang="en-US" altLang="ko-KR" sz="1200" dirty="0" smtClean="0"/>
                        <a:t>.)</a:t>
                      </a:r>
                      <a:endParaRPr lang="ko-KR" altLang="en-US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379520"/>
                  </a:ext>
                </a:extLst>
              </a:tr>
              <a:tr h="299794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&gt; </a:t>
                      </a:r>
                      <a:r>
                        <a:rPr lang="ko-KR" altLang="en-US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아래 </a:t>
                      </a:r>
                      <a:r>
                        <a:rPr lang="en-US" altLang="ko-KR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properties</a:t>
                      </a:r>
                      <a:r>
                        <a:rPr lang="en-US" altLang="ko-KR" sz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ko-KR" altLang="en-US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서버 이중화 이상 구성 시 설정하는 항목 </a:t>
                      </a:r>
                      <a:r>
                        <a:rPr lang="en-US" altLang="ko-KR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 </a:t>
                      </a:r>
                      <a:r>
                        <a:rPr lang="ko-KR" altLang="en-US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해당 기능 사용 시 </a:t>
                      </a:r>
                      <a:r>
                        <a:rPr lang="en-US" altLang="ko-KR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was </a:t>
                      </a:r>
                      <a:r>
                        <a:rPr lang="ko-KR" altLang="en-US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내에서 </a:t>
                      </a:r>
                      <a:r>
                        <a:rPr lang="en-US" altLang="ko-KR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clustering </a:t>
                      </a:r>
                      <a:r>
                        <a:rPr lang="ko-KR" altLang="en-US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구성을 따로 구축하지 않아도 된다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7660481"/>
                  </a:ext>
                </a:extLst>
              </a:tr>
              <a:tr h="5517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worker.localhost.worker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해당 서버 명칭 설정 </a:t>
                      </a:r>
                      <a:r>
                        <a:rPr lang="en-US" altLang="ko-KR" sz="1200" dirty="0" smtClean="0"/>
                        <a:t>. </a:t>
                      </a:r>
                      <a:r>
                        <a:rPr lang="ko-KR" altLang="en-US" sz="1200" dirty="0" smtClean="0"/>
                        <a:t>각</a:t>
                      </a:r>
                      <a:r>
                        <a:rPr lang="en-US" altLang="ko-KR" sz="1200" dirty="0" smtClean="0"/>
                        <a:t> </a:t>
                      </a:r>
                      <a:r>
                        <a:rPr lang="ko-KR" altLang="en-US" sz="1200" dirty="0" smtClean="0"/>
                        <a:t>서버 별로 명칭이 중복되지 않게 설정한다</a:t>
                      </a:r>
                      <a:r>
                        <a:rPr lang="en-US" altLang="ko-KR" sz="1200" dirty="0" smtClean="0"/>
                        <a:t>.</a:t>
                      </a:r>
                      <a:r>
                        <a:rPr lang="ko-KR" altLang="en-US" sz="1200" dirty="0" smtClean="0"/>
                        <a:t> 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(ex: 1</a:t>
                      </a:r>
                      <a:r>
                        <a:rPr lang="ko-KR" altLang="en-US" sz="1200" dirty="0" smtClean="0"/>
                        <a:t>번 서버 </a:t>
                      </a:r>
                      <a:r>
                        <a:rPr lang="en-US" altLang="ko-KR" sz="1200" dirty="0" smtClean="0"/>
                        <a:t>– server1 / 2</a:t>
                      </a:r>
                      <a:r>
                        <a:rPr lang="ko-KR" altLang="en-US" sz="1200" dirty="0" smtClean="0"/>
                        <a:t>번 서버 </a:t>
                      </a:r>
                      <a:r>
                        <a:rPr lang="en-US" altLang="ko-KR" sz="1200" dirty="0" smtClean="0"/>
                        <a:t>– server2)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8877"/>
                  </a:ext>
                </a:extLst>
              </a:tr>
              <a:tr h="50237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worker.loadbalancer.workers</a:t>
                      </a:r>
                      <a:endParaRPr lang="ko-KR" altLang="en-US" sz="12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err="1" smtClean="0"/>
                        <a:t>worker.localhost.worker</a:t>
                      </a:r>
                      <a:r>
                        <a:rPr lang="ko-KR" altLang="en-US" sz="1200" dirty="0" smtClean="0"/>
                        <a:t>를 포함하여 구성한 서버의 각 명칭을 설정한다</a:t>
                      </a:r>
                      <a:r>
                        <a:rPr lang="en-US" altLang="ko-KR" sz="1200" dirty="0" smtClean="0"/>
                        <a:t>. </a:t>
                      </a:r>
                      <a:r>
                        <a:rPr lang="en-US" altLang="ko-KR" sz="1200" baseline="0" dirty="0" smtClean="0"/>
                        <a:t>(</a:t>
                      </a:r>
                      <a:r>
                        <a:rPr lang="ko-KR" altLang="en-US" sz="1200" baseline="0" dirty="0" err="1" smtClean="0"/>
                        <a:t>구분자는</a:t>
                      </a:r>
                      <a:r>
                        <a:rPr lang="ko-KR" altLang="en-US" sz="1200" baseline="0" dirty="0" smtClean="0"/>
                        <a:t> 콤마</a:t>
                      </a:r>
                      <a:r>
                        <a:rPr lang="en-US" altLang="ko-KR" sz="1200" baseline="0" dirty="0" smtClean="0"/>
                        <a:t>(,)</a:t>
                      </a:r>
                      <a:r>
                        <a:rPr lang="ko-KR" altLang="en-US" sz="1200" baseline="0" dirty="0" smtClean="0"/>
                        <a:t>로 설정한다</a:t>
                      </a:r>
                      <a:r>
                        <a:rPr lang="en-US" altLang="ko-KR" sz="1200" baseline="0" dirty="0" smtClean="0"/>
                        <a:t>)</a:t>
                      </a:r>
                    </a:p>
                    <a:p>
                      <a:pPr latinLnBrk="1"/>
                      <a:r>
                        <a:rPr lang="en-US" altLang="ko-KR" sz="1200" dirty="0" smtClean="0"/>
                        <a:t>(ex: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dirty="0" smtClean="0"/>
                        <a:t>server1,server2)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785361"/>
                  </a:ext>
                </a:extLst>
              </a:tr>
              <a:tr h="50237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worker.[</a:t>
                      </a:r>
                      <a:r>
                        <a:rPr lang="ko-KR" altLang="en-US" sz="1200" b="1" dirty="0" err="1" smtClean="0"/>
                        <a:t>서버명</a:t>
                      </a:r>
                      <a:r>
                        <a:rPr lang="en-US" altLang="ko-KR" sz="1200" b="1" dirty="0" smtClean="0"/>
                        <a:t>].</a:t>
                      </a:r>
                      <a:r>
                        <a:rPr lang="en-US" altLang="ko-KR" sz="1200" b="1" dirty="0" err="1" smtClean="0"/>
                        <a:t>url</a:t>
                      </a:r>
                      <a:endParaRPr lang="ko-KR" altLang="en-US" sz="12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err="1" smtClean="0"/>
                        <a:t>worker.loadbalancer.workers</a:t>
                      </a:r>
                      <a:r>
                        <a:rPr lang="ko-KR" altLang="en-US" sz="1200" dirty="0" smtClean="0"/>
                        <a:t>로 설정한 서버들의 주소를 설정한다</a:t>
                      </a:r>
                      <a:r>
                        <a:rPr lang="en-US" altLang="ko-KR" sz="1200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sz="1200" dirty="0" smtClean="0"/>
                        <a:t>(ex: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dirty="0" smtClean="0"/>
                        <a:t>worker.server1.url=http://192.168.0.1:8080/matrix</a:t>
                      </a:r>
                    </a:p>
                    <a:p>
                      <a:pPr latinLnBrk="1"/>
                      <a:r>
                        <a:rPr lang="en-US" altLang="ko-KR" sz="1200" dirty="0" smtClean="0"/>
                        <a:t>       worker.server2.url=http://192.168.0.2:8081/matrix)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95916"/>
                  </a:ext>
                </a:extLst>
              </a:tr>
            </a:tbl>
          </a:graphicData>
        </a:graphic>
      </p:graphicFrame>
      <p:sp>
        <p:nvSpPr>
          <p:cNvPr id="9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33415" y="954042"/>
            <a:ext cx="39973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dirty="0"/>
              <a:t>3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서버 기능 </a:t>
            </a:r>
            <a:r>
              <a:rPr lang="en-US" altLang="ko-KR" sz="1400" dirty="0" smtClean="0"/>
              <a:t>- CORS </a:t>
            </a:r>
            <a:r>
              <a:rPr lang="ko-KR" altLang="en-US" sz="1400" dirty="0" smtClean="0"/>
              <a:t>설정 및 </a:t>
            </a:r>
            <a:r>
              <a:rPr lang="en-US" altLang="ko-KR" sz="1400" dirty="0" smtClean="0"/>
              <a:t>Clustering </a:t>
            </a:r>
            <a:r>
              <a:rPr lang="ko-KR" altLang="en-US" sz="1400" dirty="0" smtClean="0"/>
              <a:t>설정</a:t>
            </a:r>
            <a:endParaRPr lang="en-US" altLang="ko-KR" sz="1400" dirty="0" smtClean="0"/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33415" y="4242089"/>
            <a:ext cx="3601979" cy="371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dirty="0"/>
              <a:t>4</a:t>
            </a:r>
            <a:r>
              <a:rPr lang="en-US" altLang="ko-KR" sz="1400" dirty="0" smtClean="0"/>
              <a:t>. Token </a:t>
            </a:r>
            <a:r>
              <a:rPr lang="ko-KR" altLang="en-US" sz="1400" dirty="0" smtClean="0"/>
              <a:t>인증 관련</a:t>
            </a:r>
            <a:endParaRPr lang="en-US" altLang="ko-KR" sz="1400" dirty="0" smtClean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23767"/>
              </p:ext>
            </p:extLst>
          </p:nvPr>
        </p:nvGraphicFramePr>
        <p:xfrm>
          <a:off x="457200" y="4726721"/>
          <a:ext cx="10976917" cy="16274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73394">
                  <a:extLst>
                    <a:ext uri="{9D8B030D-6E8A-4147-A177-3AD203B41FA5}">
                      <a16:colId xmlns:a16="http://schemas.microsoft.com/office/drawing/2014/main" val="1883797521"/>
                    </a:ext>
                  </a:extLst>
                </a:gridCol>
                <a:gridCol w="7603523">
                  <a:extLst>
                    <a:ext uri="{9D8B030D-6E8A-4147-A177-3AD203B41FA5}">
                      <a16:colId xmlns:a16="http://schemas.microsoft.com/office/drawing/2014/main" val="753635347"/>
                    </a:ext>
                  </a:extLst>
                </a:gridCol>
              </a:tblGrid>
              <a:tr h="29297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Service_api.properties</a:t>
                      </a:r>
                      <a:r>
                        <a:rPr lang="en-US" altLang="ko-KR" sz="1200" baseline="0" dirty="0" smtClean="0"/>
                        <a:t> key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Description</a:t>
                      </a:r>
                      <a:endParaRPr lang="ko-KR" altLang="en-US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837499"/>
                  </a:ext>
                </a:extLst>
              </a:tr>
              <a:tr h="3438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matrix.security.token.expire.timeout.min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Token timeout </a:t>
                      </a:r>
                      <a:r>
                        <a:rPr lang="ko-KR" altLang="en-US" sz="1200" dirty="0" smtClean="0"/>
                        <a:t>시간</a:t>
                      </a:r>
                      <a:r>
                        <a:rPr lang="en-US" altLang="ko-KR" sz="1200" baseline="0" dirty="0" smtClean="0"/>
                        <a:t>. </a:t>
                      </a:r>
                      <a:r>
                        <a:rPr lang="en-US" altLang="ko-KR" sz="1200" baseline="0" dirty="0" err="1" smtClean="0"/>
                        <a:t>matrix.jwtAccessTokenExpirationMs</a:t>
                      </a:r>
                      <a:r>
                        <a:rPr lang="ko-KR" altLang="en-US" sz="1200" baseline="0" dirty="0" smtClean="0"/>
                        <a:t> 시간보다 길게 설정하도록 함 </a:t>
                      </a:r>
                      <a:r>
                        <a:rPr lang="en-US" altLang="ko-KR" sz="1200" baseline="0" dirty="0" smtClean="0"/>
                        <a:t>(default 30</a:t>
                      </a:r>
                      <a:r>
                        <a:rPr lang="ko-KR" altLang="en-US" sz="1200" baseline="0" dirty="0" smtClean="0"/>
                        <a:t>분</a:t>
                      </a:r>
                      <a:r>
                        <a:rPr lang="en-US" altLang="ko-KR" sz="1200" baseline="0" dirty="0" smtClean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8379520"/>
                  </a:ext>
                </a:extLst>
              </a:tr>
              <a:tr h="53343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matrix.jwtAccessTokenExpirationMs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Client</a:t>
                      </a:r>
                      <a:r>
                        <a:rPr lang="ko-KR" altLang="en-US" sz="1200" dirty="0" smtClean="0"/>
                        <a:t>에서 요청이 </a:t>
                      </a:r>
                      <a:r>
                        <a:rPr lang="ko-KR" altLang="en-US" sz="1200" dirty="0" err="1" smtClean="0"/>
                        <a:t>나갈때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en-US" altLang="ko-KR" sz="1200" dirty="0" err="1" smtClean="0"/>
                        <a:t>cooki</a:t>
                      </a:r>
                      <a:r>
                        <a:rPr lang="ko-KR" altLang="en-US" sz="1200" dirty="0" smtClean="0"/>
                        <a:t>에 적용되는 </a:t>
                      </a:r>
                      <a:r>
                        <a:rPr lang="en-US" altLang="ko-KR" sz="1200" dirty="0" err="1" smtClean="0"/>
                        <a:t>accessToken</a:t>
                      </a:r>
                      <a:r>
                        <a:rPr lang="ko-KR" altLang="en-US" sz="1200" dirty="0" smtClean="0"/>
                        <a:t>의 </a:t>
                      </a:r>
                      <a:r>
                        <a:rPr lang="en-US" altLang="ko-KR" sz="1200" dirty="0" smtClean="0"/>
                        <a:t>expiry</a:t>
                      </a:r>
                      <a:r>
                        <a:rPr lang="en-US" altLang="ko-KR" sz="1200" baseline="0" dirty="0" smtClean="0"/>
                        <a:t> time</a:t>
                      </a:r>
                      <a:r>
                        <a:rPr lang="ko-KR" altLang="en-US" sz="1200" baseline="0" dirty="0" smtClean="0"/>
                        <a:t>으로 해당 시간이 지나면 새로운 </a:t>
                      </a:r>
                      <a:r>
                        <a:rPr lang="en-US" altLang="ko-KR" sz="1200" baseline="0" dirty="0" smtClean="0"/>
                        <a:t>Access Token</a:t>
                      </a:r>
                      <a:r>
                        <a:rPr lang="ko-KR" altLang="en-US" sz="1200" baseline="0" dirty="0" smtClean="0"/>
                        <a:t>을 발행한다</a:t>
                      </a:r>
                      <a:r>
                        <a:rPr lang="en-US" altLang="ko-KR" sz="1200" baseline="0" dirty="0" smtClean="0"/>
                        <a:t>. </a:t>
                      </a:r>
                      <a:r>
                        <a:rPr lang="ko-KR" altLang="en-US" sz="1200" baseline="0" dirty="0" smtClean="0"/>
                        <a:t>너무 길게 적용 시 </a:t>
                      </a:r>
                      <a:r>
                        <a:rPr lang="en-US" altLang="ko-KR" sz="1200" baseline="0" dirty="0" smtClean="0"/>
                        <a:t>token </a:t>
                      </a:r>
                      <a:r>
                        <a:rPr lang="ko-KR" altLang="en-US" sz="1200" baseline="0" dirty="0" err="1" smtClean="0"/>
                        <a:t>탈취시</a:t>
                      </a:r>
                      <a:r>
                        <a:rPr lang="ko-KR" altLang="en-US" sz="1200" baseline="0" dirty="0" smtClean="0"/>
                        <a:t> 보안에 취약해진다</a:t>
                      </a:r>
                      <a:r>
                        <a:rPr lang="en-US" altLang="ko-KR" sz="1200" baseline="0" dirty="0" smtClean="0"/>
                        <a:t>. (default 1</a:t>
                      </a:r>
                      <a:r>
                        <a:rPr lang="ko-KR" altLang="en-US" sz="1200" baseline="0" dirty="0" smtClean="0"/>
                        <a:t>분</a:t>
                      </a:r>
                      <a:r>
                        <a:rPr lang="en-US" altLang="ko-KR" sz="1200" baseline="0" dirty="0" smtClean="0"/>
                        <a:t>) 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8877"/>
                  </a:ext>
                </a:extLst>
              </a:tr>
              <a:tr h="32574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err="1" smtClean="0"/>
                        <a:t>matrix.jwtRefreshTokenExpirationMs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Expired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된 </a:t>
                      </a:r>
                      <a:r>
                        <a:rPr lang="en-US" altLang="ko-KR" sz="1200" baseline="0" dirty="0" err="1" smtClean="0"/>
                        <a:t>AccessToken</a:t>
                      </a:r>
                      <a:r>
                        <a:rPr lang="ko-KR" altLang="en-US" sz="1200" baseline="0" dirty="0" smtClean="0"/>
                        <a:t>을 새로 발급할 때 사용하는</a:t>
                      </a:r>
                      <a:r>
                        <a:rPr lang="en-US" altLang="ko-KR" sz="1200" baseline="0" dirty="0" smtClean="0"/>
                        <a:t> Refresh Token</a:t>
                      </a:r>
                      <a:r>
                        <a:rPr lang="ko-KR" altLang="en-US" sz="1200" baseline="0" dirty="0" smtClean="0"/>
                        <a:t>의 </a:t>
                      </a:r>
                      <a:r>
                        <a:rPr lang="en-US" altLang="ko-KR" sz="1200" baseline="0" dirty="0" smtClean="0"/>
                        <a:t>expire time (default 30</a:t>
                      </a:r>
                      <a:r>
                        <a:rPr lang="ko-KR" altLang="en-US" sz="1200" baseline="0" dirty="0" smtClean="0"/>
                        <a:t>일</a:t>
                      </a:r>
                      <a:r>
                        <a:rPr lang="en-US" altLang="ko-KR" sz="1200" baseline="0" dirty="0" smtClean="0"/>
                        <a:t>)</a:t>
                      </a:r>
                    </a:p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OP_EXTEND_SESSION </a:t>
                      </a:r>
                      <a:r>
                        <a:rPr lang="en-US" altLang="ko-KR" sz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= Y </a:t>
                      </a:r>
                      <a:r>
                        <a:rPr lang="ko-KR" altLang="en-US" sz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여서 인증 연장시켜도 해당 기간이 지나면 재 로그인 해야 된다</a:t>
                      </a:r>
                      <a:r>
                        <a:rPr lang="en-US" altLang="ko-KR" sz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4112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48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2979</TotalTime>
  <Words>719</Words>
  <Application>Microsoft Office PowerPoint</Application>
  <PresentationFormat>와이드스크린</PresentationFormat>
  <Paragraphs>109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나눔스퀘어</vt:lpstr>
      <vt:lpstr>나눔스퀘어 ExtraBold</vt:lpstr>
      <vt:lpstr>맑은 고딕</vt:lpstr>
      <vt:lpstr>Arial</vt:lpstr>
      <vt:lpstr>Wingdings</vt:lpstr>
      <vt:lpstr>Office 테마</vt:lpstr>
      <vt:lpstr>AUD 플랫폼 7 설치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hyjung</cp:lastModifiedBy>
  <cp:revision>224</cp:revision>
  <dcterms:created xsi:type="dcterms:W3CDTF">2018-04-10T05:56:39Z</dcterms:created>
  <dcterms:modified xsi:type="dcterms:W3CDTF">2022-06-27T06:58:55Z</dcterms:modified>
</cp:coreProperties>
</file>