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17" r:id="rId1"/>
  </p:sldMasterIdLst>
  <p:notesMasterIdLst>
    <p:notesMasterId r:id="rId10"/>
  </p:notesMasterIdLst>
  <p:sldIdLst>
    <p:sldId id="257" r:id="rId2"/>
    <p:sldId id="329" r:id="rId3"/>
    <p:sldId id="331" r:id="rId4"/>
    <p:sldId id="325" r:id="rId5"/>
    <p:sldId id="327" r:id="rId6"/>
    <p:sldId id="326" r:id="rId7"/>
    <p:sldId id="328" r:id="rId8"/>
    <p:sldId id="330" r:id="rId9"/>
  </p:sldIdLst>
  <p:sldSz cx="12192000" cy="6858000"/>
  <p:notesSz cx="6858000" cy="9144000"/>
  <p:embeddedFontLst>
    <p:embeddedFont>
      <p:font typeface="SUIT" panose="020B0600000101010101" charset="-127"/>
      <p:regular r:id="rId11"/>
      <p:bold r:id="rId12"/>
    </p:embeddedFont>
    <p:embeddedFont>
      <p:font typeface="맑은 고딕" panose="020B0503020000020004" pitchFamily="50" charset="-127"/>
      <p:regular r:id="rId13"/>
      <p:bold r:id="rId1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389" userDrawn="1">
          <p15:clr>
            <a:srgbClr val="A4A3A4"/>
          </p15:clr>
        </p15:guide>
        <p15:guide id="4" orient="horz" pos="24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61F2"/>
    <a:srgbClr val="000000"/>
    <a:srgbClr val="FFFFFF"/>
    <a:srgbClr val="A91E24"/>
    <a:srgbClr val="7E20A8"/>
    <a:srgbClr val="79A100"/>
    <a:srgbClr val="00A4A9"/>
    <a:srgbClr val="AD1F25"/>
    <a:srgbClr val="005CA6"/>
    <a:srgbClr val="152C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어두운 스타일 2 - 강조 1/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0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0" y="108"/>
      </p:cViewPr>
      <p:guideLst>
        <p:guide orient="horz" pos="2183"/>
        <p:guide pos="3840"/>
        <p:guide orient="horz" pos="1389"/>
        <p:guide orient="horz" pos="24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\Desktop\iMATRIX&#49549;&#46020;&#44060;&#49440;\icheck_&#53580;&#49828;&#53944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\Desktop\iMATRIX&#49549;&#46020;&#44060;&#49440;\icheck_&#53580;&#49828;&#53944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Sheet1!$M$21</c:f>
              <c:strCache>
                <c:ptCount val="1"/>
                <c:pt idx="0">
                  <c:v>AS-IS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Sheet1!$N$20:$P$20</c:f>
              <c:strCache>
                <c:ptCount val="3"/>
                <c:pt idx="0">
                  <c:v>최초 Open</c:v>
                </c:pt>
                <c:pt idx="1">
                  <c:v>Open</c:v>
                </c:pt>
                <c:pt idx="2">
                  <c:v>디자이너 실행</c:v>
                </c:pt>
              </c:strCache>
            </c:strRef>
          </c:cat>
          <c:val>
            <c:numRef>
              <c:f>Sheet1!$N$21:$P$21</c:f>
              <c:numCache>
                <c:formatCode>0.0\ "초"</c:formatCode>
                <c:ptCount val="3"/>
                <c:pt idx="0">
                  <c:v>6.8</c:v>
                </c:pt>
                <c:pt idx="1">
                  <c:v>2.65</c:v>
                </c:pt>
                <c:pt idx="2">
                  <c:v>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F6-4A2A-BDE0-F52D12E9C360}"/>
            </c:ext>
          </c:extLst>
        </c:ser>
        <c:ser>
          <c:idx val="1"/>
          <c:order val="1"/>
          <c:tx>
            <c:strRef>
              <c:f>Sheet1!$M$22</c:f>
              <c:strCache>
                <c:ptCount val="1"/>
                <c:pt idx="0">
                  <c:v>TO-BE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Sheet1!$N$20:$P$20</c:f>
              <c:strCache>
                <c:ptCount val="3"/>
                <c:pt idx="0">
                  <c:v>최초 Open</c:v>
                </c:pt>
                <c:pt idx="1">
                  <c:v>Open</c:v>
                </c:pt>
                <c:pt idx="2">
                  <c:v>디자이너 실행</c:v>
                </c:pt>
              </c:strCache>
            </c:strRef>
          </c:cat>
          <c:val>
            <c:numRef>
              <c:f>Sheet1!$N$22:$P$22</c:f>
              <c:numCache>
                <c:formatCode>0.0\ "초"</c:formatCode>
                <c:ptCount val="3"/>
                <c:pt idx="0">
                  <c:v>4.6500000000000004</c:v>
                </c:pt>
                <c:pt idx="1">
                  <c:v>0.85000000000000009</c:v>
                </c:pt>
                <c:pt idx="2">
                  <c:v>3.35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F6-4A2A-BDE0-F52D12E9C36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10421616"/>
        <c:axId val="410422336"/>
      </c:barChart>
      <c:catAx>
        <c:axId val="410421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10422336"/>
        <c:crosses val="autoZero"/>
        <c:auto val="1"/>
        <c:lblAlgn val="ctr"/>
        <c:lblOffset val="100"/>
        <c:noMultiLvlLbl val="0"/>
      </c:catAx>
      <c:valAx>
        <c:axId val="410422336"/>
        <c:scaling>
          <c:orientation val="minMax"/>
        </c:scaling>
        <c:delete val="1"/>
        <c:axPos val="l"/>
        <c:numFmt formatCode="0.0\ &quot;초&quot;" sourceLinked="1"/>
        <c:majorTickMark val="none"/>
        <c:minorTickMark val="none"/>
        <c:tickLblPos val="nextTo"/>
        <c:crossAx val="410421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>
                <a:solidFill>
                  <a:schemeClr val="accent2">
                    <a:lumMod val="75000"/>
                  </a:schemeClr>
                </a:solidFill>
              </a:rPr>
              <a:t>%</a:t>
            </a:r>
            <a:endParaRPr lang="en-US">
              <a:solidFill>
                <a:schemeClr val="accent2">
                  <a:lumMod val="75000"/>
                </a:schemeClr>
              </a:solidFill>
            </a:endParaRPr>
          </a:p>
        </c:rich>
      </c:tx>
      <c:layout>
        <c:manualLayout>
          <c:xMode val="edge"/>
          <c:yMode val="edge"/>
          <c:x val="0.89232499307303337"/>
          <c:y val="6.28930194691036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2.0253164556962026E-2"/>
          <c:y val="0"/>
          <c:w val="0.92573839662447255"/>
          <c:h val="1"/>
        </c:manualLayout>
      </c:layout>
      <c:lineChart>
        <c:grouping val="stacked"/>
        <c:varyColors val="0"/>
        <c:ser>
          <c:idx val="0"/>
          <c:order val="0"/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Sheet1!$N$20:$P$20</c:f>
              <c:strCache>
                <c:ptCount val="3"/>
                <c:pt idx="0">
                  <c:v>최초 Open</c:v>
                </c:pt>
                <c:pt idx="1">
                  <c:v>Open</c:v>
                </c:pt>
                <c:pt idx="2">
                  <c:v>디자이너 실행</c:v>
                </c:pt>
              </c:strCache>
            </c:strRef>
          </c:cat>
          <c:val>
            <c:numRef>
              <c:f>Sheet1!$N$23:$P$23</c:f>
              <c:numCache>
                <c:formatCode>0%</c:formatCode>
                <c:ptCount val="3"/>
                <c:pt idx="0">
                  <c:v>0.31617647058823523</c:v>
                </c:pt>
                <c:pt idx="1">
                  <c:v>0.67924528301886788</c:v>
                </c:pt>
                <c:pt idx="2">
                  <c:v>0.43220338983050849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928-477D-8BBD-622141A247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09007216"/>
        <c:axId val="708998576"/>
      </c:lineChart>
      <c:catAx>
        <c:axId val="7090072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08998576"/>
        <c:crosses val="autoZero"/>
        <c:auto val="1"/>
        <c:lblAlgn val="ctr"/>
        <c:lblOffset val="100"/>
        <c:noMultiLvlLbl val="0"/>
      </c:catAx>
      <c:valAx>
        <c:axId val="70899857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709007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461173"/>
            <a:ext cx="11166962" cy="489926"/>
          </a:xfrm>
        </p:spPr>
        <p:txBody>
          <a:bodyPr lIns="0" anchor="ctr">
            <a:noAutofit/>
          </a:bodyPr>
          <a:lstStyle>
            <a:lvl1pPr marL="0" indent="0">
              <a:buFontTx/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884664" y="263927"/>
            <a:ext cx="1838287" cy="224830"/>
          </a:xfrm>
          <a:solidFill>
            <a:srgbClr val="000000"/>
          </a:solidFill>
        </p:spPr>
        <p:txBody>
          <a:bodyPr bIns="36000" anchor="ctr"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SUIT" pitchFamily="2" charset="-127"/>
                <a:ea typeface="SUIT" pitchFamily="2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57202" y="6524244"/>
            <a:ext cx="496126" cy="249385"/>
          </a:xfrm>
        </p:spPr>
        <p:txBody>
          <a:bodyPr/>
          <a:lstStyle>
            <a:lvl1pPr algn="l">
              <a:defRPr sz="1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DA970759-C0C9-D4ED-FCEC-34EEF3091B07}"/>
              </a:ext>
            </a:extLst>
          </p:cNvPr>
          <p:cNvCxnSpPr/>
          <p:nvPr userDrawn="1"/>
        </p:nvCxnSpPr>
        <p:spPr>
          <a:xfrm>
            <a:off x="457202" y="1042416"/>
            <a:ext cx="11265749" cy="0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텍스트 개체 틀 2">
            <a:extLst>
              <a:ext uri="{FF2B5EF4-FFF2-40B4-BE49-F238E27FC236}">
                <a16:creationId xmlns:a16="http://schemas.microsoft.com/office/drawing/2014/main" id="{8EA9A152-2E40-F7D1-D2FF-AA09AACDD8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2" y="263927"/>
            <a:ext cx="11166962" cy="208901"/>
          </a:xfrm>
        </p:spPr>
        <p:txBody>
          <a:bodyPr lIns="0" anchor="ctr">
            <a:noAutofit/>
          </a:bodyPr>
          <a:lstStyle>
            <a:lvl1pPr marL="0" indent="0">
              <a:buFontTx/>
              <a:buNone/>
              <a:defRPr sz="1400" b="0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B5014719-CA3D-4514-AAC7-1705D30F75E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2" r:id="rId2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771088" y="2664210"/>
            <a:ext cx="9119531" cy="828528"/>
          </a:xfrm>
        </p:spPr>
        <p:txBody>
          <a:bodyPr>
            <a:normAutofit/>
          </a:bodyPr>
          <a:lstStyle/>
          <a:p>
            <a:r>
              <a:rPr lang="en-US" altLang="ko-KR" sz="4000">
                <a:solidFill>
                  <a:schemeClr val="tx1"/>
                </a:solidFill>
                <a:latin typeface="+mn-ea"/>
                <a:ea typeface="+mn-ea"/>
              </a:rPr>
              <a:t>i-MATRIX AddIn Mode (Ver</a:t>
            </a:r>
            <a:r>
              <a:rPr lang="ko-KR" altLang="en-US" sz="400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ko-KR" sz="4000">
                <a:solidFill>
                  <a:schemeClr val="tx1"/>
                </a:solidFill>
                <a:latin typeface="+mn-ea"/>
                <a:ea typeface="+mn-ea"/>
              </a:rPr>
              <a:t>7.0.500)</a:t>
            </a:r>
            <a:endParaRPr lang="ko-KR" altLang="en-US" sz="40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 err="1">
                <a:latin typeface="+mn-lt"/>
              </a:rPr>
              <a:t>비아이매트릭스</a:t>
            </a:r>
            <a:r>
              <a:rPr lang="ko-KR" altLang="en-US" sz="1206" dirty="0">
                <a:latin typeface="+mn-lt"/>
              </a:rPr>
              <a:t> </a:t>
            </a:r>
            <a:r>
              <a:rPr lang="ko-KR" altLang="en-US" sz="1206">
                <a:latin typeface="+mn-lt"/>
              </a:rPr>
              <a:t>기술연구소 </a:t>
            </a:r>
            <a:r>
              <a:rPr lang="en-US" altLang="ko-KR" sz="1206">
                <a:latin typeface="+mn-lt"/>
              </a:rPr>
              <a:t>MATRIX</a:t>
            </a:r>
            <a:r>
              <a:rPr lang="ko-KR" altLang="en-US" sz="1206">
                <a:latin typeface="+mn-lt"/>
              </a:rPr>
              <a:t>팀</a:t>
            </a:r>
            <a:endParaRPr lang="en-US" altLang="ko-KR" sz="1206">
              <a:latin typeface="+mn-lt"/>
            </a:endParaRPr>
          </a:p>
          <a:p>
            <a:r>
              <a:rPr lang="en-US" altLang="ko-KR" sz="1206">
                <a:latin typeface="+mn-lt"/>
              </a:rPr>
              <a:t>2024</a:t>
            </a:r>
            <a:r>
              <a:rPr lang="ko-KR" altLang="en-US" sz="1206">
                <a:latin typeface="+mn-lt"/>
              </a:rPr>
              <a:t>년</a:t>
            </a:r>
            <a:endParaRPr lang="en-US" altLang="ko-KR" sz="1206" dirty="0">
              <a:latin typeface="+mn-lt"/>
            </a:endParaRP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1088" y="3398120"/>
            <a:ext cx="2517396" cy="370513"/>
          </a:xfrm>
        </p:spPr>
        <p:txBody>
          <a:bodyPr anchor="ctr">
            <a:normAutofit/>
          </a:bodyPr>
          <a:lstStyle/>
          <a:p>
            <a:r>
              <a:rPr lang="en-US" altLang="ko-KR" sz="2000" b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rPr>
              <a:t>(</a:t>
            </a:r>
            <a:r>
              <a:rPr lang="en-US" altLang="ko-KR" sz="20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rPr>
              <a:t>MATRIX </a:t>
            </a:r>
            <a:r>
              <a:rPr lang="ko-KR" altLang="en-US" sz="20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rPr>
              <a:t>팀</a:t>
            </a:r>
            <a:r>
              <a:rPr lang="en-US" altLang="ko-KR" sz="2000" b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</a:rPr>
              <a:t>)</a:t>
            </a:r>
            <a:endParaRPr lang="ko-KR" altLang="en-US" sz="2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4808A-3B40-2D2F-1C39-D2B42A5B3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id="{A799AE5C-785D-9427-00A2-6788EDE5BA4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884664" y="263927"/>
            <a:ext cx="1838287" cy="224830"/>
          </a:xfrm>
        </p:spPr>
        <p:txBody>
          <a:bodyPr/>
          <a:lstStyle/>
          <a:p>
            <a:r>
              <a:rPr lang="en-US" altLang="ko-KR"/>
              <a:t>MATRIX</a:t>
            </a:r>
            <a:r>
              <a:rPr lang="ko-KR" altLang="en-US"/>
              <a:t>팀</a:t>
            </a:r>
            <a:endParaRPr lang="ko-KR" altLang="en-US" dirty="0"/>
          </a:p>
        </p:txBody>
      </p:sp>
      <p:sp>
        <p:nvSpPr>
          <p:cNvPr id="14" name="텍스트 개체 틀 1">
            <a:extLst>
              <a:ext uri="{FF2B5EF4-FFF2-40B4-BE49-F238E27FC236}">
                <a16:creationId xmlns:a16="http://schemas.microsoft.com/office/drawing/2014/main" id="{DD003BDF-7E06-F8D3-8CC2-498C201030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461173"/>
            <a:ext cx="11166962" cy="489926"/>
          </a:xfrm>
        </p:spPr>
        <p:txBody>
          <a:bodyPr/>
          <a:lstStyle/>
          <a:p>
            <a:r>
              <a:rPr lang="en-US" altLang="ko-KR" sz="2400"/>
              <a:t>AddIn Mode – </a:t>
            </a:r>
            <a:r>
              <a:rPr lang="ko-KR" altLang="en-US" sz="2400"/>
              <a:t>주요 개발 내역</a:t>
            </a:r>
            <a:endParaRPr lang="ko-KR" altLang="en-US" sz="2400" dirty="0"/>
          </a:p>
        </p:txBody>
      </p:sp>
      <p:sp>
        <p:nvSpPr>
          <p:cNvPr id="15" name="텍스트 개체 틀 4">
            <a:extLst>
              <a:ext uri="{FF2B5EF4-FFF2-40B4-BE49-F238E27FC236}">
                <a16:creationId xmlns:a16="http://schemas.microsoft.com/office/drawing/2014/main" id="{528B35B1-CEB0-2724-A947-E925CA08579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0" y="263525"/>
            <a:ext cx="11166475" cy="209550"/>
          </a:xfrm>
        </p:spPr>
        <p:txBody>
          <a:bodyPr/>
          <a:lstStyle/>
          <a:p>
            <a:r>
              <a:rPr lang="en-US" altLang="ko-KR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i-MATRIX AddIn Mode</a:t>
            </a:r>
            <a:endParaRPr lang="ko-KR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911811-354A-E2C1-97C1-71B23CE18999}"/>
              </a:ext>
            </a:extLst>
          </p:cNvPr>
          <p:cNvSpPr txBox="1"/>
          <p:nvPr/>
        </p:nvSpPr>
        <p:spPr>
          <a:xfrm>
            <a:off x="457202" y="1170781"/>
            <a:ext cx="863646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3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ko-KR" sz="1400" b="1">
                <a:latin typeface="+mn-ea"/>
              </a:rPr>
              <a:t>AddIn Mode</a:t>
            </a:r>
          </a:p>
          <a:p>
            <a:pPr>
              <a:spcBef>
                <a:spcPct val="30000"/>
              </a:spcBef>
              <a:buClr>
                <a:schemeClr val="tx1"/>
              </a:buClr>
            </a:pPr>
            <a:r>
              <a:rPr lang="en-US" altLang="ko-KR" sz="1400">
                <a:latin typeface="+mn-ea"/>
              </a:rPr>
              <a:t>      - Portal</a:t>
            </a:r>
            <a:r>
              <a:rPr lang="ko-KR" altLang="en-US" sz="1400">
                <a:latin typeface="+mn-ea"/>
              </a:rPr>
              <a:t> </a:t>
            </a:r>
            <a:r>
              <a:rPr lang="en-US" altLang="ko-KR" sz="1400">
                <a:latin typeface="+mn-ea"/>
              </a:rPr>
              <a:t>Login </a:t>
            </a:r>
            <a:r>
              <a:rPr lang="ko-KR" altLang="en-US" sz="1400">
                <a:latin typeface="+mn-ea"/>
              </a:rPr>
              <a:t>후 제품 설치 </a:t>
            </a:r>
            <a:r>
              <a:rPr lang="en-US" altLang="ko-KR" sz="1400">
                <a:latin typeface="+mn-ea"/>
              </a:rPr>
              <a:t>X (*</a:t>
            </a:r>
            <a:r>
              <a:rPr lang="ko-KR" altLang="en-US" sz="1400">
                <a:latin typeface="+mn-ea"/>
              </a:rPr>
              <a:t>필요시 설치 </a:t>
            </a:r>
            <a:r>
              <a:rPr lang="en-US" altLang="ko-KR" sz="1400">
                <a:latin typeface="+mn-ea"/>
              </a:rPr>
              <a:t>– </a:t>
            </a:r>
            <a:r>
              <a:rPr lang="ko-KR" altLang="en-US" sz="1400">
                <a:latin typeface="+mn-ea"/>
              </a:rPr>
              <a:t>신규 디자이 실행</a:t>
            </a:r>
            <a:r>
              <a:rPr lang="en-US" altLang="ko-KR" sz="1400">
                <a:latin typeface="+mn-ea"/>
              </a:rPr>
              <a:t>, </a:t>
            </a:r>
            <a:r>
              <a:rPr lang="ko-KR" altLang="en-US" sz="1400">
                <a:latin typeface="+mn-ea"/>
              </a:rPr>
              <a:t>보고서 클릭</a:t>
            </a:r>
            <a:r>
              <a:rPr lang="en-US" altLang="ko-KR" sz="1400">
                <a:latin typeface="+mn-ea"/>
              </a:rPr>
              <a:t>)</a:t>
            </a:r>
          </a:p>
          <a:p>
            <a:pPr>
              <a:spcBef>
                <a:spcPct val="30000"/>
              </a:spcBef>
              <a:buClr>
                <a:schemeClr val="tx1"/>
              </a:buClr>
            </a:pPr>
            <a:r>
              <a:rPr lang="en-US" altLang="ko-KR" sz="1400">
                <a:latin typeface="+mn-ea"/>
              </a:rPr>
              <a:t>      - Excel </a:t>
            </a:r>
            <a:r>
              <a:rPr lang="ko-KR" altLang="en-US" sz="1400">
                <a:latin typeface="+mn-ea"/>
              </a:rPr>
              <a:t>자체 </a:t>
            </a:r>
            <a:r>
              <a:rPr lang="en-US" altLang="ko-KR" sz="1400">
                <a:latin typeface="+mn-ea"/>
              </a:rPr>
              <a:t>Login</a:t>
            </a:r>
          </a:p>
          <a:p>
            <a:pPr>
              <a:spcBef>
                <a:spcPct val="30000"/>
              </a:spcBef>
              <a:buClr>
                <a:schemeClr val="tx1"/>
              </a:buClr>
            </a:pPr>
            <a:r>
              <a:rPr lang="en-US" altLang="ko-KR" sz="1400">
                <a:latin typeface="+mn-ea"/>
              </a:rPr>
              <a:t>      - Portal</a:t>
            </a:r>
            <a:r>
              <a:rPr lang="ko-KR" altLang="en-US" sz="1400">
                <a:latin typeface="+mn-ea"/>
              </a:rPr>
              <a:t>에서 </a:t>
            </a:r>
            <a:r>
              <a:rPr lang="en-US" altLang="ko-KR" sz="1400">
                <a:latin typeface="+mn-ea"/>
              </a:rPr>
              <a:t>Matrix </a:t>
            </a:r>
            <a:r>
              <a:rPr lang="ko-KR" altLang="en-US" sz="1400">
                <a:latin typeface="+mn-ea"/>
              </a:rPr>
              <a:t>보고서 실행 시 </a:t>
            </a:r>
            <a:r>
              <a:rPr lang="ko-KR" altLang="en-US" sz="1400" b="1">
                <a:latin typeface="+mn-ea"/>
              </a:rPr>
              <a:t>기본</a:t>
            </a:r>
            <a:r>
              <a:rPr lang="ko-KR" altLang="en-US" sz="1400">
                <a:latin typeface="+mn-ea"/>
              </a:rPr>
              <a:t> </a:t>
            </a:r>
            <a:r>
              <a:rPr lang="en-US" altLang="ko-KR" sz="1400">
                <a:latin typeface="+mn-ea"/>
              </a:rPr>
              <a:t>“Excel Viewer”</a:t>
            </a:r>
            <a:r>
              <a:rPr lang="ko-KR" altLang="en-US" sz="1400">
                <a:latin typeface="+mn-ea"/>
              </a:rPr>
              <a:t>로 실행</a:t>
            </a:r>
            <a:endParaRPr lang="en-US" altLang="ko-KR" sz="1400">
              <a:latin typeface="+mn-ea"/>
            </a:endParaRPr>
          </a:p>
          <a:p>
            <a:pPr>
              <a:spcBef>
                <a:spcPct val="30000"/>
              </a:spcBef>
              <a:buClr>
                <a:schemeClr val="tx1"/>
              </a:buClr>
            </a:pPr>
            <a:r>
              <a:rPr lang="en-US" altLang="ko-KR" sz="1400">
                <a:latin typeface="+mn-ea"/>
              </a:rPr>
              <a:t>      - MX-Service</a:t>
            </a:r>
            <a:r>
              <a:rPr lang="ko-KR" altLang="en-US" sz="1400">
                <a:latin typeface="+mn-ea"/>
              </a:rPr>
              <a:t>를 통한 </a:t>
            </a:r>
            <a:r>
              <a:rPr lang="en-US" altLang="ko-KR" sz="1400">
                <a:latin typeface="+mn-ea"/>
              </a:rPr>
              <a:t>SSO </a:t>
            </a:r>
            <a:r>
              <a:rPr lang="ko-KR" altLang="en-US" sz="1400">
                <a:latin typeface="+mn-ea"/>
              </a:rPr>
              <a:t>인증 </a:t>
            </a:r>
            <a:r>
              <a:rPr lang="en-US" altLang="ko-KR" sz="1400">
                <a:latin typeface="+mn-ea"/>
              </a:rPr>
              <a:t>(</a:t>
            </a:r>
            <a:r>
              <a:rPr lang="ko-KR" altLang="en-US" sz="1400">
                <a:latin typeface="+mn-ea"/>
              </a:rPr>
              <a:t>진행중</a:t>
            </a:r>
            <a:r>
              <a:rPr lang="en-US" altLang="ko-KR" sz="1400">
                <a:latin typeface="+mn-ea"/>
              </a:rPr>
              <a:t>)</a:t>
            </a:r>
          </a:p>
          <a:p>
            <a:pPr>
              <a:spcBef>
                <a:spcPct val="30000"/>
              </a:spcBef>
              <a:buClr>
                <a:schemeClr val="tx1"/>
              </a:buClr>
            </a:pPr>
            <a:endParaRPr lang="en-US" altLang="ko-KR" sz="1400" b="1">
              <a:latin typeface="+mn-ea"/>
            </a:endParaRPr>
          </a:p>
          <a:p>
            <a:pPr marL="285750" indent="-285750">
              <a:spcBef>
                <a:spcPct val="3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altLang="ko-KR" sz="1400" b="1">
              <a:latin typeface="+mn-ea"/>
            </a:endParaRPr>
          </a:p>
          <a:p>
            <a:pPr marL="285750" indent="-285750">
              <a:spcBef>
                <a:spcPct val="3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ko-KR" sz="1200" b="1">
                <a:latin typeface="+mn-ea"/>
              </a:rPr>
              <a:t>DataSet </a:t>
            </a:r>
            <a:r>
              <a:rPr lang="ko-KR" altLang="en-US" sz="1200" b="1">
                <a:latin typeface="+mn-ea"/>
              </a:rPr>
              <a:t>관리자 모달리스 </a:t>
            </a:r>
          </a:p>
          <a:p>
            <a:pPr>
              <a:spcBef>
                <a:spcPct val="30000"/>
              </a:spcBef>
              <a:buClr>
                <a:schemeClr val="tx1"/>
              </a:buClr>
            </a:pPr>
            <a:r>
              <a:rPr lang="en-US" altLang="ko-KR" sz="1400">
                <a:latin typeface="+mn-ea"/>
              </a:rPr>
              <a:t>      - </a:t>
            </a:r>
            <a:r>
              <a:rPr lang="ko-KR" altLang="en-US" sz="1400">
                <a:latin typeface="+mn-ea"/>
              </a:rPr>
              <a:t>보고서 기준  별도 윈도우 실행</a:t>
            </a:r>
            <a:endParaRPr lang="en-US" altLang="ko-KR" sz="1600">
              <a:latin typeface="+mn-ea"/>
            </a:endParaRPr>
          </a:p>
          <a:p>
            <a:pPr marL="285750" indent="-285750">
              <a:spcBef>
                <a:spcPct val="3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altLang="ko-KR" sz="1400" b="1">
              <a:latin typeface="+mn-ea"/>
            </a:endParaRPr>
          </a:p>
          <a:p>
            <a:pPr marL="285750" indent="-285750">
              <a:spcBef>
                <a:spcPct val="3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altLang="ko-KR" sz="1400" b="1">
              <a:latin typeface="+mn-ea"/>
            </a:endParaRPr>
          </a:p>
          <a:p>
            <a:pPr marL="285750" indent="-285750">
              <a:spcBef>
                <a:spcPct val="3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ko-KR" sz="1400" b="1">
                <a:latin typeface="+mn-ea"/>
              </a:rPr>
              <a:t>i-MATRIX 7 </a:t>
            </a:r>
            <a:r>
              <a:rPr lang="ko-KR" altLang="en-US" sz="1400" b="1">
                <a:latin typeface="+mn-ea"/>
              </a:rPr>
              <a:t>라이브러리 업데이트 및 제품 안정화 </a:t>
            </a:r>
            <a:r>
              <a:rPr lang="en-US" altLang="ko-KR" sz="1400" b="1">
                <a:latin typeface="+mn-ea"/>
              </a:rPr>
              <a:t>(</a:t>
            </a:r>
            <a:r>
              <a:rPr lang="ko-KR" altLang="en-US" sz="1400" b="1">
                <a:latin typeface="+mn-ea"/>
              </a:rPr>
              <a:t>하위 호환성 유지</a:t>
            </a:r>
            <a:r>
              <a:rPr lang="en-US" altLang="ko-KR" sz="1400" b="1">
                <a:latin typeface="+mn-ea"/>
              </a:rPr>
              <a:t>)</a:t>
            </a:r>
          </a:p>
          <a:p>
            <a:pPr>
              <a:spcBef>
                <a:spcPct val="30000"/>
              </a:spcBef>
              <a:buClr>
                <a:schemeClr val="tx1"/>
              </a:buClr>
            </a:pPr>
            <a:r>
              <a:rPr lang="en-US" altLang="ko-KR" sz="1400">
                <a:latin typeface="+mn-ea"/>
              </a:rPr>
              <a:t>      - .NET Framework </a:t>
            </a:r>
            <a:r>
              <a:rPr lang="ko-KR" altLang="en-US" sz="1400">
                <a:latin typeface="+mn-ea"/>
              </a:rPr>
              <a:t>버전 업데이트 </a:t>
            </a:r>
            <a:r>
              <a:rPr lang="en-US" altLang="ko-KR" sz="1400">
                <a:latin typeface="+mn-ea"/>
              </a:rPr>
              <a:t>(4.0 -&gt; 4.8) : </a:t>
            </a:r>
            <a:r>
              <a:rPr lang="ko-KR" altLang="en-US" sz="1400">
                <a:latin typeface="+mn-ea"/>
              </a:rPr>
              <a:t>제품 지원 만료 및 보안 기능 강화</a:t>
            </a:r>
            <a:endParaRPr lang="en-US" altLang="ko-KR" sz="1400">
              <a:latin typeface="+mn-ea"/>
            </a:endParaRPr>
          </a:p>
          <a:p>
            <a:pPr>
              <a:spcBef>
                <a:spcPct val="30000"/>
              </a:spcBef>
              <a:buClr>
                <a:schemeClr val="tx1"/>
              </a:buClr>
            </a:pPr>
            <a:r>
              <a:rPr lang="en-US" altLang="ko-KR" sz="1400">
                <a:latin typeface="+mn-ea"/>
              </a:rPr>
              <a:t>      - Office dll </a:t>
            </a:r>
            <a:r>
              <a:rPr lang="ko-KR" altLang="en-US" sz="1400">
                <a:latin typeface="+mn-ea"/>
              </a:rPr>
              <a:t>버전 업데이트 </a:t>
            </a:r>
            <a:r>
              <a:rPr lang="en-US" altLang="ko-KR" sz="1400">
                <a:latin typeface="+mn-ea"/>
              </a:rPr>
              <a:t>(11 -&gt; 15) : </a:t>
            </a:r>
            <a:r>
              <a:rPr lang="ko-KR" altLang="en-US" sz="1400">
                <a:latin typeface="+mn-ea"/>
              </a:rPr>
              <a:t>안정성 및 </a:t>
            </a:r>
            <a:r>
              <a:rPr lang="en-US" altLang="ko-KR" sz="1400">
                <a:latin typeface="+mn-ea"/>
              </a:rPr>
              <a:t>API </a:t>
            </a:r>
            <a:r>
              <a:rPr lang="ko-KR" altLang="en-US" sz="1400">
                <a:latin typeface="+mn-ea"/>
              </a:rPr>
              <a:t>추가 등</a:t>
            </a:r>
            <a:endParaRPr lang="en-US" altLang="ko-KR" sz="1400">
              <a:latin typeface="+mn-ea"/>
            </a:endParaRPr>
          </a:p>
          <a:p>
            <a:pPr>
              <a:spcBef>
                <a:spcPct val="30000"/>
              </a:spcBef>
              <a:buClr>
                <a:schemeClr val="tx1"/>
              </a:buClr>
            </a:pPr>
            <a:r>
              <a:rPr lang="en-US" altLang="ko-KR" sz="1400">
                <a:latin typeface="+mn-ea"/>
              </a:rPr>
              <a:t>      - </a:t>
            </a:r>
            <a:r>
              <a:rPr lang="ko-KR" altLang="en-US" sz="1400">
                <a:latin typeface="+mn-ea"/>
              </a:rPr>
              <a:t>보고서 실행 속도 개선 및 메모리 사용량 감소</a:t>
            </a:r>
            <a:endParaRPr lang="en-US" altLang="ko-KR" sz="1400">
              <a:latin typeface="+mn-ea"/>
            </a:endParaRPr>
          </a:p>
          <a:p>
            <a:pPr>
              <a:spcBef>
                <a:spcPct val="30000"/>
              </a:spcBef>
              <a:buClr>
                <a:schemeClr val="tx1"/>
              </a:buClr>
            </a:pPr>
            <a:endParaRPr lang="en-US" altLang="ko-KR" sz="1200">
              <a:latin typeface="+mn-ea"/>
            </a:endParaRPr>
          </a:p>
          <a:p>
            <a:pPr>
              <a:spcBef>
                <a:spcPct val="30000"/>
              </a:spcBef>
              <a:buClr>
                <a:schemeClr val="tx1"/>
              </a:buClr>
            </a:pPr>
            <a:endParaRPr lang="en-US" altLang="ko-KR" sz="1200">
              <a:latin typeface="+mn-ea"/>
            </a:endParaRPr>
          </a:p>
          <a:p>
            <a:pPr>
              <a:spcBef>
                <a:spcPct val="30000"/>
              </a:spcBef>
              <a:buClr>
                <a:schemeClr val="tx1"/>
              </a:buClr>
            </a:pPr>
            <a:endParaRPr lang="en-US" altLang="ko-KR" sz="1400">
              <a:latin typeface="+mn-ea"/>
            </a:endParaRPr>
          </a:p>
          <a:p>
            <a:pPr>
              <a:spcBef>
                <a:spcPct val="30000"/>
              </a:spcBef>
              <a:buClr>
                <a:schemeClr val="tx1"/>
              </a:buClr>
            </a:pPr>
            <a:endParaRPr lang="en-US" altLang="ko-KR" sz="1400">
              <a:latin typeface="+mn-ea"/>
            </a:endParaRPr>
          </a:p>
          <a:p>
            <a:pPr>
              <a:spcBef>
                <a:spcPct val="30000"/>
              </a:spcBef>
              <a:buClr>
                <a:schemeClr val="tx1"/>
              </a:buClr>
            </a:pPr>
            <a:endParaRPr lang="en-US" altLang="ko-KR" sz="140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77546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4808A-3B40-2D2F-1C39-D2B42A5B3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id="{A799AE5C-785D-9427-00A2-6788EDE5BA4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884664" y="263927"/>
            <a:ext cx="1838287" cy="224830"/>
          </a:xfrm>
        </p:spPr>
        <p:txBody>
          <a:bodyPr/>
          <a:lstStyle/>
          <a:p>
            <a:r>
              <a:rPr lang="en-US" altLang="ko-KR"/>
              <a:t>MATRIX</a:t>
            </a:r>
            <a:r>
              <a:rPr lang="ko-KR" altLang="en-US"/>
              <a:t>팀</a:t>
            </a:r>
            <a:endParaRPr lang="ko-KR" altLang="en-US" dirty="0"/>
          </a:p>
        </p:txBody>
      </p:sp>
      <p:sp>
        <p:nvSpPr>
          <p:cNvPr id="14" name="텍스트 개체 틀 1">
            <a:extLst>
              <a:ext uri="{FF2B5EF4-FFF2-40B4-BE49-F238E27FC236}">
                <a16:creationId xmlns:a16="http://schemas.microsoft.com/office/drawing/2014/main" id="{DD003BDF-7E06-F8D3-8CC2-498C201030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461173"/>
            <a:ext cx="11166962" cy="489926"/>
          </a:xfrm>
        </p:spPr>
        <p:txBody>
          <a:bodyPr/>
          <a:lstStyle/>
          <a:p>
            <a:r>
              <a:rPr lang="en-US" altLang="ko-KR" sz="2400"/>
              <a:t>AddIn Mode - Login</a:t>
            </a:r>
            <a:endParaRPr lang="ko-KR" altLang="en-US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10A6F6-EDE8-CFF5-CF46-37AACBD54240}"/>
              </a:ext>
            </a:extLst>
          </p:cNvPr>
          <p:cNvSpPr txBox="1"/>
          <p:nvPr/>
        </p:nvSpPr>
        <p:spPr>
          <a:xfrm>
            <a:off x="457199" y="1148345"/>
            <a:ext cx="11265752" cy="646331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/>
            <a:r>
              <a:rPr lang="en-US" altLang="ko-KR" sz="1200" b="1">
                <a:solidFill>
                  <a:srgbClr val="172B4D"/>
                </a:solidFill>
                <a:latin typeface="+mn-ea"/>
              </a:rPr>
              <a:t>i-MATRIX Module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 설치 후 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Excel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에서 직접 로그인  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(*As-Is Web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 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Embeded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 방식 호환성 유지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)</a:t>
            </a:r>
          </a:p>
          <a:p>
            <a:pPr marL="171450" indent="-171450" algn="l">
              <a:buFontTx/>
              <a:buChar char="-"/>
            </a:pP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로그인시 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i-MATRIX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라이브러리 설치 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X :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 필요시에만 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Agent Service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설치 및 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BI Update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로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설치 </a:t>
            </a:r>
            <a:r>
              <a:rPr lang="en-US" altLang="ko-KR" sz="1200">
                <a:highlight>
                  <a:srgbClr val="000000"/>
                </a:highlight>
                <a:latin typeface="+mn-ea"/>
              </a:rPr>
              <a:t>(*</a:t>
            </a:r>
            <a:r>
              <a:rPr lang="ko-KR" altLang="en-US" sz="1200">
                <a:highlight>
                  <a:srgbClr val="000000"/>
                </a:highlight>
                <a:latin typeface="+mn-ea"/>
              </a:rPr>
              <a:t>전체 설치파일로도 배포 가능</a:t>
            </a:r>
            <a:r>
              <a:rPr lang="en-US" altLang="ko-KR" sz="1200">
                <a:highlight>
                  <a:srgbClr val="000000"/>
                </a:highlight>
                <a:latin typeface="+mn-ea"/>
              </a:rPr>
              <a:t>)</a:t>
            </a:r>
          </a:p>
          <a:p>
            <a:pPr marL="171450" indent="-171450">
              <a:buFontTx/>
              <a:buChar char="-"/>
            </a:pP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Ribbon Tab :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개발도구 이후 표시</a:t>
            </a:r>
            <a:endParaRPr lang="en-US" altLang="ko-KR" sz="1200" b="1">
              <a:solidFill>
                <a:srgbClr val="172B4D"/>
              </a:solidFill>
              <a:latin typeface="+mn-ea"/>
            </a:endParaRPr>
          </a:p>
        </p:txBody>
      </p:sp>
      <p:sp>
        <p:nvSpPr>
          <p:cNvPr id="15" name="텍스트 개체 틀 4">
            <a:extLst>
              <a:ext uri="{FF2B5EF4-FFF2-40B4-BE49-F238E27FC236}">
                <a16:creationId xmlns:a16="http://schemas.microsoft.com/office/drawing/2014/main" id="{528B35B1-CEB0-2724-A947-E925CA08579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0" y="263525"/>
            <a:ext cx="11166475" cy="209550"/>
          </a:xfrm>
        </p:spPr>
        <p:txBody>
          <a:bodyPr/>
          <a:lstStyle/>
          <a:p>
            <a:r>
              <a:rPr lang="en-US" altLang="ko-KR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i-MATRIX AddIn Mode</a:t>
            </a:r>
            <a:endParaRPr lang="ko-KR" altLang="en-US" dirty="0"/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F92C514D-0CE8-E307-20EA-FA72C2AD09F4}"/>
              </a:ext>
            </a:extLst>
          </p:cNvPr>
          <p:cNvGrpSpPr/>
          <p:nvPr/>
        </p:nvGrpSpPr>
        <p:grpSpPr>
          <a:xfrm>
            <a:off x="457199" y="2166624"/>
            <a:ext cx="11226879" cy="4137924"/>
            <a:chOff x="476202" y="1931145"/>
            <a:chExt cx="11226879" cy="4137924"/>
          </a:xfrm>
        </p:grpSpPr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85FBADB0-A38D-FBA4-668D-D7F92B5ACBE0}"/>
                </a:ext>
              </a:extLst>
            </p:cNvPr>
            <p:cNvGrpSpPr/>
            <p:nvPr/>
          </p:nvGrpSpPr>
          <p:grpSpPr>
            <a:xfrm>
              <a:off x="4984548" y="1931145"/>
              <a:ext cx="6718533" cy="3886436"/>
              <a:chOff x="357123" y="1807256"/>
              <a:chExt cx="8111999" cy="4692507"/>
            </a:xfrm>
          </p:grpSpPr>
          <p:pic>
            <p:nvPicPr>
              <p:cNvPr id="3" name="그림 2">
                <a:extLst>
                  <a:ext uri="{FF2B5EF4-FFF2-40B4-BE49-F238E27FC236}">
                    <a16:creationId xmlns:a16="http://schemas.microsoft.com/office/drawing/2014/main" id="{CDECBA25-92D2-0D08-8019-862D25F535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57199" y="1807256"/>
                <a:ext cx="8011923" cy="4692507"/>
              </a:xfrm>
              <a:prstGeom prst="rect">
                <a:avLst/>
              </a:prstGeom>
            </p:spPr>
          </p:pic>
          <p:pic>
            <p:nvPicPr>
              <p:cNvPr id="5" name="그림 4">
                <a:extLst>
                  <a:ext uri="{FF2B5EF4-FFF2-40B4-BE49-F238E27FC236}">
                    <a16:creationId xmlns:a16="http://schemas.microsoft.com/office/drawing/2014/main" id="{7B07B055-BC45-DF44-8B97-372F69BB05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9872" y="2592198"/>
                <a:ext cx="2189789" cy="2502616"/>
              </a:xfrm>
              <a:prstGeom prst="rect">
                <a:avLst/>
              </a:prstGeom>
            </p:spPr>
          </p:pic>
          <p:sp>
            <p:nvSpPr>
              <p:cNvPr id="2" name="직사각형 1">
                <a:extLst>
                  <a:ext uri="{FF2B5EF4-FFF2-40B4-BE49-F238E27FC236}">
                    <a16:creationId xmlns:a16="http://schemas.microsoft.com/office/drawing/2014/main" id="{0B944F6F-A932-D9A8-4D16-F82C9CD8272B}"/>
                  </a:ext>
                </a:extLst>
              </p:cNvPr>
              <p:cNvSpPr/>
              <p:nvPr/>
            </p:nvSpPr>
            <p:spPr>
              <a:xfrm>
                <a:off x="4530056" y="1979329"/>
                <a:ext cx="696285" cy="32382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직사각형 5">
                <a:extLst>
                  <a:ext uri="{FF2B5EF4-FFF2-40B4-BE49-F238E27FC236}">
                    <a16:creationId xmlns:a16="http://schemas.microsoft.com/office/drawing/2014/main" id="{B176115F-1F7C-61B2-EF7D-9136ADEA7EC5}"/>
                  </a:ext>
                </a:extLst>
              </p:cNvPr>
              <p:cNvSpPr/>
              <p:nvPr/>
            </p:nvSpPr>
            <p:spPr>
              <a:xfrm>
                <a:off x="357123" y="2158944"/>
                <a:ext cx="596206" cy="63458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" name="직사각형 6">
                <a:extLst>
                  <a:ext uri="{FF2B5EF4-FFF2-40B4-BE49-F238E27FC236}">
                    <a16:creationId xmlns:a16="http://schemas.microsoft.com/office/drawing/2014/main" id="{F688B6FA-4901-E4CB-1908-D1406698BA5F}"/>
                  </a:ext>
                </a:extLst>
              </p:cNvPr>
              <p:cNvSpPr/>
              <p:nvPr/>
            </p:nvSpPr>
            <p:spPr>
              <a:xfrm>
                <a:off x="1951354" y="2546922"/>
                <a:ext cx="2343215" cy="260391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8" name="그룹 17">
              <a:extLst>
                <a:ext uri="{FF2B5EF4-FFF2-40B4-BE49-F238E27FC236}">
                  <a16:creationId xmlns:a16="http://schemas.microsoft.com/office/drawing/2014/main" id="{DC5D0E32-6F4F-24A1-2A48-A171EFB0E55D}"/>
                </a:ext>
              </a:extLst>
            </p:cNvPr>
            <p:cNvGrpSpPr/>
            <p:nvPr/>
          </p:nvGrpSpPr>
          <p:grpSpPr>
            <a:xfrm>
              <a:off x="476202" y="1931145"/>
              <a:ext cx="2619336" cy="3431802"/>
              <a:chOff x="6576107" y="1893325"/>
              <a:chExt cx="3560851" cy="4665357"/>
            </a:xfrm>
          </p:grpSpPr>
          <p:pic>
            <p:nvPicPr>
              <p:cNvPr id="11" name="그림 10">
                <a:extLst>
                  <a:ext uri="{FF2B5EF4-FFF2-40B4-BE49-F238E27FC236}">
                    <a16:creationId xmlns:a16="http://schemas.microsoft.com/office/drawing/2014/main" id="{0DD5FFC6-187E-7E7E-A43E-D8B3D0FCFF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6107" y="1893325"/>
                <a:ext cx="3490682" cy="3512728"/>
              </a:xfrm>
              <a:prstGeom prst="rect">
                <a:avLst/>
              </a:prstGeom>
            </p:spPr>
          </p:pic>
          <p:sp>
            <p:nvSpPr>
              <p:cNvPr id="12" name="직사각형 11">
                <a:extLst>
                  <a:ext uri="{FF2B5EF4-FFF2-40B4-BE49-F238E27FC236}">
                    <a16:creationId xmlns:a16="http://schemas.microsoft.com/office/drawing/2014/main" id="{F8015604-5D3B-0172-9EDE-499EF210D342}"/>
                  </a:ext>
                </a:extLst>
              </p:cNvPr>
              <p:cNvSpPr/>
              <p:nvPr/>
            </p:nvSpPr>
            <p:spPr>
              <a:xfrm flipV="1">
                <a:off x="6988029" y="2978087"/>
                <a:ext cx="1677799" cy="38589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6" name="그림 15">
                <a:extLst>
                  <a:ext uri="{FF2B5EF4-FFF2-40B4-BE49-F238E27FC236}">
                    <a16:creationId xmlns:a16="http://schemas.microsoft.com/office/drawing/2014/main" id="{D451BC81-939C-9723-7BBB-C600C5CB781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b="20555"/>
              <a:stretch/>
            </p:blipFill>
            <p:spPr>
              <a:xfrm>
                <a:off x="6576107" y="3820369"/>
                <a:ext cx="3560851" cy="2738313"/>
              </a:xfrm>
              <a:prstGeom prst="rect">
                <a:avLst/>
              </a:prstGeom>
            </p:spPr>
          </p:pic>
          <p:sp>
            <p:nvSpPr>
              <p:cNvPr id="17" name="직사각형 16">
                <a:extLst>
                  <a:ext uri="{FF2B5EF4-FFF2-40B4-BE49-F238E27FC236}">
                    <a16:creationId xmlns:a16="http://schemas.microsoft.com/office/drawing/2014/main" id="{365A0D8D-940F-10EF-79E4-101EE13B5281}"/>
                  </a:ext>
                </a:extLst>
              </p:cNvPr>
              <p:cNvSpPr/>
              <p:nvPr/>
            </p:nvSpPr>
            <p:spPr>
              <a:xfrm flipV="1">
                <a:off x="7274653" y="5947793"/>
                <a:ext cx="1319715" cy="24328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22" name="그림 21">
              <a:extLst>
                <a:ext uri="{FF2B5EF4-FFF2-40B4-BE49-F238E27FC236}">
                  <a16:creationId xmlns:a16="http://schemas.microsoft.com/office/drawing/2014/main" id="{C159E95F-CA96-1481-E42D-A07DA82E97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7868" y="5709533"/>
              <a:ext cx="1980404" cy="342406"/>
            </a:xfrm>
            <a:prstGeom prst="rect">
              <a:avLst/>
            </a:prstGeom>
          </p:spPr>
        </p:pic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B9704B1B-FDC4-878D-5578-5C7DFFB7E3F6}"/>
                </a:ext>
              </a:extLst>
            </p:cNvPr>
            <p:cNvSpPr/>
            <p:nvPr/>
          </p:nvSpPr>
          <p:spPr>
            <a:xfrm flipV="1">
              <a:off x="516519" y="5719600"/>
              <a:ext cx="2021753" cy="349469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88BFB4A8-DE0A-141D-2429-C721D21210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062894" y="2053013"/>
              <a:ext cx="760870" cy="646331"/>
            </a:xfrm>
            <a:prstGeom prst="rect">
              <a:avLst/>
            </a:prstGeom>
          </p:spPr>
        </p:pic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D44B0749-FB6C-ACB0-E411-A2367F9C4E94}"/>
                </a:ext>
              </a:extLst>
            </p:cNvPr>
            <p:cNvSpPr/>
            <p:nvPr/>
          </p:nvSpPr>
          <p:spPr>
            <a:xfrm>
              <a:off x="4143947" y="2040577"/>
              <a:ext cx="572644" cy="585787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4373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C26BC7-3248-87B9-5F02-3DED142ADF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id="{E7EC98A0-94BD-C4CD-819D-1AA18CCB55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884664" y="263927"/>
            <a:ext cx="1838287" cy="224830"/>
          </a:xfrm>
        </p:spPr>
        <p:txBody>
          <a:bodyPr/>
          <a:lstStyle/>
          <a:p>
            <a:r>
              <a:rPr lang="en-US" altLang="ko-KR"/>
              <a:t>MATRIX</a:t>
            </a:r>
            <a:r>
              <a:rPr lang="ko-KR" altLang="en-US"/>
              <a:t>팀</a:t>
            </a:r>
            <a:endParaRPr lang="ko-KR" altLang="en-US" dirty="0"/>
          </a:p>
        </p:txBody>
      </p:sp>
      <p:sp>
        <p:nvSpPr>
          <p:cNvPr id="14" name="텍스트 개체 틀 1">
            <a:extLst>
              <a:ext uri="{FF2B5EF4-FFF2-40B4-BE49-F238E27FC236}">
                <a16:creationId xmlns:a16="http://schemas.microsoft.com/office/drawing/2014/main" id="{EE408669-5BC1-347A-2283-B7FFE77160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461173"/>
            <a:ext cx="11166962" cy="489926"/>
          </a:xfrm>
        </p:spPr>
        <p:txBody>
          <a:bodyPr/>
          <a:lstStyle/>
          <a:p>
            <a:r>
              <a:rPr lang="en-US" altLang="ko-KR" sz="2400"/>
              <a:t>AddIn Mode – Designer</a:t>
            </a:r>
            <a:endParaRPr lang="ko-KR" altLang="en-US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9C871A-DB3A-54E7-ED0A-42002F748821}"/>
              </a:ext>
            </a:extLst>
          </p:cNvPr>
          <p:cNvSpPr txBox="1"/>
          <p:nvPr/>
        </p:nvSpPr>
        <p:spPr>
          <a:xfrm>
            <a:off x="457199" y="1148345"/>
            <a:ext cx="11265752" cy="46166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/>
            <a:r>
              <a:rPr lang="en-US" altLang="ko-KR" sz="1200" b="1">
                <a:solidFill>
                  <a:srgbClr val="172B4D"/>
                </a:solidFill>
                <a:latin typeface="+mn-ea"/>
              </a:rPr>
              <a:t>i-MATRIX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권한에 따른 리본 메뉴 및 보고서 목록 표시</a:t>
            </a:r>
            <a:endParaRPr lang="en-US" altLang="ko-KR" sz="1200" b="1">
              <a:solidFill>
                <a:srgbClr val="172B4D"/>
              </a:solidFill>
              <a:latin typeface="+mn-ea"/>
            </a:endParaRPr>
          </a:p>
          <a:p>
            <a:pPr algn="l"/>
            <a:r>
              <a:rPr lang="en-US" altLang="ko-KR" sz="1200" b="1">
                <a:solidFill>
                  <a:srgbClr val="172B4D"/>
                </a:solidFill>
                <a:latin typeface="+mn-ea"/>
              </a:rPr>
              <a:t>-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읽기 모드 시 색상 다르게 표시 </a:t>
            </a:r>
            <a:endParaRPr lang="en-US" altLang="ko-KR" sz="1200" b="1">
              <a:solidFill>
                <a:srgbClr val="172B4D"/>
              </a:solidFill>
              <a:latin typeface="+mn-ea"/>
            </a:endParaRPr>
          </a:p>
        </p:txBody>
      </p:sp>
      <p:sp>
        <p:nvSpPr>
          <p:cNvPr id="15" name="텍스트 개체 틀 4">
            <a:extLst>
              <a:ext uri="{FF2B5EF4-FFF2-40B4-BE49-F238E27FC236}">
                <a16:creationId xmlns:a16="http://schemas.microsoft.com/office/drawing/2014/main" id="{A7D187DE-42A6-4CA8-C858-A51EEF14356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0" y="263525"/>
            <a:ext cx="11166475" cy="209550"/>
          </a:xfrm>
        </p:spPr>
        <p:txBody>
          <a:bodyPr/>
          <a:lstStyle/>
          <a:p>
            <a:r>
              <a:rPr lang="en-US" altLang="ko-KR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i-MATRIX AddIn Mode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A0D2975F-ACE6-933C-92A8-E38C03DCB1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916313"/>
            <a:ext cx="5972228" cy="4178289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80E0F402-D387-AF14-3D1F-F66D5EA45251}"/>
              </a:ext>
            </a:extLst>
          </p:cNvPr>
          <p:cNvSpPr/>
          <p:nvPr/>
        </p:nvSpPr>
        <p:spPr>
          <a:xfrm>
            <a:off x="2284598" y="4314324"/>
            <a:ext cx="2367096" cy="22412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1176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0353B0-B253-22A1-9825-15CB18B3D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id="{5410041B-5A61-6BA0-9816-D3957EDB11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884664" y="263927"/>
            <a:ext cx="1838287" cy="224830"/>
          </a:xfrm>
        </p:spPr>
        <p:txBody>
          <a:bodyPr/>
          <a:lstStyle/>
          <a:p>
            <a:r>
              <a:rPr lang="en-US" altLang="ko-KR"/>
              <a:t>MATRIX</a:t>
            </a:r>
            <a:r>
              <a:rPr lang="ko-KR" altLang="en-US"/>
              <a:t>팀</a:t>
            </a:r>
            <a:endParaRPr lang="ko-KR" altLang="en-US" dirty="0"/>
          </a:p>
        </p:txBody>
      </p:sp>
      <p:sp>
        <p:nvSpPr>
          <p:cNvPr id="14" name="텍스트 개체 틀 1">
            <a:extLst>
              <a:ext uri="{FF2B5EF4-FFF2-40B4-BE49-F238E27FC236}">
                <a16:creationId xmlns:a16="http://schemas.microsoft.com/office/drawing/2014/main" id="{949466AC-F5FD-C107-19DF-9B40D9B60A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461173"/>
            <a:ext cx="11166962" cy="489926"/>
          </a:xfrm>
        </p:spPr>
        <p:txBody>
          <a:bodyPr/>
          <a:lstStyle/>
          <a:p>
            <a:r>
              <a:rPr lang="en-US" altLang="ko-KR" sz="2400"/>
              <a:t>AddIn Mode – Viewer</a:t>
            </a:r>
            <a:endParaRPr lang="ko-KR" altLang="en-US" sz="2400" dirty="0"/>
          </a:p>
        </p:txBody>
      </p:sp>
      <p:sp>
        <p:nvSpPr>
          <p:cNvPr id="15" name="텍스트 개체 틀 4">
            <a:extLst>
              <a:ext uri="{FF2B5EF4-FFF2-40B4-BE49-F238E27FC236}">
                <a16:creationId xmlns:a16="http://schemas.microsoft.com/office/drawing/2014/main" id="{C61D1C66-E33C-6B2F-E71E-9767484E7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0" y="263525"/>
            <a:ext cx="11166475" cy="209550"/>
          </a:xfrm>
        </p:spPr>
        <p:txBody>
          <a:bodyPr/>
          <a:lstStyle/>
          <a:p>
            <a:r>
              <a:rPr lang="en-US" altLang="ko-KR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i-MATRIX AddIn Mode</a:t>
            </a:r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EB5BA5-85F4-6D10-6333-258917647AEF}"/>
              </a:ext>
            </a:extLst>
          </p:cNvPr>
          <p:cNvSpPr txBox="1"/>
          <p:nvPr/>
        </p:nvSpPr>
        <p:spPr>
          <a:xfrm>
            <a:off x="452272" y="1204975"/>
            <a:ext cx="11265752" cy="27699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ko-KR" sz="1200" b="1">
                <a:solidFill>
                  <a:srgbClr val="172B4D"/>
                </a:solidFill>
                <a:latin typeface="+mn-ea"/>
              </a:rPr>
              <a:t>i-MATRIX –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옵션 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(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 엑셀뷰어 사용 기본값 적용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) : </a:t>
            </a:r>
            <a:r>
              <a:rPr lang="ko-KR" altLang="en-US" sz="1200">
                <a:latin typeface="+mn-ea"/>
              </a:rPr>
              <a:t> </a:t>
            </a:r>
            <a:r>
              <a:rPr lang="en-US" altLang="ko-KR" sz="1200">
                <a:highlight>
                  <a:srgbClr val="000000"/>
                </a:highlight>
                <a:latin typeface="+mn-ea"/>
              </a:rPr>
              <a:t>(*As-Is</a:t>
            </a:r>
            <a:r>
              <a:rPr lang="ko-KR" altLang="en-US" sz="1200">
                <a:highlight>
                  <a:srgbClr val="000000"/>
                </a:highlight>
                <a:latin typeface="+mn-ea"/>
              </a:rPr>
              <a:t> 웹 임베디드 사용 시 옵션 해제 필요</a:t>
            </a:r>
            <a:r>
              <a:rPr lang="en-US" altLang="ko-KR" sz="1200">
                <a:highlight>
                  <a:srgbClr val="000000"/>
                </a:highlight>
                <a:latin typeface="+mn-ea"/>
              </a:rPr>
              <a:t>)</a:t>
            </a: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5E1C995F-D9B3-76EE-F97B-DA16B5A8CA0E}"/>
              </a:ext>
            </a:extLst>
          </p:cNvPr>
          <p:cNvGrpSpPr/>
          <p:nvPr/>
        </p:nvGrpSpPr>
        <p:grpSpPr>
          <a:xfrm>
            <a:off x="452271" y="1803569"/>
            <a:ext cx="11265753" cy="4103377"/>
            <a:chOff x="452271" y="1660956"/>
            <a:chExt cx="11265753" cy="4103377"/>
          </a:xfrm>
        </p:grpSpPr>
        <p:grpSp>
          <p:nvGrpSpPr>
            <p:cNvPr id="7" name="그룹 6">
              <a:extLst>
                <a:ext uri="{FF2B5EF4-FFF2-40B4-BE49-F238E27FC236}">
                  <a16:creationId xmlns:a16="http://schemas.microsoft.com/office/drawing/2014/main" id="{6F1B721F-7AD0-7792-9E36-19D2593C8202}"/>
                </a:ext>
              </a:extLst>
            </p:cNvPr>
            <p:cNvGrpSpPr/>
            <p:nvPr/>
          </p:nvGrpSpPr>
          <p:grpSpPr>
            <a:xfrm>
              <a:off x="452271" y="1682999"/>
              <a:ext cx="4010671" cy="3084227"/>
              <a:chOff x="452271" y="1682999"/>
              <a:chExt cx="4010671" cy="3084227"/>
            </a:xfrm>
          </p:grpSpPr>
          <p:pic>
            <p:nvPicPr>
              <p:cNvPr id="16" name="그림 15">
                <a:extLst>
                  <a:ext uri="{FF2B5EF4-FFF2-40B4-BE49-F238E27FC236}">
                    <a16:creationId xmlns:a16="http://schemas.microsoft.com/office/drawing/2014/main" id="{3D08C5F0-43D2-49E0-4C38-1027BF65ED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b="20555"/>
              <a:stretch/>
            </p:blipFill>
            <p:spPr>
              <a:xfrm>
                <a:off x="452271" y="1682999"/>
                <a:ext cx="4010671" cy="3084227"/>
              </a:xfrm>
              <a:prstGeom prst="rect">
                <a:avLst/>
              </a:prstGeom>
            </p:spPr>
          </p:pic>
          <p:sp>
            <p:nvSpPr>
              <p:cNvPr id="17" name="직사각형 16">
                <a:extLst>
                  <a:ext uri="{FF2B5EF4-FFF2-40B4-BE49-F238E27FC236}">
                    <a16:creationId xmlns:a16="http://schemas.microsoft.com/office/drawing/2014/main" id="{D1E28431-CE0E-B4A5-8F5A-C1A2F52D6238}"/>
                  </a:ext>
                </a:extLst>
              </p:cNvPr>
              <p:cNvSpPr/>
              <p:nvPr/>
            </p:nvSpPr>
            <p:spPr>
              <a:xfrm flipV="1">
                <a:off x="1141049" y="4122498"/>
                <a:ext cx="1509872" cy="1978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BA446AE4-29DE-9EDD-E170-B39E9495EE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87361" y="1667317"/>
              <a:ext cx="7546102" cy="4097016"/>
            </a:xfrm>
            <a:prstGeom prst="rect">
              <a:avLst/>
            </a:prstGeom>
          </p:spPr>
        </p:pic>
        <p:grpSp>
          <p:nvGrpSpPr>
            <p:cNvPr id="2" name="그룹 1">
              <a:extLst>
                <a:ext uri="{FF2B5EF4-FFF2-40B4-BE49-F238E27FC236}">
                  <a16:creationId xmlns:a16="http://schemas.microsoft.com/office/drawing/2014/main" id="{ACF8CD6F-451F-5F28-FCC0-3788AACE1513}"/>
                </a:ext>
              </a:extLst>
            </p:cNvPr>
            <p:cNvGrpSpPr/>
            <p:nvPr/>
          </p:nvGrpSpPr>
          <p:grpSpPr>
            <a:xfrm>
              <a:off x="7694684" y="1660956"/>
              <a:ext cx="4023340" cy="3885199"/>
              <a:chOff x="452272" y="1682999"/>
              <a:chExt cx="4438650" cy="4286250"/>
            </a:xfrm>
          </p:grpSpPr>
          <p:pic>
            <p:nvPicPr>
              <p:cNvPr id="3" name="그림 2">
                <a:extLst>
                  <a:ext uri="{FF2B5EF4-FFF2-40B4-BE49-F238E27FC236}">
                    <a16:creationId xmlns:a16="http://schemas.microsoft.com/office/drawing/2014/main" id="{4706F5AC-BB85-97C9-A9AD-36A4A218AC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2272" y="1682999"/>
                <a:ext cx="4438650" cy="4286250"/>
              </a:xfrm>
              <a:prstGeom prst="rect">
                <a:avLst/>
              </a:prstGeom>
            </p:spPr>
          </p:pic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9DCEF0A4-B371-270E-08FE-82E95C6162A3}"/>
                  </a:ext>
                </a:extLst>
              </p:cNvPr>
              <p:cNvSpPr/>
              <p:nvPr/>
            </p:nvSpPr>
            <p:spPr>
              <a:xfrm flipV="1">
                <a:off x="729842" y="5209560"/>
                <a:ext cx="2357308" cy="23489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E691234E-A9C1-BC22-12F7-799BFDE83DE6}"/>
                </a:ext>
              </a:extLst>
            </p:cNvPr>
            <p:cNvSpPr/>
            <p:nvPr/>
          </p:nvSpPr>
          <p:spPr>
            <a:xfrm flipV="1">
              <a:off x="6846961" y="2090886"/>
              <a:ext cx="334015" cy="42581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9842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12618A-2604-AD14-5394-B55DD5438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id="{322C03DD-8D8F-A0C3-DB0F-FBED2D526E4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884664" y="263927"/>
            <a:ext cx="1838287" cy="224830"/>
          </a:xfrm>
        </p:spPr>
        <p:txBody>
          <a:bodyPr/>
          <a:lstStyle/>
          <a:p>
            <a:r>
              <a:rPr lang="en-US" altLang="ko-KR"/>
              <a:t>MATRIX</a:t>
            </a:r>
            <a:r>
              <a:rPr lang="ko-KR" altLang="en-US"/>
              <a:t>팀</a:t>
            </a:r>
            <a:endParaRPr lang="ko-KR" altLang="en-US" dirty="0"/>
          </a:p>
        </p:txBody>
      </p:sp>
      <p:sp>
        <p:nvSpPr>
          <p:cNvPr id="14" name="텍스트 개체 틀 1">
            <a:extLst>
              <a:ext uri="{FF2B5EF4-FFF2-40B4-BE49-F238E27FC236}">
                <a16:creationId xmlns:a16="http://schemas.microsoft.com/office/drawing/2014/main" id="{C46A850D-D64B-293A-CB50-A4301F1B19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461173"/>
            <a:ext cx="11166962" cy="489926"/>
          </a:xfrm>
        </p:spPr>
        <p:txBody>
          <a:bodyPr/>
          <a:lstStyle/>
          <a:p>
            <a:r>
              <a:rPr lang="en-US" altLang="ko-KR" sz="2400"/>
              <a:t>AddIn Mode – </a:t>
            </a:r>
            <a:r>
              <a:rPr lang="ko-KR" altLang="en-US" sz="2400"/>
              <a:t>권한별 </a:t>
            </a:r>
            <a:r>
              <a:rPr lang="en-US" altLang="ko-KR" sz="2400"/>
              <a:t>Ribbon  Menu</a:t>
            </a:r>
            <a:endParaRPr lang="ko-KR" altLang="en-US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45047F-6E76-F9CE-34FB-D9DC4848E00F}"/>
              </a:ext>
            </a:extLst>
          </p:cNvPr>
          <p:cNvSpPr txBox="1"/>
          <p:nvPr/>
        </p:nvSpPr>
        <p:spPr>
          <a:xfrm>
            <a:off x="457199" y="1148345"/>
            <a:ext cx="11265752" cy="27699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/>
            <a:r>
              <a:rPr lang="en-US" altLang="ko-KR" sz="1200" b="1">
                <a:solidFill>
                  <a:srgbClr val="172B4D"/>
                </a:solidFill>
                <a:latin typeface="+mn-ea"/>
              </a:rPr>
              <a:t>1. . i-Matrix Designer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권한 로그인 시</a:t>
            </a:r>
          </a:p>
        </p:txBody>
      </p:sp>
      <p:sp>
        <p:nvSpPr>
          <p:cNvPr id="15" name="텍스트 개체 틀 4">
            <a:extLst>
              <a:ext uri="{FF2B5EF4-FFF2-40B4-BE49-F238E27FC236}">
                <a16:creationId xmlns:a16="http://schemas.microsoft.com/office/drawing/2014/main" id="{342A38BB-3F9D-F877-6A56-D1299DE7B27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0" y="263525"/>
            <a:ext cx="11166475" cy="209550"/>
          </a:xfrm>
        </p:spPr>
        <p:txBody>
          <a:bodyPr/>
          <a:lstStyle/>
          <a:p>
            <a:r>
              <a:rPr lang="en-US" altLang="ko-KR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i-MATRIX AddIn Mode</a:t>
            </a:r>
            <a:endParaRPr lang="ko-KR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A6CD7B-5F4D-8887-4117-7CE5EC1F2987}"/>
              </a:ext>
            </a:extLst>
          </p:cNvPr>
          <p:cNvSpPr txBox="1"/>
          <p:nvPr/>
        </p:nvSpPr>
        <p:spPr>
          <a:xfrm>
            <a:off x="457199" y="3466979"/>
            <a:ext cx="11265752" cy="27699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/>
            <a:r>
              <a:rPr lang="en-US" altLang="ko-KR" sz="1200" b="1">
                <a:solidFill>
                  <a:srgbClr val="172B4D"/>
                </a:solidFill>
                <a:latin typeface="+mn-ea"/>
              </a:rPr>
              <a:t>2. i-Matrix Viewer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권한  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&amp;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보고서 읽기 권한만 있을 때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7FCCC965-1CF3-96A5-A6B9-172E7BB35CC5}"/>
              </a:ext>
            </a:extLst>
          </p:cNvPr>
          <p:cNvGrpSpPr/>
          <p:nvPr/>
        </p:nvGrpSpPr>
        <p:grpSpPr>
          <a:xfrm>
            <a:off x="452272" y="1457955"/>
            <a:ext cx="6091141" cy="1845269"/>
            <a:chOff x="452272" y="1457955"/>
            <a:chExt cx="6510591" cy="1922740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131122DD-9EB1-08D6-55D6-6EDFB2C2F0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2272" y="1457955"/>
              <a:ext cx="6510591" cy="1922740"/>
            </a:xfrm>
            <a:prstGeom prst="rect">
              <a:avLst/>
            </a:prstGeom>
          </p:spPr>
        </p:pic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6999D51E-AA3A-BAC5-64A2-C9CB633EC75F}"/>
                </a:ext>
              </a:extLst>
            </p:cNvPr>
            <p:cNvSpPr/>
            <p:nvPr/>
          </p:nvSpPr>
          <p:spPr>
            <a:xfrm>
              <a:off x="485827" y="1947274"/>
              <a:ext cx="3859670" cy="588828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0373EF13-8D88-43D9-3BA9-F5BC4D436777}"/>
              </a:ext>
            </a:extLst>
          </p:cNvPr>
          <p:cNvGrpSpPr/>
          <p:nvPr/>
        </p:nvGrpSpPr>
        <p:grpSpPr>
          <a:xfrm>
            <a:off x="452272" y="3781248"/>
            <a:ext cx="5789137" cy="1336123"/>
            <a:chOff x="452272" y="3781248"/>
            <a:chExt cx="6242143" cy="1503827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D6433E35-A9A3-2CF0-C0BF-2F5651041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272" y="3781248"/>
              <a:ext cx="6242143" cy="1503827"/>
            </a:xfrm>
            <a:prstGeom prst="rect">
              <a:avLst/>
            </a:prstGeom>
          </p:spPr>
        </p:pic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A2847277-8A8B-D1BF-88C0-8211A3B6E2C7}"/>
                </a:ext>
              </a:extLst>
            </p:cNvPr>
            <p:cNvSpPr/>
            <p:nvPr/>
          </p:nvSpPr>
          <p:spPr>
            <a:xfrm>
              <a:off x="452272" y="4340485"/>
              <a:ext cx="4379787" cy="75163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BDFC24A-6924-11E7-0DC1-7628AD98CF5E}"/>
              </a:ext>
            </a:extLst>
          </p:cNvPr>
          <p:cNvSpPr txBox="1"/>
          <p:nvPr/>
        </p:nvSpPr>
        <p:spPr>
          <a:xfrm>
            <a:off x="452272" y="5169212"/>
            <a:ext cx="2908517" cy="46166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/>
            <a:r>
              <a:rPr lang="en-US" altLang="ko-KR" sz="1200" b="1">
                <a:solidFill>
                  <a:srgbClr val="172B4D"/>
                </a:solidFill>
                <a:latin typeface="+mn-ea"/>
              </a:rPr>
              <a:t>Admin -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버튼 권한 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(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진행중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)</a:t>
            </a:r>
          </a:p>
          <a:p>
            <a:pPr algn="l"/>
            <a:r>
              <a:rPr lang="en-US" altLang="ko-KR" sz="1200" b="1">
                <a:solidFill>
                  <a:srgbClr val="172B4D"/>
                </a:solidFill>
                <a:latin typeface="+mn-ea"/>
              </a:rPr>
              <a:t>Refresh, Export, Print, SaveAS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적용</a:t>
            </a:r>
            <a:endParaRPr lang="en-US" altLang="ko-KR" sz="1200" b="1">
              <a:solidFill>
                <a:srgbClr val="172B4D"/>
              </a:solidFill>
              <a:latin typeface="+mn-ea"/>
            </a:endParaRPr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62C62C0F-A637-0861-0A1C-0936FBA8DA50}"/>
              </a:ext>
            </a:extLst>
          </p:cNvPr>
          <p:cNvGrpSpPr/>
          <p:nvPr/>
        </p:nvGrpSpPr>
        <p:grpSpPr>
          <a:xfrm>
            <a:off x="452272" y="5600034"/>
            <a:ext cx="8723136" cy="1257966"/>
            <a:chOff x="452272" y="5558125"/>
            <a:chExt cx="8723136" cy="1257966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6A14AE96-64C0-C089-9AD9-BC563B5C8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11417" y="5558125"/>
              <a:ext cx="5263991" cy="1257966"/>
            </a:xfrm>
            <a:prstGeom prst="rect">
              <a:avLst/>
            </a:prstGeom>
          </p:spPr>
        </p:pic>
        <p:pic>
          <p:nvPicPr>
            <p:cNvPr id="22" name="그림 21">
              <a:extLst>
                <a:ext uri="{FF2B5EF4-FFF2-40B4-BE49-F238E27FC236}">
                  <a16:creationId xmlns:a16="http://schemas.microsoft.com/office/drawing/2014/main" id="{D5AB15F9-9183-45EF-5275-2BC87890AF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2272" y="5558125"/>
              <a:ext cx="3305175" cy="1057275"/>
            </a:xfrm>
            <a:prstGeom prst="rect">
              <a:avLst/>
            </a:prstGeom>
          </p:spPr>
        </p:pic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2371BE88-3560-026C-7DD4-B65952AA9989}"/>
                </a:ext>
              </a:extLst>
            </p:cNvPr>
            <p:cNvSpPr/>
            <p:nvPr/>
          </p:nvSpPr>
          <p:spPr>
            <a:xfrm>
              <a:off x="1887523" y="5905851"/>
              <a:ext cx="1342239" cy="260058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8C431DFF-8C49-3032-A823-8AEFD8B7BCE1}"/>
                </a:ext>
              </a:extLst>
            </p:cNvPr>
            <p:cNvSpPr/>
            <p:nvPr/>
          </p:nvSpPr>
          <p:spPr>
            <a:xfrm>
              <a:off x="4941116" y="6048166"/>
              <a:ext cx="1099321" cy="546309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1337E58E-A007-FE6C-4E09-4A20C5F69A99}"/>
                </a:ext>
              </a:extLst>
            </p:cNvPr>
            <p:cNvSpPr/>
            <p:nvPr/>
          </p:nvSpPr>
          <p:spPr>
            <a:xfrm>
              <a:off x="7291432" y="6069091"/>
              <a:ext cx="367718" cy="546309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3239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349908-3A75-4C7A-38E8-E97574AC40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id="{2F49723A-D6FB-67CC-DC8C-AA85527313B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884664" y="263927"/>
            <a:ext cx="1838287" cy="224830"/>
          </a:xfrm>
        </p:spPr>
        <p:txBody>
          <a:bodyPr/>
          <a:lstStyle/>
          <a:p>
            <a:r>
              <a:rPr lang="en-US" altLang="ko-KR"/>
              <a:t>MATRIX</a:t>
            </a:r>
            <a:r>
              <a:rPr lang="ko-KR" altLang="en-US"/>
              <a:t>팀</a:t>
            </a:r>
            <a:endParaRPr lang="ko-KR" altLang="en-US" dirty="0"/>
          </a:p>
        </p:txBody>
      </p:sp>
      <p:sp>
        <p:nvSpPr>
          <p:cNvPr id="14" name="텍스트 개체 틀 1">
            <a:extLst>
              <a:ext uri="{FF2B5EF4-FFF2-40B4-BE49-F238E27FC236}">
                <a16:creationId xmlns:a16="http://schemas.microsoft.com/office/drawing/2014/main" id="{1E489007-85AA-E8D9-2EF5-05CBAF3ECE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461173"/>
            <a:ext cx="11166962" cy="489926"/>
          </a:xfrm>
        </p:spPr>
        <p:txBody>
          <a:bodyPr/>
          <a:lstStyle/>
          <a:p>
            <a:r>
              <a:rPr lang="ko-KR" altLang="en-US" sz="2400"/>
              <a:t>데이터셋 관리자 </a:t>
            </a:r>
            <a:r>
              <a:rPr lang="en-US" altLang="ko-KR" sz="2400"/>
              <a:t>– </a:t>
            </a:r>
            <a:r>
              <a:rPr lang="ko-KR" altLang="en-US" sz="2400"/>
              <a:t>모달리스 실행</a:t>
            </a:r>
            <a:endParaRPr lang="ko-KR" altLang="en-US" sz="2400" dirty="0"/>
          </a:p>
        </p:txBody>
      </p:sp>
      <p:sp>
        <p:nvSpPr>
          <p:cNvPr id="15" name="텍스트 개체 틀 4">
            <a:extLst>
              <a:ext uri="{FF2B5EF4-FFF2-40B4-BE49-F238E27FC236}">
                <a16:creationId xmlns:a16="http://schemas.microsoft.com/office/drawing/2014/main" id="{6009F4C9-B8C1-B85B-2EFC-D527BDAE13F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0" y="263525"/>
            <a:ext cx="11166475" cy="209550"/>
          </a:xfrm>
        </p:spPr>
        <p:txBody>
          <a:bodyPr/>
          <a:lstStyle/>
          <a:p>
            <a:r>
              <a:rPr lang="en-US" altLang="ko-KR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i-MATRIX AddIn Mode</a:t>
            </a:r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AD2867-6FB8-7F0C-BA29-0D83D44C06B7}"/>
              </a:ext>
            </a:extLst>
          </p:cNvPr>
          <p:cNvSpPr txBox="1"/>
          <p:nvPr/>
        </p:nvSpPr>
        <p:spPr>
          <a:xfrm>
            <a:off x="452272" y="1204975"/>
            <a:ext cx="11265752" cy="27699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/>
            <a:r>
              <a:rPr lang="en-US" altLang="ko-KR" sz="1200" b="1">
                <a:solidFill>
                  <a:srgbClr val="172B4D"/>
                </a:solidFill>
                <a:latin typeface="+mn-ea"/>
              </a:rPr>
              <a:t>i-MATRIX –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보고서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별로 실행 및 모달리스 다중 실행으로 사용 편의성 증대 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(*As-Is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모달 방식도 유지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)</a:t>
            </a:r>
            <a:endParaRPr lang="ko-KR" altLang="en-US" sz="1200" b="1">
              <a:solidFill>
                <a:srgbClr val="172B4D"/>
              </a:solidFill>
              <a:latin typeface="+mn-ea"/>
            </a:endParaRP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84E1CAFA-FF42-2290-93B9-20F10EBA5814}"/>
              </a:ext>
            </a:extLst>
          </p:cNvPr>
          <p:cNvGrpSpPr/>
          <p:nvPr/>
        </p:nvGrpSpPr>
        <p:grpSpPr>
          <a:xfrm>
            <a:off x="473976" y="1543341"/>
            <a:ext cx="9205519" cy="4986323"/>
            <a:chOff x="473976" y="1543341"/>
            <a:chExt cx="9205519" cy="4986323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AE3E1004-C90D-59F1-133B-E4D6C566A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3976" y="1543341"/>
              <a:ext cx="9205519" cy="4986323"/>
            </a:xfrm>
            <a:prstGeom prst="rect">
              <a:avLst/>
            </a:prstGeom>
          </p:spPr>
        </p:pic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343CA362-1BB4-5B30-CBEC-8DC26A99F37C}"/>
                </a:ext>
              </a:extLst>
            </p:cNvPr>
            <p:cNvSpPr/>
            <p:nvPr/>
          </p:nvSpPr>
          <p:spPr>
            <a:xfrm flipV="1">
              <a:off x="2340528" y="1566647"/>
              <a:ext cx="914400" cy="13313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C72E6ACA-5A27-2A4D-1430-B5827541E7AE}"/>
                </a:ext>
              </a:extLst>
            </p:cNvPr>
            <p:cNvSpPr/>
            <p:nvPr/>
          </p:nvSpPr>
          <p:spPr>
            <a:xfrm flipV="1">
              <a:off x="5116582" y="1549869"/>
              <a:ext cx="1149993" cy="13313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8C4F30C9-8BD6-97F8-45CB-A1C4D1A50C30}"/>
              </a:ext>
            </a:extLst>
          </p:cNvPr>
          <p:cNvGrpSpPr/>
          <p:nvPr/>
        </p:nvGrpSpPr>
        <p:grpSpPr>
          <a:xfrm>
            <a:off x="452272" y="3163695"/>
            <a:ext cx="9321289" cy="1745614"/>
            <a:chOff x="452272" y="3163695"/>
            <a:chExt cx="9321289" cy="1745614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ACE90FF6-DA22-4576-6710-6F515BF54D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272" y="3163695"/>
              <a:ext cx="9321289" cy="1745614"/>
            </a:xfrm>
            <a:prstGeom prst="rect">
              <a:avLst/>
            </a:prstGeom>
          </p:spPr>
        </p:pic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BA716F85-DF26-4D79-A437-3F885CE59E2D}"/>
                </a:ext>
              </a:extLst>
            </p:cNvPr>
            <p:cNvSpPr/>
            <p:nvPr/>
          </p:nvSpPr>
          <p:spPr>
            <a:xfrm flipV="1">
              <a:off x="2340528" y="3180473"/>
              <a:ext cx="914400" cy="13313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E4EC5706-0697-6F06-FD8B-E8798F4701CC}"/>
                </a:ext>
              </a:extLst>
            </p:cNvPr>
            <p:cNvSpPr/>
            <p:nvPr/>
          </p:nvSpPr>
          <p:spPr>
            <a:xfrm flipV="1">
              <a:off x="5116582" y="3163695"/>
              <a:ext cx="1149993" cy="13313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7346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349908-3A75-4C7A-38E8-E97574AC40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id="{2F49723A-D6FB-67CC-DC8C-AA85527313B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884664" y="263927"/>
            <a:ext cx="1838287" cy="224830"/>
          </a:xfrm>
        </p:spPr>
        <p:txBody>
          <a:bodyPr/>
          <a:lstStyle/>
          <a:p>
            <a:r>
              <a:rPr lang="en-US" altLang="ko-KR"/>
              <a:t>MATRIX</a:t>
            </a:r>
            <a:r>
              <a:rPr lang="ko-KR" altLang="en-US"/>
              <a:t>팀</a:t>
            </a:r>
            <a:endParaRPr lang="ko-KR" altLang="en-US" dirty="0"/>
          </a:p>
        </p:txBody>
      </p:sp>
      <p:sp>
        <p:nvSpPr>
          <p:cNvPr id="14" name="텍스트 개체 틀 1">
            <a:extLst>
              <a:ext uri="{FF2B5EF4-FFF2-40B4-BE49-F238E27FC236}">
                <a16:creationId xmlns:a16="http://schemas.microsoft.com/office/drawing/2014/main" id="{1E489007-85AA-E8D9-2EF5-05CBAF3ECE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461173"/>
            <a:ext cx="11166962" cy="489926"/>
          </a:xfrm>
        </p:spPr>
        <p:txBody>
          <a:bodyPr/>
          <a:lstStyle/>
          <a:p>
            <a:r>
              <a:rPr lang="ko-KR" altLang="en-US" sz="2400"/>
              <a:t>제품 안정화 및 속도 개선</a:t>
            </a:r>
            <a:endParaRPr lang="ko-KR" altLang="en-US" sz="2400" dirty="0"/>
          </a:p>
        </p:txBody>
      </p:sp>
      <p:sp>
        <p:nvSpPr>
          <p:cNvPr id="15" name="텍스트 개체 틀 4">
            <a:extLst>
              <a:ext uri="{FF2B5EF4-FFF2-40B4-BE49-F238E27FC236}">
                <a16:creationId xmlns:a16="http://schemas.microsoft.com/office/drawing/2014/main" id="{6009F4C9-B8C1-B85B-2EFC-D527BDAE13F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0" y="263525"/>
            <a:ext cx="11166475" cy="209550"/>
          </a:xfrm>
        </p:spPr>
        <p:txBody>
          <a:bodyPr/>
          <a:lstStyle/>
          <a:p>
            <a:r>
              <a:rPr lang="en-US" altLang="ko-KR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i-MATRIX AddIn Mode</a:t>
            </a:r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AD2867-6FB8-7F0C-BA29-0D83D44C06B7}"/>
              </a:ext>
            </a:extLst>
          </p:cNvPr>
          <p:cNvSpPr txBox="1"/>
          <p:nvPr/>
        </p:nvSpPr>
        <p:spPr>
          <a:xfrm>
            <a:off x="452272" y="1204975"/>
            <a:ext cx="11265752" cy="46166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/>
            <a:r>
              <a:rPr lang="en-US" altLang="ko-KR" sz="1200" b="1">
                <a:solidFill>
                  <a:srgbClr val="172B4D"/>
                </a:solidFill>
                <a:latin typeface="+mn-ea"/>
              </a:rPr>
              <a:t>i-MATRIX –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라이브러 업데이트 등 코드 리팩토링을 통한 속도 개선 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( </a:t>
            </a:r>
            <a:r>
              <a:rPr lang="ko-KR" altLang="en-US" sz="1200" b="1">
                <a:solidFill>
                  <a:srgbClr val="172B4D"/>
                </a:solidFill>
                <a:latin typeface="+mn-ea"/>
              </a:rPr>
              <a:t>추가 진행중</a:t>
            </a:r>
            <a:r>
              <a:rPr lang="en-US" altLang="ko-KR" sz="1200" b="1">
                <a:solidFill>
                  <a:srgbClr val="172B4D"/>
                </a:solidFill>
                <a:latin typeface="+mn-ea"/>
              </a:rPr>
              <a:t>)</a:t>
            </a:r>
          </a:p>
          <a:p>
            <a:pPr algn="l"/>
            <a:r>
              <a:rPr lang="en-US" altLang="ko-KR" sz="1100" b="1">
                <a:solidFill>
                  <a:srgbClr val="172B4D"/>
                </a:solidFill>
                <a:latin typeface="+mn-ea"/>
              </a:rPr>
              <a:t>* </a:t>
            </a:r>
            <a:r>
              <a:rPr lang="ko-KR" altLang="en-US" sz="1100" b="1">
                <a:solidFill>
                  <a:srgbClr val="172B4D"/>
                </a:solidFill>
                <a:latin typeface="+mn-ea"/>
              </a:rPr>
              <a:t>사용자 </a:t>
            </a:r>
            <a:r>
              <a:rPr lang="en-US" altLang="ko-KR" sz="1100" b="1">
                <a:solidFill>
                  <a:srgbClr val="172B4D"/>
                </a:solidFill>
                <a:latin typeface="+mn-ea"/>
              </a:rPr>
              <a:t>PC </a:t>
            </a:r>
            <a:r>
              <a:rPr lang="ko-KR" altLang="en-US" sz="1100" b="1">
                <a:solidFill>
                  <a:srgbClr val="172B4D"/>
                </a:solidFill>
                <a:latin typeface="+mn-ea"/>
              </a:rPr>
              <a:t>환경에 따라 다를 수 있음</a:t>
            </a:r>
          </a:p>
        </p:txBody>
      </p:sp>
      <p:graphicFrame>
        <p:nvGraphicFramePr>
          <p:cNvPr id="9" name="차트 8">
            <a:extLst>
              <a:ext uri="{FF2B5EF4-FFF2-40B4-BE49-F238E27FC236}">
                <a16:creationId xmlns:a16="http://schemas.microsoft.com/office/drawing/2014/main" id="{23331BA8-F55B-4DBC-B98C-1A783C443A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3495752"/>
              </p:ext>
            </p:extLst>
          </p:nvPr>
        </p:nvGraphicFramePr>
        <p:xfrm>
          <a:off x="387990" y="3514310"/>
          <a:ext cx="4953000" cy="2771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차트 12">
            <a:extLst>
              <a:ext uri="{FF2B5EF4-FFF2-40B4-BE49-F238E27FC236}">
                <a16:creationId xmlns:a16="http://schemas.microsoft.com/office/drawing/2014/main" id="{C3F4834A-59AD-BD04-8C2E-42DB8B15FA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6601736"/>
              </p:ext>
            </p:extLst>
          </p:nvPr>
        </p:nvGraphicFramePr>
        <p:xfrm>
          <a:off x="1230585" y="2656517"/>
          <a:ext cx="3919904" cy="2003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7" name="그림 16">
            <a:extLst>
              <a:ext uri="{FF2B5EF4-FFF2-40B4-BE49-F238E27FC236}">
                <a16:creationId xmlns:a16="http://schemas.microsoft.com/office/drawing/2014/main" id="{85E6C65D-75B5-1EC4-6EE3-5CDF5BC9C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8979" y="4669368"/>
            <a:ext cx="4704828" cy="11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42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16273</TotalTime>
  <Words>360</Words>
  <Application>Microsoft Office PowerPoint</Application>
  <PresentationFormat>와이드스크린</PresentationFormat>
  <Paragraphs>57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2" baseType="lpstr">
      <vt:lpstr>맑은 고딕</vt:lpstr>
      <vt:lpstr>Arial</vt:lpstr>
      <vt:lpstr>SUIT</vt:lpstr>
      <vt:lpstr>Office 테마</vt:lpstr>
      <vt:lpstr>i-MATRIX AddIn Mode (Ver 7.0.500)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L</cp:lastModifiedBy>
  <cp:revision>745</cp:revision>
  <dcterms:created xsi:type="dcterms:W3CDTF">2018-04-10T05:56:39Z</dcterms:created>
  <dcterms:modified xsi:type="dcterms:W3CDTF">2024-04-04T04:24:03Z</dcterms:modified>
</cp:coreProperties>
</file>