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92" r:id="rId3"/>
    <p:sldId id="289" r:id="rId4"/>
    <p:sldId id="315" r:id="rId5"/>
    <p:sldId id="324" r:id="rId6"/>
    <p:sldId id="316" r:id="rId7"/>
    <p:sldId id="318" r:id="rId8"/>
    <p:sldId id="320" r:id="rId9"/>
    <p:sldId id="319" r:id="rId10"/>
    <p:sldId id="317" r:id="rId11"/>
    <p:sldId id="321" r:id="rId12"/>
    <p:sldId id="322" r:id="rId13"/>
    <p:sldId id="312" r:id="rId14"/>
    <p:sldId id="313" r:id="rId15"/>
    <p:sldId id="314" r:id="rId16"/>
    <p:sldId id="323" r:id="rId17"/>
    <p:sldId id="258" r:id="rId18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9999"/>
    <a:srgbClr val="333333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1002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2B341-8550-4C38-AB2C-910659D35F2D}" type="datetimeFigureOut">
              <a:rPr lang="ko-KR" altLang="en-US" smtClean="0"/>
              <a:pPr/>
              <a:t>2024-04-04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BC4C3-C40E-47CE-BC9A-0E1900EE4C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380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474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018" y="2206316"/>
            <a:ext cx="5315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웹 기반 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메타 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디자이너</a:t>
            </a:r>
            <a:endParaRPr lang="ko-KR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3018" y="4366447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2024.04.05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27137" y="991761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②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상세설명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sheet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 작성 가이드</a:t>
            </a: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83" y="1340768"/>
            <a:ext cx="7827309" cy="482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0512" y="90872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(4)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엑셀에서 가져오기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서버에 저장된 메타 보고서를 백업한 후 엑셀 파일을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import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하여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 저장한 후 서버에 메타 보고서를 </a:t>
            </a:r>
            <a:r>
              <a:rPr lang="ko-KR" alt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재생성하는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기능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재생성 이후 화면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refresh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83" y="1628800"/>
            <a:ext cx="4902389" cy="114736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000672" y="2537365"/>
            <a:ext cx="1368152" cy="2388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8" name="직사각형 7"/>
          <p:cNvSpPr/>
          <p:nvPr/>
        </p:nvSpPr>
        <p:spPr>
          <a:xfrm>
            <a:off x="627137" y="2863969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① 로컬 엑셀 파일 선택창</a:t>
            </a:r>
            <a:endParaRPr lang="ko-KR" altLang="en-US" sz="12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83" y="3140968"/>
            <a:ext cx="4239567" cy="318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9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27137" y="991761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② 로컬 엑셀 파일 선택 후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confirm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메시지</a:t>
            </a: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07" y="1268760"/>
            <a:ext cx="2791534" cy="153758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/>
          <a:srcRect r="2864"/>
          <a:stretch/>
        </p:blipFill>
        <p:spPr>
          <a:xfrm>
            <a:off x="722911" y="3229754"/>
            <a:ext cx="2729804" cy="1438476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627137" y="2935977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③ 엑셀에서 가져오기 이후 화면 우측 하단에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instant message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1517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Schema Manager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92223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jdbc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에서 제공하는 스키마 조회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 컬럼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PK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등 조회가 안되는 경우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수동으로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SQL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을 수정하여 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환경에 맞게 조회할 수 있는 기능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(1)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iMgt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[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시스템 운영관리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] – [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관리자메뉴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설정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]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Schema Manager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 사용여부 체크 및 저장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16" y="1862827"/>
            <a:ext cx="5776108" cy="3135813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3872880" y="4725144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</a:rPr>
              <a:t>1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6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Schema Manager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5892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(2)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i-Mgt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[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시스템관리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] – [Schema Manager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]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에서 제품명 선택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b="54801"/>
          <a:stretch/>
        </p:blipFill>
        <p:spPr>
          <a:xfrm>
            <a:off x="344488" y="1244403"/>
            <a:ext cx="9300205" cy="1549895"/>
          </a:xfrm>
          <a:prstGeom prst="rect">
            <a:avLst/>
          </a:prstGeom>
        </p:spPr>
      </p:pic>
      <p:sp>
        <p:nvSpPr>
          <p:cNvPr id="8" name="타원 7"/>
          <p:cNvSpPr/>
          <p:nvPr/>
        </p:nvSpPr>
        <p:spPr>
          <a:xfrm>
            <a:off x="1640632" y="1787352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2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타원 9"/>
          <p:cNvSpPr/>
          <p:nvPr/>
        </p:nvSpPr>
        <p:spPr>
          <a:xfrm>
            <a:off x="8409384" y="1484784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</a:rPr>
              <a:t>3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0512" y="2852936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초기 설정 버튼 클릭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/>
          <a:srcRect t="9793"/>
          <a:stretch/>
        </p:blipFill>
        <p:spPr>
          <a:xfrm>
            <a:off x="344488" y="3160713"/>
            <a:ext cx="5159070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7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Schema Manager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4339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(4)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그리드 더블 클릭 후 우측 </a:t>
            </a:r>
            <a:r>
              <a:rPr lang="en-US" altLang="ko-KR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sql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직접 수정 및 저장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l="24056"/>
          <a:stretch/>
        </p:blipFill>
        <p:spPr>
          <a:xfrm>
            <a:off x="272480" y="1275090"/>
            <a:ext cx="7956430" cy="4333432"/>
          </a:xfrm>
          <a:prstGeom prst="rect">
            <a:avLst/>
          </a:prstGeom>
        </p:spPr>
      </p:pic>
      <p:sp>
        <p:nvSpPr>
          <p:cNvPr id="10" name="타원 9"/>
          <p:cNvSpPr/>
          <p:nvPr/>
        </p:nvSpPr>
        <p:spPr>
          <a:xfrm>
            <a:off x="7761312" y="1896670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</a:rPr>
              <a:t>4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61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1" y="1052736"/>
            <a:ext cx="9217023" cy="385895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703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  Migration tool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타원 9"/>
          <p:cNvSpPr/>
          <p:nvPr/>
        </p:nvSpPr>
        <p:spPr>
          <a:xfrm>
            <a:off x="2432720" y="1896670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2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2481" y="5157192"/>
            <a:ext cx="54777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① 좌측 폴더 트리 더블 클릭하여 우측 그리드에 메타 보고서 조회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②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migration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할 대상 보고서 체크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③ 보고서 변환 및 저장 버튼 클릭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1715505" y="2824610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</a:rPr>
              <a:t>1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8409384" y="1052736"/>
            <a:ext cx="288032" cy="273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</a:rPr>
              <a:t>3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913440" y="1556792"/>
            <a:ext cx="504056" cy="3398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</p:spTree>
    <p:extLst>
      <p:ext uri="{BB962C8B-B14F-4D97-AF65-F5344CB8AC3E}">
        <p14:creationId xmlns:p14="http://schemas.microsoft.com/office/powerpoint/2010/main" val="38153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86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Group 1"/>
          <p:cNvGrpSpPr/>
          <p:nvPr/>
        </p:nvGrpSpPr>
        <p:grpSpPr>
          <a:xfrm>
            <a:off x="1595280" y="1600097"/>
            <a:ext cx="6722280" cy="495360"/>
            <a:chOff x="1214280" y="2162160"/>
            <a:chExt cx="6722280" cy="495360"/>
          </a:xfrm>
        </p:grpSpPr>
        <p:sp>
          <p:nvSpPr>
            <p:cNvPr id="257" name="Line 2"/>
            <p:cNvSpPr/>
            <p:nvPr/>
          </p:nvSpPr>
          <p:spPr>
            <a:xfrm>
              <a:off x="1214280" y="2162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8" name="Line 3"/>
            <p:cNvSpPr/>
            <p:nvPr/>
          </p:nvSpPr>
          <p:spPr>
            <a:xfrm>
              <a:off x="1214280" y="265716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59" name="CustomShape 4"/>
            <p:cNvSpPr/>
            <p:nvPr/>
          </p:nvSpPr>
          <p:spPr>
            <a:xfrm>
              <a:off x="1265760" y="227016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DejaVu Sans"/>
                </a:rPr>
                <a:t>01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60" name="CustomShape 5"/>
            <p:cNvSpPr/>
            <p:nvPr/>
          </p:nvSpPr>
          <p:spPr>
            <a:xfrm>
              <a:off x="1695600" y="225756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 smtClean="0">
                  <a:solidFill>
                    <a:srgbClr val="404040"/>
                  </a:solidFill>
                </a:rPr>
                <a:t>기본 기능</a:t>
              </a:r>
              <a:endParaRPr lang="en-US" sz="1600" spc="-1" dirty="0"/>
            </a:p>
          </p:txBody>
        </p:sp>
        <p:sp>
          <p:nvSpPr>
            <p:cNvPr id="261" name="CustomShape 6"/>
            <p:cNvSpPr/>
            <p:nvPr/>
          </p:nvSpPr>
          <p:spPr>
            <a:xfrm>
              <a:off x="7682760" y="227016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grpSp>
        <p:nvGrpSpPr>
          <p:cNvPr id="262" name="Group 7"/>
          <p:cNvGrpSpPr/>
          <p:nvPr/>
        </p:nvGrpSpPr>
        <p:grpSpPr>
          <a:xfrm>
            <a:off x="1595280" y="2191577"/>
            <a:ext cx="6722280" cy="400320"/>
            <a:chOff x="1214280" y="2753640"/>
            <a:chExt cx="6722280" cy="400320"/>
          </a:xfrm>
        </p:grpSpPr>
        <p:sp>
          <p:nvSpPr>
            <p:cNvPr id="263" name="Line 8"/>
            <p:cNvSpPr/>
            <p:nvPr/>
          </p:nvSpPr>
          <p:spPr>
            <a:xfrm>
              <a:off x="1214280" y="315360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64" name="CustomShape 9"/>
            <p:cNvSpPr/>
            <p:nvPr/>
          </p:nvSpPr>
          <p:spPr>
            <a:xfrm>
              <a:off x="1265760" y="276660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DejaVu Sans"/>
                </a:rPr>
                <a:t>02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65" name="CustomShape 10"/>
            <p:cNvSpPr/>
            <p:nvPr/>
          </p:nvSpPr>
          <p:spPr>
            <a:xfrm>
              <a:off x="1695600" y="2753640"/>
              <a:ext cx="5562000" cy="33336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ko-KR" altLang="en-US" sz="1600" spc="-1" dirty="0">
                  <a:solidFill>
                    <a:srgbClr val="404040"/>
                  </a:solidFill>
                </a:rPr>
                <a:t>메타 보고서 </a:t>
              </a:r>
              <a:r>
                <a:rPr lang="en-US" altLang="ko-KR" sz="1600" spc="-1" dirty="0">
                  <a:solidFill>
                    <a:srgbClr val="404040"/>
                  </a:solidFill>
                </a:rPr>
                <a:t>DB </a:t>
              </a:r>
              <a:r>
                <a:rPr lang="ko-KR" altLang="en-US" sz="1600" spc="-1" dirty="0" smtClean="0">
                  <a:solidFill>
                    <a:srgbClr val="404040"/>
                  </a:solidFill>
                </a:rPr>
                <a:t>관리</a:t>
              </a:r>
              <a:endParaRPr lang="en-US" sz="1600" spc="-1" dirty="0"/>
            </a:p>
          </p:txBody>
        </p:sp>
        <p:sp>
          <p:nvSpPr>
            <p:cNvPr id="266" name="CustomShape 11"/>
            <p:cNvSpPr/>
            <p:nvPr/>
          </p:nvSpPr>
          <p:spPr>
            <a:xfrm>
              <a:off x="7682760" y="276660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sp>
        <p:nvSpPr>
          <p:cNvPr id="267" name="CustomShape 12"/>
          <p:cNvSpPr/>
          <p:nvPr/>
        </p:nvSpPr>
        <p:spPr>
          <a:xfrm>
            <a:off x="2076600" y="2688017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altLang="ko-KR" sz="1600" spc="-1" dirty="0"/>
              <a:t>Schema Manager </a:t>
            </a:r>
            <a:r>
              <a:rPr lang="ko-KR" altLang="en-US" sz="1600" spc="-1" dirty="0"/>
              <a:t>관리</a:t>
            </a:r>
            <a:endParaRPr lang="en-US" sz="1600" spc="-1" dirty="0"/>
          </a:p>
        </p:txBody>
      </p:sp>
      <p:grpSp>
        <p:nvGrpSpPr>
          <p:cNvPr id="268" name="Group 13"/>
          <p:cNvGrpSpPr/>
          <p:nvPr/>
        </p:nvGrpSpPr>
        <p:grpSpPr>
          <a:xfrm>
            <a:off x="1595280" y="2700617"/>
            <a:ext cx="6722280" cy="387360"/>
            <a:chOff x="1214280" y="3262680"/>
            <a:chExt cx="6722280" cy="387360"/>
          </a:xfrm>
        </p:grpSpPr>
        <p:sp>
          <p:nvSpPr>
            <p:cNvPr id="269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70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404040"/>
                  </a:solidFill>
                  <a:latin typeface="Calibri"/>
                  <a:ea typeface="DejaVu Sans"/>
                </a:rPr>
                <a:t>03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71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  <p:sp>
        <p:nvSpPr>
          <p:cNvPr id="18" name="CustomShape 12"/>
          <p:cNvSpPr/>
          <p:nvPr/>
        </p:nvSpPr>
        <p:spPr>
          <a:xfrm>
            <a:off x="2091889" y="3173056"/>
            <a:ext cx="556200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600" spc="-1" dirty="0" smtClean="0"/>
              <a:t>Migration tool</a:t>
            </a:r>
            <a:endParaRPr lang="en-US" sz="1600" spc="-1" dirty="0"/>
          </a:p>
        </p:txBody>
      </p:sp>
      <p:grpSp>
        <p:nvGrpSpPr>
          <p:cNvPr id="19" name="Group 13"/>
          <p:cNvGrpSpPr/>
          <p:nvPr/>
        </p:nvGrpSpPr>
        <p:grpSpPr>
          <a:xfrm>
            <a:off x="1610569" y="3185656"/>
            <a:ext cx="6722280" cy="387360"/>
            <a:chOff x="1214280" y="3262680"/>
            <a:chExt cx="6722280" cy="387360"/>
          </a:xfrm>
        </p:grpSpPr>
        <p:sp>
          <p:nvSpPr>
            <p:cNvPr id="20" name="Line 14"/>
            <p:cNvSpPr/>
            <p:nvPr/>
          </p:nvSpPr>
          <p:spPr>
            <a:xfrm>
              <a:off x="1214280" y="3649680"/>
              <a:ext cx="6715080" cy="360"/>
            </a:xfrm>
            <a:prstGeom prst="line">
              <a:avLst/>
            </a:prstGeom>
            <a:ln w="19080">
              <a:solidFill>
                <a:schemeClr val="accent3">
                  <a:lumMod val="60000"/>
                  <a:lumOff val="4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" name="CustomShape 15"/>
            <p:cNvSpPr/>
            <p:nvPr/>
          </p:nvSpPr>
          <p:spPr>
            <a:xfrm>
              <a:off x="1265760" y="3262680"/>
              <a:ext cx="42624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1" spc="-1" dirty="0" smtClean="0">
                  <a:solidFill>
                    <a:srgbClr val="404040"/>
                  </a:solidFill>
                  <a:latin typeface="Calibri"/>
                  <a:ea typeface="DejaVu Sans"/>
                </a:rPr>
                <a:t>04</a:t>
              </a:r>
              <a:endParaRPr lang="en-US" sz="1400" spc="-1" dirty="0">
                <a:latin typeface="Times New Roman"/>
              </a:endParaRPr>
            </a:p>
          </p:txBody>
        </p:sp>
        <p:sp>
          <p:nvSpPr>
            <p:cNvPr id="22" name="CustomShape 16"/>
            <p:cNvSpPr/>
            <p:nvPr/>
          </p:nvSpPr>
          <p:spPr>
            <a:xfrm>
              <a:off x="7682760" y="3262680"/>
              <a:ext cx="253800" cy="303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r">
                <a:lnSpc>
                  <a:spcPct val="100000"/>
                </a:lnSpc>
              </a:pPr>
              <a:r>
                <a:rPr lang="en-US" sz="1400" b="1" spc="-1" dirty="0">
                  <a:solidFill>
                    <a:srgbClr val="808080"/>
                  </a:solidFill>
                  <a:latin typeface="Calibri"/>
                  <a:ea typeface="DejaVu Sans"/>
                </a:rPr>
                <a:t>-</a:t>
              </a:r>
              <a:endParaRPr lang="en-US" sz="1400" spc="-1" dirty="0"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5769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5714" y="514399"/>
            <a:ext cx="11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기본 기능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i-META Designer 시연 동영상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1052" y="1185053"/>
            <a:ext cx="9079552" cy="490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9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907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파일을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 저장하여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에서 직접 수정 또는 엑셀 내보내기 통해 수정 후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import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하는 기능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순서도: 자기 디스크 12"/>
          <p:cNvSpPr/>
          <p:nvPr/>
        </p:nvSpPr>
        <p:spPr>
          <a:xfrm>
            <a:off x="5451268" y="1962632"/>
            <a:ext cx="947956" cy="604007"/>
          </a:xfrm>
          <a:prstGeom prst="flowChartMagneticDisk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</a:rPr>
              <a:t>DB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4" name="순서도: 문서 13"/>
          <p:cNvSpPr/>
          <p:nvPr/>
        </p:nvSpPr>
        <p:spPr>
          <a:xfrm>
            <a:off x="4546188" y="3412235"/>
            <a:ext cx="494950" cy="444616"/>
          </a:xfrm>
          <a:prstGeom prst="flowChartDocumen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tx1"/>
                </a:solidFill>
              </a:rPr>
              <a:t>보고서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639" y="4587843"/>
            <a:ext cx="471218" cy="471218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4088904" y="2965747"/>
            <a:ext cx="2688336" cy="1622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088904" y="1983214"/>
            <a:ext cx="108012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1. DB</a:t>
            </a:r>
            <a:r>
              <a:rPr lang="ko-KR" altLang="en-US" sz="1200" dirty="0" smtClean="0"/>
              <a:t>로 저장</a:t>
            </a:r>
            <a:endParaRPr lang="ko-KR" alt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417796" y="3658053"/>
            <a:ext cx="98142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2. DB</a:t>
            </a:r>
            <a:r>
              <a:rPr lang="ko-KR" altLang="en-US" sz="1200" dirty="0" smtClean="0"/>
              <a:t>에서 가져오기</a:t>
            </a:r>
            <a:endParaRPr lang="ko-KR" altLang="en-US" sz="1200" dirty="0"/>
          </a:p>
        </p:txBody>
      </p:sp>
      <p:cxnSp>
        <p:nvCxnSpPr>
          <p:cNvPr id="19" name="꺾인 연결선 18"/>
          <p:cNvCxnSpPr>
            <a:stCxn id="14" idx="0"/>
            <a:endCxn id="13" idx="2"/>
          </p:cNvCxnSpPr>
          <p:nvPr/>
        </p:nvCxnSpPr>
        <p:spPr>
          <a:xfrm rot="5400000" flipH="1" flipV="1">
            <a:off x="4548666" y="2509634"/>
            <a:ext cx="1147599" cy="657605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꺾인 연결선 20"/>
          <p:cNvCxnSpPr>
            <a:stCxn id="13" idx="3"/>
            <a:endCxn id="14" idx="3"/>
          </p:cNvCxnSpPr>
          <p:nvPr/>
        </p:nvCxnSpPr>
        <p:spPr>
          <a:xfrm rot="5400000">
            <a:off x="4949240" y="2658537"/>
            <a:ext cx="1067904" cy="884108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stCxn id="13" idx="4"/>
            <a:endCxn id="15" idx="1"/>
          </p:cNvCxnSpPr>
          <p:nvPr/>
        </p:nvCxnSpPr>
        <p:spPr>
          <a:xfrm>
            <a:off x="6399224" y="2264636"/>
            <a:ext cx="1099415" cy="255881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826264" y="4838010"/>
            <a:ext cx="153113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3. </a:t>
            </a:r>
            <a:r>
              <a:rPr lang="ko-KR" altLang="en-US" sz="1200" dirty="0" smtClean="0"/>
              <a:t>엑셀로 내보내기</a:t>
            </a:r>
            <a:endParaRPr lang="ko-KR" altLang="en-US" sz="1200" dirty="0"/>
          </a:p>
        </p:txBody>
      </p:sp>
      <p:cxnSp>
        <p:nvCxnSpPr>
          <p:cNvPr id="24" name="꺾인 연결선 23"/>
          <p:cNvCxnSpPr>
            <a:stCxn id="15" idx="0"/>
            <a:endCxn id="13" idx="1"/>
          </p:cNvCxnSpPr>
          <p:nvPr/>
        </p:nvCxnSpPr>
        <p:spPr>
          <a:xfrm rot="16200000" flipV="1">
            <a:off x="5517142" y="2370737"/>
            <a:ext cx="2625211" cy="1809002"/>
          </a:xfrm>
          <a:prstGeom prst="bentConnector3">
            <a:avLst>
              <a:gd name="adj1" fmla="val 108708"/>
            </a:avLst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779528" y="3045441"/>
            <a:ext cx="15659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4. </a:t>
            </a:r>
            <a:r>
              <a:rPr lang="ko-KR" altLang="en-US" sz="1200" dirty="0" smtClean="0"/>
              <a:t>엑셀에서</a:t>
            </a:r>
            <a:endParaRPr lang="en-US" altLang="ko-KR" sz="1200" dirty="0" smtClean="0"/>
          </a:p>
          <a:p>
            <a:r>
              <a:rPr lang="ko-KR" altLang="en-US" sz="1200" dirty="0" smtClean="0"/>
              <a:t>가져오기</a:t>
            </a:r>
            <a:endParaRPr lang="ko-KR" altLang="en-US" sz="1200" dirty="0"/>
          </a:p>
        </p:txBody>
      </p:sp>
      <p:sp>
        <p:nvSpPr>
          <p:cNvPr id="26" name="타원 25"/>
          <p:cNvSpPr/>
          <p:nvPr/>
        </p:nvSpPr>
        <p:spPr>
          <a:xfrm>
            <a:off x="5562059" y="3020261"/>
            <a:ext cx="692901" cy="38222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err="1" smtClean="0">
                <a:solidFill>
                  <a:schemeClr val="tx1"/>
                </a:solidFill>
              </a:rPr>
              <a:t>보고서백업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949" y="1274988"/>
            <a:ext cx="3494749" cy="136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12" y="908720"/>
            <a:ext cx="90730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저장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서버에 </a:t>
            </a:r>
            <a:r>
              <a: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저장된 메타 보고서 파일을 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로 저장하는 기능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/>
          <a:srcRect b="29450"/>
          <a:stretch/>
        </p:blipFill>
        <p:spPr>
          <a:xfrm>
            <a:off x="676497" y="1484784"/>
            <a:ext cx="5068591" cy="81516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2000672" y="1793436"/>
            <a:ext cx="1440160" cy="295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4" name="직사각형 3"/>
          <p:cNvSpPr/>
          <p:nvPr/>
        </p:nvSpPr>
        <p:spPr>
          <a:xfrm>
            <a:off x="627137" y="2564903"/>
            <a:ext cx="6270079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①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보고서를 서버에 파일로 저장하지 않은 상태에서는 보고서를 저장하라는 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메시지</a:t>
            </a:r>
            <a:endParaRPr lang="ko-KR" altLang="en-US" sz="1200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98" y="2814418"/>
            <a:ext cx="2764334" cy="1531591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27136" y="4392849"/>
            <a:ext cx="6270079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②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저장 후 화면 우측 하단에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instant message</a:t>
            </a:r>
            <a:endParaRPr lang="ko-KR" altLang="en-US" sz="12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5"/>
          <a:srcRect l="21165" t="34254" b="5906"/>
          <a:stretch/>
        </p:blipFill>
        <p:spPr>
          <a:xfrm>
            <a:off x="631348" y="4653136"/>
            <a:ext cx="2756193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69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1" y="1106612"/>
            <a:ext cx="8784976" cy="440516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09635" y="1484784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>
                <a:solidFill>
                  <a:srgbClr val="FF0000"/>
                </a:solidFill>
              </a:rPr>
              <a:t>1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126" y="4221088"/>
            <a:ext cx="4309027" cy="2124932"/>
          </a:xfrm>
          <a:prstGeom prst="rect">
            <a:avLst/>
          </a:prstGeom>
        </p:spPr>
      </p:pic>
      <p:sp>
        <p:nvSpPr>
          <p:cNvPr id="18" name="타원 17"/>
          <p:cNvSpPr/>
          <p:nvPr/>
        </p:nvSpPr>
        <p:spPr>
          <a:xfrm>
            <a:off x="1064568" y="1799858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 smtClean="0">
                <a:solidFill>
                  <a:srgbClr val="FF0000"/>
                </a:solidFill>
              </a:rPr>
              <a:t>2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792760" y="3180264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 smtClean="0">
                <a:solidFill>
                  <a:srgbClr val="FF0000"/>
                </a:solidFill>
              </a:rPr>
              <a:t>3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1424608" y="2883108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 smtClean="0">
                <a:solidFill>
                  <a:srgbClr val="FF0000"/>
                </a:solidFill>
              </a:rPr>
              <a:t>4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8265368" y="2378944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>
                <a:solidFill>
                  <a:srgbClr val="FF0000"/>
                </a:solidFill>
              </a:rPr>
              <a:t>5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7329264" y="4581128"/>
            <a:ext cx="294893" cy="2578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300" b="1" dirty="0" smtClean="0">
                <a:solidFill>
                  <a:srgbClr val="FF0000"/>
                </a:solidFill>
              </a:rPr>
              <a:t>6</a:t>
            </a:r>
            <a:endParaRPr lang="ko-KR" altLang="en-US" sz="1300" b="1" dirty="0">
              <a:solidFill>
                <a:srgbClr val="FF0000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61198" y="5489356"/>
            <a:ext cx="395973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100" dirty="0" smtClean="0">
                <a:solidFill>
                  <a:srgbClr val="FF0000"/>
                </a:solidFill>
              </a:rPr>
              <a:t>① MTX_META_INFO</a:t>
            </a:r>
            <a:r>
              <a:rPr lang="en-US" altLang="ko-KR" sz="1100" dirty="0" smtClean="0">
                <a:solidFill>
                  <a:srgbClr val="FF0000"/>
                </a:solidFill>
              </a:rPr>
              <a:t>: </a:t>
            </a:r>
            <a:r>
              <a:rPr lang="ko-KR" altLang="en-US" sz="1100" dirty="0" smtClean="0">
                <a:solidFill>
                  <a:srgbClr val="FF0000"/>
                </a:solidFill>
              </a:rPr>
              <a:t>보고서 정보</a:t>
            </a:r>
            <a:endParaRPr lang="en-US" altLang="ko-KR" sz="1100" dirty="0" smtClean="0">
              <a:solidFill>
                <a:srgbClr val="FF0000"/>
              </a:solidFill>
            </a:endParaRPr>
          </a:p>
          <a:p>
            <a:r>
              <a:rPr lang="ko-KR" altLang="en-US" sz="1100" dirty="0" smtClean="0">
                <a:solidFill>
                  <a:srgbClr val="FF0000"/>
                </a:solidFill>
              </a:rPr>
              <a:t>② </a:t>
            </a:r>
            <a:r>
              <a:rPr lang="en-US" altLang="ko-KR" sz="1100" dirty="0" smtClean="0">
                <a:solidFill>
                  <a:srgbClr val="FF0000"/>
                </a:solidFill>
              </a:rPr>
              <a:t>MTX_META_DIAGRAM_TABLE: </a:t>
            </a:r>
            <a:r>
              <a:rPr lang="ko-KR" altLang="en-US" sz="1100" dirty="0" smtClean="0">
                <a:solidFill>
                  <a:srgbClr val="FF0000"/>
                </a:solidFill>
              </a:rPr>
              <a:t>테이블 정보</a:t>
            </a:r>
            <a:endParaRPr lang="en-US" altLang="ko-KR" sz="1100" dirty="0" smtClean="0">
              <a:solidFill>
                <a:srgbClr val="FF0000"/>
              </a:solidFill>
            </a:endParaRPr>
          </a:p>
          <a:p>
            <a:r>
              <a:rPr lang="ko-KR" altLang="en-US" sz="1100" dirty="0" smtClean="0">
                <a:solidFill>
                  <a:srgbClr val="FF0000"/>
                </a:solidFill>
              </a:rPr>
              <a:t>③ </a:t>
            </a:r>
            <a:r>
              <a:rPr lang="en-US" altLang="ko-KR" sz="1100" dirty="0" smtClean="0">
                <a:solidFill>
                  <a:srgbClr val="FF0000"/>
                </a:solidFill>
              </a:rPr>
              <a:t>MTX_META_DIAGRAM_JOIN: </a:t>
            </a:r>
            <a:r>
              <a:rPr lang="ko-KR" altLang="en-US" sz="1100" dirty="0" smtClean="0">
                <a:solidFill>
                  <a:srgbClr val="FF0000"/>
                </a:solidFill>
              </a:rPr>
              <a:t>테이블 조인 정보</a:t>
            </a:r>
            <a:endParaRPr lang="en-US" altLang="ko-KR" sz="1100" dirty="0" smtClean="0">
              <a:solidFill>
                <a:srgbClr val="FF0000"/>
              </a:solidFill>
            </a:endParaRPr>
          </a:p>
          <a:p>
            <a:r>
              <a:rPr lang="ko-KR" altLang="en-US" sz="1100" dirty="0" smtClean="0">
                <a:solidFill>
                  <a:srgbClr val="FF0000"/>
                </a:solidFill>
              </a:rPr>
              <a:t>④ </a:t>
            </a:r>
            <a:r>
              <a:rPr lang="en-US" altLang="ko-KR" sz="1100" dirty="0" smtClean="0">
                <a:solidFill>
                  <a:srgbClr val="FF0000"/>
                </a:solidFill>
              </a:rPr>
              <a:t>MTX_META_DIAGARM_COLUMN: </a:t>
            </a:r>
            <a:r>
              <a:rPr lang="ko-KR" altLang="en-US" sz="1100" dirty="0" smtClean="0">
                <a:solidFill>
                  <a:srgbClr val="FF0000"/>
                </a:solidFill>
              </a:rPr>
              <a:t>테이블 컬럼 정보</a:t>
            </a:r>
            <a:endParaRPr lang="en-US" altLang="ko-KR" sz="1100" dirty="0" smtClean="0">
              <a:solidFill>
                <a:srgbClr val="FF0000"/>
              </a:solidFill>
            </a:endParaRPr>
          </a:p>
          <a:p>
            <a:r>
              <a:rPr lang="ko-KR" altLang="en-US" sz="1100" dirty="0" smtClean="0">
                <a:solidFill>
                  <a:srgbClr val="FF0000"/>
                </a:solidFill>
              </a:rPr>
              <a:t>⑤ </a:t>
            </a:r>
            <a:r>
              <a:rPr lang="en-US" altLang="ko-KR" sz="1100" dirty="0" smtClean="0">
                <a:solidFill>
                  <a:srgbClr val="FF0000"/>
                </a:solidFill>
              </a:rPr>
              <a:t>MTX_META_FIELD: </a:t>
            </a:r>
            <a:r>
              <a:rPr lang="en-US" altLang="ko-KR" sz="1100" dirty="0" err="1" smtClean="0">
                <a:solidFill>
                  <a:srgbClr val="FF0000"/>
                </a:solidFill>
              </a:rPr>
              <a:t>i</a:t>
            </a:r>
            <a:r>
              <a:rPr lang="en-US" altLang="ko-KR" sz="1100" dirty="0" smtClean="0">
                <a:solidFill>
                  <a:srgbClr val="FF0000"/>
                </a:solidFill>
              </a:rPr>
              <a:t>-META </a:t>
            </a:r>
            <a:r>
              <a:rPr lang="ko-KR" altLang="en-US" sz="1100" dirty="0" smtClean="0">
                <a:solidFill>
                  <a:srgbClr val="FF0000"/>
                </a:solidFill>
              </a:rPr>
              <a:t>항목 정보</a:t>
            </a:r>
            <a:endParaRPr lang="en-US" altLang="ko-KR" sz="1100" dirty="0" smtClean="0">
              <a:solidFill>
                <a:srgbClr val="FF0000"/>
              </a:solidFill>
            </a:endParaRPr>
          </a:p>
          <a:p>
            <a:r>
              <a:rPr lang="ko-KR" altLang="en-US" sz="1100" dirty="0" smtClean="0">
                <a:solidFill>
                  <a:srgbClr val="FF0000"/>
                </a:solidFill>
              </a:rPr>
              <a:t>⑥ </a:t>
            </a:r>
            <a:r>
              <a:rPr lang="en-US" altLang="ko-KR" sz="1100" dirty="0" smtClean="0">
                <a:solidFill>
                  <a:srgbClr val="FF0000"/>
                </a:solidFill>
              </a:rPr>
              <a:t>MTX_META_RELATION_FIELD: </a:t>
            </a:r>
            <a:r>
              <a:rPr lang="en-US" altLang="ko-KR" sz="1100" dirty="0" err="1" smtClean="0">
                <a:solidFill>
                  <a:srgbClr val="FF0000"/>
                </a:solidFill>
              </a:rPr>
              <a:t>i</a:t>
            </a:r>
            <a:r>
              <a:rPr lang="en-US" altLang="ko-KR" sz="1100" dirty="0" smtClean="0">
                <a:solidFill>
                  <a:srgbClr val="FF0000"/>
                </a:solidFill>
              </a:rPr>
              <a:t>-META </a:t>
            </a:r>
            <a:r>
              <a:rPr lang="ko-KR" altLang="en-US" sz="1100" dirty="0" smtClean="0">
                <a:solidFill>
                  <a:srgbClr val="FF0000"/>
                </a:solidFill>
              </a:rPr>
              <a:t>항목 </a:t>
            </a:r>
            <a:r>
              <a:rPr lang="en-US" altLang="ko-KR" sz="1100" dirty="0" smtClean="0">
                <a:solidFill>
                  <a:srgbClr val="FF0000"/>
                </a:solidFill>
              </a:rPr>
              <a:t>relation </a:t>
            </a:r>
            <a:r>
              <a:rPr lang="ko-KR" altLang="en-US" sz="1100" dirty="0" smtClean="0">
                <a:solidFill>
                  <a:srgbClr val="FF0000"/>
                </a:solidFill>
              </a:rPr>
              <a:t>정보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64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0512" y="90872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(2) DB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에서 가져오기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기존 메타 보고서 파일은 백업한 후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 저장된 메타 보고서 데이터로 서버 메타 보고서를 </a:t>
            </a:r>
            <a:r>
              <a:rPr lang="ko-KR" alt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재생성하는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기능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재생성 이후 화면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refresh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27137" y="2439982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① 현재 보고서를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에서 가져온 보고서로 서버에 저장 및 화면에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refresh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하기 전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confirm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메시지</a:t>
            </a:r>
            <a:endParaRPr lang="ko-KR" altLang="en-US" sz="12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b="31662"/>
          <a:stretch/>
        </p:blipFill>
        <p:spPr>
          <a:xfrm>
            <a:off x="676497" y="1628800"/>
            <a:ext cx="5068591" cy="78580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000672" y="2149307"/>
            <a:ext cx="1296144" cy="295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316" y="2701599"/>
            <a:ext cx="2815524" cy="1519489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27136" y="4232121"/>
            <a:ext cx="6270079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②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에서 가져오기 이후 화면 우측 하단에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instant message</a:t>
            </a:r>
            <a:endParaRPr lang="ko-KR" altLang="en-US" sz="12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5"/>
          <a:srcRect r="2864"/>
          <a:stretch/>
        </p:blipFill>
        <p:spPr>
          <a:xfrm>
            <a:off x="722911" y="4557645"/>
            <a:ext cx="2729804" cy="14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2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27136" y="991761"/>
            <a:ext cx="6270079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③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 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데이터로 보고서를 재 생성하기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전 백업하여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file dialog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에서 복원할 수 있음</a:t>
            </a:r>
            <a:endParaRPr lang="ko-KR" altLang="en-US" sz="12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1268760"/>
            <a:ext cx="6128834" cy="331236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4"/>
          <a:srcRect l="27023" t="18676" r="25981" b="14023"/>
          <a:stretch/>
        </p:blipFill>
        <p:spPr>
          <a:xfrm>
            <a:off x="4664968" y="2132856"/>
            <a:ext cx="2880320" cy="2232249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꺾인 연결선 7"/>
          <p:cNvCxnSpPr>
            <a:endCxn id="6" idx="1"/>
          </p:cNvCxnSpPr>
          <p:nvPr/>
        </p:nvCxnSpPr>
        <p:spPr>
          <a:xfrm>
            <a:off x="4088904" y="2780928"/>
            <a:ext cx="576064" cy="468053"/>
          </a:xfrm>
          <a:prstGeom prst="bentConnector3">
            <a:avLst/>
          </a:prstGeom>
          <a:ln w="127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>
          <a:xfrm>
            <a:off x="3080792" y="2018902"/>
            <a:ext cx="1008112" cy="10500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664968" y="2152076"/>
            <a:ext cx="2880320" cy="22130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652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090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DB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관리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0512" y="90872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(3)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엑셀 내보내기</a:t>
            </a:r>
            <a:endParaRPr lang="en-US" altLang="ko-K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 저장된 메타 보고서 데이터를 엑셀 파일로 내보내기 하는 기능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188" y="1484784"/>
            <a:ext cx="4907884" cy="117460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2000672" y="2247687"/>
            <a:ext cx="1368152" cy="2452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8" name="직사각형 7"/>
          <p:cNvSpPr/>
          <p:nvPr/>
        </p:nvSpPr>
        <p:spPr>
          <a:xfrm>
            <a:off x="627137" y="2708920"/>
            <a:ext cx="7638231" cy="276999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①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DB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에 저장된 데이터를 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각 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DB Table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별 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sheet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로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내보내기</a:t>
            </a:r>
            <a:endParaRPr lang="ko-KR" altLang="en-US" sz="12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4"/>
          <a:srcRect r="25682"/>
          <a:stretch/>
        </p:blipFill>
        <p:spPr>
          <a:xfrm>
            <a:off x="636734" y="2996952"/>
            <a:ext cx="8348714" cy="278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5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rgbClr val="4A7EBB"/>
          </a:solidFill>
          <a:headEnd type="none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11530</TotalTime>
  <Words>484</Words>
  <Application>Microsoft Office PowerPoint</Application>
  <PresentationFormat>A4 용지(210x297mm)</PresentationFormat>
  <Paragraphs>84</Paragraphs>
  <Slides>17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4" baseType="lpstr">
      <vt:lpstr>DejaVu Sans</vt:lpstr>
      <vt:lpstr>HY견고딕</vt:lpstr>
      <vt:lpstr>맑은 고딕</vt:lpstr>
      <vt:lpstr>Arial</vt:lpstr>
      <vt:lpstr>Calibri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BI MATRIX MKTG</dc:creator>
  <cp:lastModifiedBy>mkkim</cp:lastModifiedBy>
  <cp:revision>812</cp:revision>
  <dcterms:created xsi:type="dcterms:W3CDTF">2015-11-30T06:50:17Z</dcterms:created>
  <dcterms:modified xsi:type="dcterms:W3CDTF">2024-04-04T06:47:56Z</dcterms:modified>
</cp:coreProperties>
</file>