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17" r:id="rId1"/>
  </p:sldMasterIdLst>
  <p:notesMasterIdLst>
    <p:notesMasterId r:id="rId8"/>
  </p:notesMasterIdLst>
  <p:sldIdLst>
    <p:sldId id="257" r:id="rId2"/>
    <p:sldId id="327" r:id="rId3"/>
    <p:sldId id="366" r:id="rId4"/>
    <p:sldId id="305" r:id="rId5"/>
    <p:sldId id="367" r:id="rId6"/>
    <p:sldId id="362" r:id="rId7"/>
  </p:sldIdLst>
  <p:sldSz cx="12192000" cy="6858000"/>
  <p:notesSz cx="6858000" cy="9144000"/>
  <p:embeddedFontLst>
    <p:embeddedFont>
      <p:font typeface="SUIT" panose="020B0600000101010101" charset="-127"/>
      <p:regular r:id="rId9"/>
      <p:bold r:id="rId10"/>
    </p:embeddedFont>
    <p:embeddedFont>
      <p:font typeface="맑은 고딕" panose="020B0503020000020004" pitchFamily="50" charset="-127"/>
      <p:regular r:id="rId11"/>
      <p:bold r:id="rId1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389" userDrawn="1">
          <p15:clr>
            <a:srgbClr val="A4A3A4"/>
          </p15:clr>
        </p15:guide>
        <p15:guide id="4" orient="horz" pos="24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61F2"/>
    <a:srgbClr val="000000"/>
    <a:srgbClr val="A91E24"/>
    <a:srgbClr val="7E20A8"/>
    <a:srgbClr val="79A100"/>
    <a:srgbClr val="00A4A9"/>
    <a:srgbClr val="AD1F25"/>
    <a:srgbClr val="005CA6"/>
    <a:srgbClr val="152C4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어두운 스타일 2 - 강조 1/강조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0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48" y="102"/>
      </p:cViewPr>
      <p:guideLst>
        <p:guide orient="horz" pos="2183"/>
        <p:guide pos="3840"/>
        <p:guide orient="horz" pos="1389"/>
        <p:guide orient="horz" pos="243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4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461173"/>
            <a:ext cx="11166962" cy="489926"/>
          </a:xfrm>
        </p:spPr>
        <p:txBody>
          <a:bodyPr lIns="0" anchor="ctr">
            <a:noAutofit/>
          </a:bodyPr>
          <a:lstStyle>
            <a:lvl1pPr marL="0" indent="0">
              <a:buFontTx/>
              <a:buNone/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884664" y="263927"/>
            <a:ext cx="1838287" cy="224830"/>
          </a:xfrm>
          <a:solidFill>
            <a:srgbClr val="000000"/>
          </a:solidFill>
        </p:spPr>
        <p:txBody>
          <a:bodyPr bIns="36000" anchor="ctr">
            <a:noAutofit/>
          </a:bodyPr>
          <a:lstStyle>
            <a:lvl1pPr marL="0" indent="0" algn="ctr">
              <a:buFontTx/>
              <a:buNone/>
              <a:defRPr sz="1100" b="1">
                <a:solidFill>
                  <a:schemeClr val="bg1"/>
                </a:solidFill>
                <a:latin typeface="SUIT" pitchFamily="2" charset="-127"/>
                <a:ea typeface="SUIT" pitchFamily="2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457202" y="6524244"/>
            <a:ext cx="496126" cy="249385"/>
          </a:xfrm>
        </p:spPr>
        <p:txBody>
          <a:bodyPr/>
          <a:lstStyle>
            <a:lvl1pPr algn="l">
              <a:defRPr sz="10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DA970759-C0C9-D4ED-FCEC-34EEF3091B07}"/>
              </a:ext>
            </a:extLst>
          </p:cNvPr>
          <p:cNvCxnSpPr/>
          <p:nvPr userDrawn="1"/>
        </p:nvCxnSpPr>
        <p:spPr>
          <a:xfrm>
            <a:off x="457202" y="1042416"/>
            <a:ext cx="11265749" cy="0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텍스트 개체 틀 2">
            <a:extLst>
              <a:ext uri="{FF2B5EF4-FFF2-40B4-BE49-F238E27FC236}">
                <a16:creationId xmlns:a16="http://schemas.microsoft.com/office/drawing/2014/main" id="{8EA9A152-2E40-F7D1-D2FF-AA09AACDD8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202" y="263927"/>
            <a:ext cx="11166962" cy="208901"/>
          </a:xfrm>
        </p:spPr>
        <p:txBody>
          <a:bodyPr lIns="0" anchor="ctr">
            <a:noAutofit/>
          </a:bodyPr>
          <a:lstStyle>
            <a:lvl1pPr marL="0" indent="0">
              <a:buFontTx/>
              <a:buNone/>
              <a:defRPr sz="1400" b="0">
                <a:solidFill>
                  <a:schemeClr val="bg1">
                    <a:lumMod val="50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</p:spTree>
    <p:extLst>
      <p:ext uri="{BB962C8B-B14F-4D97-AF65-F5344CB8AC3E}">
        <p14:creationId xmlns:p14="http://schemas.microsoft.com/office/powerpoint/2010/main" val="2890650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B5014719-CA3D-4514-AAC7-1705D30F75E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943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2" r:id="rId2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>
          <a:xfrm>
            <a:off x="838201" y="3222265"/>
            <a:ext cx="7191102" cy="828528"/>
          </a:xfrm>
        </p:spPr>
        <p:txBody>
          <a:bodyPr>
            <a:normAutofit fontScale="90000"/>
          </a:bodyPr>
          <a:lstStyle/>
          <a:p>
            <a:r>
              <a:rPr lang="ko-KR" altLang="en-US" sz="4800" dirty="0">
                <a:latin typeface="+mn-ea"/>
                <a:ea typeface="+mn-ea"/>
              </a:rPr>
              <a:t>생산성 </a:t>
            </a:r>
            <a:r>
              <a:rPr lang="en-US" altLang="ko-KR" sz="4800" dirty="0">
                <a:latin typeface="+mn-ea"/>
                <a:ea typeface="+mn-ea"/>
              </a:rPr>
              <a:t>5</a:t>
            </a:r>
            <a:r>
              <a:rPr lang="ko-KR" altLang="en-US" sz="4800" dirty="0">
                <a:latin typeface="+mn-ea"/>
                <a:ea typeface="+mn-ea"/>
              </a:rPr>
              <a:t>배 향상 </a:t>
            </a:r>
            <a:r>
              <a:rPr lang="en-US" altLang="ko-KR" sz="4800" dirty="0">
                <a:latin typeface="+mn-ea"/>
                <a:ea typeface="+mn-ea"/>
              </a:rPr>
              <a:t>– </a:t>
            </a:r>
            <a:r>
              <a:rPr lang="ko-KR" altLang="en-US" sz="4800" dirty="0">
                <a:latin typeface="+mn-ea"/>
                <a:ea typeface="+mn-ea"/>
              </a:rPr>
              <a:t>신규기능 소개</a:t>
            </a:r>
            <a:endParaRPr lang="ko-KR" altLang="en-US" sz="4800" dirty="0">
              <a:solidFill>
                <a:schemeClr val="bg1">
                  <a:lumMod val="6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 err="1">
                <a:latin typeface="+mn-lt"/>
              </a:rPr>
              <a:t>비아이매트릭스</a:t>
            </a:r>
            <a:r>
              <a:rPr lang="ko-KR" altLang="en-US" sz="1206" dirty="0">
                <a:latin typeface="+mn-lt"/>
              </a:rPr>
              <a:t> 기술연구소 </a:t>
            </a:r>
            <a:r>
              <a:rPr lang="en-US" altLang="ko-KR" sz="1206" dirty="0">
                <a:latin typeface="+mn-lt"/>
              </a:rPr>
              <a:t>AUD </a:t>
            </a:r>
            <a:r>
              <a:rPr lang="ko-KR" altLang="en-US" sz="1206" dirty="0">
                <a:latin typeface="+mn-lt"/>
              </a:rPr>
              <a:t>팀</a:t>
            </a:r>
            <a:endParaRPr lang="en-US" altLang="ko-KR" sz="1206" dirty="0">
              <a:latin typeface="+mn-lt"/>
            </a:endParaRPr>
          </a:p>
          <a:p>
            <a:r>
              <a:rPr lang="en-US" altLang="ko-KR" sz="1206" dirty="0">
                <a:latin typeface="+mn-lt"/>
              </a:rPr>
              <a:t>2024. 03</a:t>
            </a:r>
            <a:endParaRPr lang="ko-KR" altLang="en-US" sz="1206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26822AD8-BAC7-8914-8519-9E4AA2D2FE15}"/>
              </a:ext>
            </a:extLst>
          </p:cNvPr>
          <p:cNvSpPr/>
          <p:nvPr/>
        </p:nvSpPr>
        <p:spPr>
          <a:xfrm>
            <a:off x="3102899" y="1168416"/>
            <a:ext cx="5986202" cy="4521167"/>
          </a:xfrm>
          <a:prstGeom prst="roundRect">
            <a:avLst>
              <a:gd name="adj" fmla="val 4851"/>
            </a:avLst>
          </a:prstGeom>
          <a:solidFill>
            <a:schemeClr val="bg1">
              <a:alpha val="80000"/>
            </a:schemeClr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6000" rtlCol="0" anchor="ctr"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ko-KR" altLang="en-US" sz="2400" b="1" dirty="0">
                <a:solidFill>
                  <a:schemeClr val="tx1"/>
                </a:solidFill>
                <a:latin typeface="+mn-ea"/>
                <a:cs typeface="Lucida Sans" panose="020B0602040502020204" pitchFamily="34" charset="0"/>
              </a:rPr>
              <a:t>목차</a:t>
            </a:r>
            <a:endParaRPr lang="en-US" altLang="ko-KR" sz="2400" dirty="0">
              <a:solidFill>
                <a:schemeClr val="tx1"/>
              </a:solidFill>
              <a:latin typeface="+mn-ea"/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altLang="ko-KR" sz="2000" dirty="0">
                <a:solidFill>
                  <a:schemeClr val="tx1"/>
                </a:solidFill>
                <a:latin typeface="+mn-ea"/>
                <a:cs typeface="Lucida Sans" panose="020B0602040502020204" pitchFamily="34" charset="0"/>
              </a:rPr>
              <a:t>Hyperlink</a:t>
            </a:r>
            <a:r>
              <a:rPr lang="ko-KR" altLang="en-US" sz="2000" dirty="0">
                <a:solidFill>
                  <a:schemeClr val="tx1"/>
                </a:solidFill>
                <a:latin typeface="+mn-ea"/>
                <a:cs typeface="Lucida Sans" panose="020B0602040502020204" pitchFamily="34" charset="0"/>
              </a:rPr>
              <a:t> 기능 소개</a:t>
            </a:r>
            <a:endParaRPr lang="en-US" altLang="ko-KR" sz="2000" dirty="0">
              <a:solidFill>
                <a:schemeClr val="tx1"/>
              </a:solidFill>
              <a:latin typeface="+mn-ea"/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ko-KR" altLang="en-US" sz="2000" dirty="0">
                <a:solidFill>
                  <a:schemeClr val="tx1"/>
                </a:solidFill>
                <a:latin typeface="+mn-ea"/>
                <a:cs typeface="Lucida Sans" panose="020B0602040502020204" pitchFamily="34" charset="0"/>
              </a:rPr>
              <a:t>데이터소스 관리자 소개</a:t>
            </a:r>
            <a:endParaRPr lang="en-US" altLang="ko-KR" sz="2000" dirty="0">
              <a:solidFill>
                <a:schemeClr val="tx1"/>
              </a:solidFill>
              <a:latin typeface="+mn-ea"/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altLang="ko-KR" sz="2000" dirty="0">
                <a:solidFill>
                  <a:schemeClr val="tx1"/>
                </a:solidFill>
                <a:latin typeface="+mn-ea"/>
                <a:cs typeface="Lucida Sans" panose="020B0602040502020204" pitchFamily="34" charset="0"/>
              </a:rPr>
              <a:t>Search </a:t>
            </a:r>
            <a:r>
              <a:rPr lang="ko-KR" altLang="en-US" sz="2000" dirty="0">
                <a:solidFill>
                  <a:schemeClr val="tx1"/>
                </a:solidFill>
                <a:latin typeface="+mn-ea"/>
                <a:cs typeface="Lucida Sans" panose="020B0602040502020204" pitchFamily="34" charset="0"/>
              </a:rPr>
              <a:t>기능 소개</a:t>
            </a:r>
            <a:endParaRPr lang="en-US" altLang="ko-KR" sz="2000" dirty="0">
              <a:solidFill>
                <a:schemeClr val="tx1"/>
              </a:solidFill>
              <a:latin typeface="+mn-ea"/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altLang="ko-KR" sz="2000" dirty="0">
                <a:solidFill>
                  <a:schemeClr val="tx1"/>
                </a:solidFill>
                <a:latin typeface="+mn-ea"/>
                <a:cs typeface="Lucida Sans" panose="020B0602040502020204" pitchFamily="34" charset="0"/>
              </a:rPr>
              <a:t>Time </a:t>
            </a:r>
            <a:r>
              <a:rPr lang="ko-KR" altLang="en-US" sz="2000" dirty="0">
                <a:solidFill>
                  <a:schemeClr val="tx1"/>
                </a:solidFill>
                <a:latin typeface="+mn-ea"/>
                <a:cs typeface="Lucida Sans" panose="020B0602040502020204" pitchFamily="34" charset="0"/>
              </a:rPr>
              <a:t>속성 소개</a:t>
            </a:r>
            <a:endParaRPr lang="en-US" altLang="ko-KR" sz="2000" dirty="0">
              <a:solidFill>
                <a:schemeClr val="tx1"/>
              </a:solidFill>
              <a:latin typeface="+mn-ea"/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ko-KR" altLang="en-US" sz="2000" dirty="0">
                <a:solidFill>
                  <a:schemeClr val="tx1"/>
                </a:solidFill>
                <a:latin typeface="+mn-ea"/>
                <a:cs typeface="Lucida Sans" panose="020B0602040502020204" pitchFamily="34" charset="0"/>
              </a:rPr>
              <a:t>보고서 개발 시연</a:t>
            </a:r>
            <a:endParaRPr lang="en-US" altLang="ko-KR" sz="2000" dirty="0">
              <a:solidFill>
                <a:schemeClr val="tx1"/>
              </a:solidFill>
              <a:latin typeface="+mn-ea"/>
              <a:cs typeface="Lucida Sans" panose="020B06020405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743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n-ea"/>
                <a:ea typeface="+mn-ea"/>
              </a:rPr>
              <a:t>1. Hyperlink </a:t>
            </a:r>
            <a:r>
              <a:rPr lang="ko-KR" altLang="en-US" dirty="0">
                <a:latin typeface="+mn-ea"/>
                <a:ea typeface="+mn-ea"/>
              </a:rPr>
              <a:t>기능 소개</a:t>
            </a:r>
            <a:endParaRPr lang="en-US" altLang="ko-KR" sz="2800" dirty="0">
              <a:solidFill>
                <a:schemeClr val="tx1"/>
              </a:solidFill>
              <a:latin typeface="+mn-ea"/>
              <a:cs typeface="Lucida Sans" panose="020B0602040502020204" pitchFamily="34" charset="0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기술연구소 </a:t>
            </a:r>
            <a:r>
              <a:rPr lang="en-US" altLang="ko-KR" dirty="0"/>
              <a:t>AUD</a:t>
            </a:r>
            <a:r>
              <a:rPr lang="ko-KR" altLang="en-US" dirty="0"/>
              <a:t>팀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5" name="화살표: 오른쪽 4">
            <a:extLst>
              <a:ext uri="{FF2B5EF4-FFF2-40B4-BE49-F238E27FC236}">
                <a16:creationId xmlns:a16="http://schemas.microsoft.com/office/drawing/2014/main" id="{1A7B8F30-C537-CFF9-63A6-5B09DDBA259F}"/>
              </a:ext>
            </a:extLst>
          </p:cNvPr>
          <p:cNvSpPr/>
          <p:nvPr/>
        </p:nvSpPr>
        <p:spPr>
          <a:xfrm>
            <a:off x="5532380" y="3429000"/>
            <a:ext cx="757646" cy="42614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107D09-92DC-641C-1C25-940BA053AD27}"/>
              </a:ext>
            </a:extLst>
          </p:cNvPr>
          <p:cNvSpPr txBox="1"/>
          <p:nvPr/>
        </p:nvSpPr>
        <p:spPr>
          <a:xfrm>
            <a:off x="6673156" y="5990088"/>
            <a:ext cx="4242416" cy="342723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altLang="ko-KR" sz="1200" dirty="0">
                <a:latin typeface="+mn-ea"/>
              </a:rPr>
              <a:t>&lt;</a:t>
            </a:r>
            <a:r>
              <a:rPr lang="en-US" altLang="ko-KR" sz="1200" dirty="0" err="1">
                <a:latin typeface="+mn-ea"/>
              </a:rPr>
              <a:t>HyperLink</a:t>
            </a:r>
            <a:r>
              <a:rPr lang="en-US" altLang="ko-KR" sz="1200" dirty="0">
                <a:latin typeface="+mn-ea"/>
              </a:rPr>
              <a:t> </a:t>
            </a:r>
            <a:r>
              <a:rPr lang="ko-KR" altLang="en-US" sz="1200" dirty="0" err="1">
                <a:latin typeface="+mn-ea"/>
              </a:rPr>
              <a:t>설정창</a:t>
            </a:r>
            <a:r>
              <a:rPr lang="en-US" altLang="ko-KR" sz="1200" dirty="0">
                <a:latin typeface="+mn-ea"/>
              </a:rPr>
              <a:t>&gt;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85C50472-F514-D6B4-2EAC-DEFA3C66B2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3156" y="1698770"/>
            <a:ext cx="4242416" cy="4197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DA67825-5D77-8B3A-3547-ABC9484A62A7}"/>
              </a:ext>
            </a:extLst>
          </p:cNvPr>
          <p:cNvSpPr txBox="1"/>
          <p:nvPr/>
        </p:nvSpPr>
        <p:spPr>
          <a:xfrm>
            <a:off x="1100632" y="5896394"/>
            <a:ext cx="4048619" cy="342723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altLang="ko-KR" sz="1200" dirty="0">
                <a:latin typeface="+mn-ea"/>
              </a:rPr>
              <a:t>&lt;DataGrid </a:t>
            </a:r>
            <a:r>
              <a:rPr lang="ko-KR" altLang="en-US" sz="1200" dirty="0">
                <a:latin typeface="+mn-ea"/>
              </a:rPr>
              <a:t>디자인 </a:t>
            </a:r>
            <a:r>
              <a:rPr lang="ko-KR" altLang="en-US" sz="1200" dirty="0" err="1">
                <a:latin typeface="+mn-ea"/>
              </a:rPr>
              <a:t>속성창</a:t>
            </a:r>
            <a:r>
              <a:rPr lang="en-US" altLang="ko-KR" sz="1200" dirty="0">
                <a:latin typeface="+mn-ea"/>
              </a:rPr>
              <a:t>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457202" y="1100104"/>
            <a:ext cx="11265749" cy="42614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dirty="0">
                <a:latin typeface="+mn-ea"/>
              </a:rPr>
              <a:t>DataGrid</a:t>
            </a:r>
            <a:r>
              <a:rPr lang="ko-KR" altLang="en-US" sz="1600" dirty="0">
                <a:latin typeface="+mn-ea"/>
              </a:rPr>
              <a:t>의 셀 클릭 시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dirty="0">
                <a:latin typeface="+mn-ea"/>
              </a:rPr>
              <a:t>보고서</a:t>
            </a:r>
            <a:r>
              <a:rPr lang="en-US" altLang="ko-KR" sz="1600" dirty="0">
                <a:latin typeface="+mn-ea"/>
              </a:rPr>
              <a:t>/Form/URL</a:t>
            </a:r>
            <a:r>
              <a:rPr lang="ko-KR" altLang="en-US" sz="1600" dirty="0">
                <a:latin typeface="+mn-ea"/>
              </a:rPr>
              <a:t>링크 등을 팝업으로 띄울 수 있는 기능</a:t>
            </a:r>
            <a:endParaRPr lang="en-US" altLang="ko-KR" sz="1600" dirty="0">
              <a:latin typeface="+mn-ea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50502081-8E0F-8E86-DBE0-FEB65AFC4B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341" y="1698770"/>
            <a:ext cx="4034910" cy="40416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5937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951C0C8E-43D3-2E76-1A30-9F18F16F99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811" y="2872846"/>
            <a:ext cx="4829992" cy="3461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463125" y="1148345"/>
            <a:ext cx="11265749" cy="1534138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+mn-ea"/>
              </a:rPr>
              <a:t>데이터 소스가 필요한 부분에서 직접 </a:t>
            </a:r>
            <a:r>
              <a:rPr lang="en-US" altLang="ko-KR" sz="1600" dirty="0">
                <a:latin typeface="+mn-ea"/>
              </a:rPr>
              <a:t>SQL</a:t>
            </a:r>
            <a:r>
              <a:rPr lang="ko-KR" altLang="en-US" sz="1600" dirty="0">
                <a:latin typeface="+mn-ea"/>
              </a:rPr>
              <a:t>을 작성하거나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dirty="0">
                <a:latin typeface="+mn-ea"/>
              </a:rPr>
              <a:t>기존 작성된 데이터소스를 불러올 수 있는 신규 </a:t>
            </a:r>
            <a:r>
              <a:rPr lang="en-US" altLang="ko-KR" sz="1600" dirty="0">
                <a:latin typeface="+mn-ea"/>
              </a:rPr>
              <a:t>UI </a:t>
            </a:r>
            <a:r>
              <a:rPr lang="ko-KR" altLang="en-US" sz="1600" dirty="0">
                <a:latin typeface="+mn-ea"/>
              </a:rPr>
              <a:t>개발</a:t>
            </a:r>
            <a:endParaRPr lang="en-US" altLang="ko-KR" sz="1600" dirty="0">
              <a:latin typeface="+mn-ea"/>
            </a:endParaRP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solidFill>
                  <a:srgbClr val="333333"/>
                </a:solidFill>
                <a:latin typeface="+mn-ea"/>
              </a:rPr>
              <a:t>DataGrid </a:t>
            </a:r>
            <a:r>
              <a:rPr lang="ko-KR" altLang="en-US" sz="1600" dirty="0">
                <a:solidFill>
                  <a:srgbClr val="333333"/>
                </a:solidFill>
                <a:latin typeface="+mn-ea"/>
              </a:rPr>
              <a:t>의 </a:t>
            </a:r>
            <a:r>
              <a:rPr lang="en-US" altLang="ko-KR" sz="1600" dirty="0" err="1">
                <a:solidFill>
                  <a:srgbClr val="333333"/>
                </a:solidFill>
                <a:latin typeface="+mn-ea"/>
              </a:rPr>
              <a:t>ComboBox</a:t>
            </a:r>
            <a:r>
              <a:rPr lang="en-US" altLang="ko-KR" sz="1600" dirty="0">
                <a:solidFill>
                  <a:srgbClr val="333333"/>
                </a:solidFill>
                <a:latin typeface="+mn-ea"/>
              </a:rPr>
              <a:t> </a:t>
            </a:r>
            <a:r>
              <a:rPr lang="ko-KR" altLang="en-US" sz="1600" dirty="0">
                <a:solidFill>
                  <a:srgbClr val="333333"/>
                </a:solidFill>
                <a:latin typeface="+mn-ea"/>
              </a:rPr>
              <a:t>필드 유형에서 사용하는 데이터소스</a:t>
            </a:r>
            <a:endParaRPr lang="en-US" altLang="ko-KR" sz="1600" dirty="0">
              <a:solidFill>
                <a:srgbClr val="333333"/>
              </a:solidFill>
              <a:latin typeface="+mn-ea"/>
            </a:endParaRP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solidFill>
                  <a:srgbClr val="333333"/>
                </a:solidFill>
                <a:latin typeface="+mn-ea"/>
              </a:rPr>
              <a:t>DataGrid </a:t>
            </a:r>
            <a:r>
              <a:rPr lang="ko-KR" altLang="en-US" sz="1600" dirty="0">
                <a:solidFill>
                  <a:srgbClr val="333333"/>
                </a:solidFill>
                <a:latin typeface="+mn-ea"/>
              </a:rPr>
              <a:t>의 상단</a:t>
            </a:r>
            <a:r>
              <a:rPr lang="en-US" altLang="ko-KR" sz="1600" dirty="0">
                <a:solidFill>
                  <a:srgbClr val="333333"/>
                </a:solidFill>
                <a:latin typeface="+mn-ea"/>
              </a:rPr>
              <a:t>/</a:t>
            </a:r>
            <a:r>
              <a:rPr lang="ko-KR" altLang="en-US" sz="1600" dirty="0">
                <a:solidFill>
                  <a:srgbClr val="333333"/>
                </a:solidFill>
                <a:latin typeface="+mn-ea"/>
              </a:rPr>
              <a:t>하단 데이터소스 지정</a:t>
            </a:r>
            <a:endParaRPr lang="en-US" altLang="ko-KR" sz="1600" dirty="0">
              <a:solidFill>
                <a:srgbClr val="333333"/>
              </a:solidFill>
              <a:latin typeface="+mn-ea"/>
            </a:endParaRP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600" dirty="0">
                <a:solidFill>
                  <a:srgbClr val="333333"/>
                </a:solidFill>
                <a:latin typeface="+mn-ea"/>
              </a:rPr>
              <a:t>신규 추가된 </a:t>
            </a:r>
            <a:r>
              <a:rPr lang="en-US" altLang="ko-KR" sz="1600" dirty="0">
                <a:solidFill>
                  <a:srgbClr val="333333"/>
                </a:solidFill>
                <a:latin typeface="+mn-ea"/>
              </a:rPr>
              <a:t>Search </a:t>
            </a:r>
            <a:r>
              <a:rPr lang="ko-KR" altLang="en-US" sz="1600" dirty="0">
                <a:solidFill>
                  <a:srgbClr val="333333"/>
                </a:solidFill>
                <a:latin typeface="+mn-ea"/>
              </a:rPr>
              <a:t>속성의 데이터소스 지정</a:t>
            </a:r>
            <a:endParaRPr lang="en-US" altLang="ko-KR" sz="1600" dirty="0">
              <a:solidFill>
                <a:srgbClr val="333333"/>
              </a:solidFill>
              <a:latin typeface="+mn-ea"/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n-ea"/>
                <a:ea typeface="+mn-ea"/>
              </a:rPr>
              <a:t>2. </a:t>
            </a:r>
            <a:r>
              <a:rPr lang="ko-KR" altLang="en-US" dirty="0">
                <a:latin typeface="+mn-ea"/>
                <a:ea typeface="+mn-ea"/>
              </a:rPr>
              <a:t>데이터소스 관리자</a:t>
            </a:r>
            <a:r>
              <a:rPr lang="en-US" altLang="ko-KR" dirty="0">
                <a:latin typeface="+mn-ea"/>
                <a:ea typeface="+mn-ea"/>
              </a:rPr>
              <a:t> </a:t>
            </a:r>
            <a:r>
              <a:rPr lang="ko-KR" altLang="en-US" dirty="0">
                <a:latin typeface="+mn-ea"/>
                <a:ea typeface="+mn-ea"/>
              </a:rPr>
              <a:t>기능 소개</a:t>
            </a:r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기술연구소 </a:t>
            </a:r>
            <a:r>
              <a:rPr lang="en-US" altLang="ko-KR" dirty="0"/>
              <a:t>AUD</a:t>
            </a:r>
            <a:r>
              <a:rPr lang="ko-KR" altLang="en-US" dirty="0"/>
              <a:t>팀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D85398FE-B150-B879-EE5C-5FEF48C98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177" y="2879729"/>
            <a:ext cx="2583018" cy="3133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화살표: 오른쪽 8">
            <a:extLst>
              <a:ext uri="{FF2B5EF4-FFF2-40B4-BE49-F238E27FC236}">
                <a16:creationId xmlns:a16="http://schemas.microsoft.com/office/drawing/2014/main" id="{FB86C123-95D6-CCC8-08B9-DB16C8B39FDB}"/>
              </a:ext>
            </a:extLst>
          </p:cNvPr>
          <p:cNvSpPr/>
          <p:nvPr/>
        </p:nvSpPr>
        <p:spPr>
          <a:xfrm>
            <a:off x="3918857" y="4699158"/>
            <a:ext cx="1375954" cy="229894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6195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n-ea"/>
                <a:ea typeface="+mn-ea"/>
              </a:rPr>
              <a:t>3. Search </a:t>
            </a:r>
            <a:r>
              <a:rPr lang="ko-KR" altLang="en-US" dirty="0">
                <a:latin typeface="+mn-ea"/>
                <a:ea typeface="+mn-ea"/>
              </a:rPr>
              <a:t>기능 소개</a:t>
            </a:r>
            <a:endParaRPr lang="en-US" altLang="ko-KR" sz="2800" dirty="0">
              <a:solidFill>
                <a:schemeClr val="tx1"/>
              </a:solidFill>
              <a:latin typeface="+mn-ea"/>
              <a:cs typeface="Lucida Sans" panose="020B0602040502020204" pitchFamily="34" charset="0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기술연구소 </a:t>
            </a:r>
            <a:r>
              <a:rPr lang="en-US" altLang="ko-KR" dirty="0"/>
              <a:t>AUD</a:t>
            </a:r>
            <a:r>
              <a:rPr lang="ko-KR" altLang="en-US" dirty="0"/>
              <a:t>팀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5" name="화살표: 오른쪽 4">
            <a:extLst>
              <a:ext uri="{FF2B5EF4-FFF2-40B4-BE49-F238E27FC236}">
                <a16:creationId xmlns:a16="http://schemas.microsoft.com/office/drawing/2014/main" id="{1A7B8F30-C537-CFF9-63A6-5B09DDBA259F}"/>
              </a:ext>
            </a:extLst>
          </p:cNvPr>
          <p:cNvSpPr/>
          <p:nvPr/>
        </p:nvSpPr>
        <p:spPr>
          <a:xfrm>
            <a:off x="5532380" y="3429000"/>
            <a:ext cx="757646" cy="42614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107D09-92DC-641C-1C25-940BA053AD27}"/>
              </a:ext>
            </a:extLst>
          </p:cNvPr>
          <p:cNvSpPr txBox="1"/>
          <p:nvPr/>
        </p:nvSpPr>
        <p:spPr>
          <a:xfrm>
            <a:off x="6755188" y="5990088"/>
            <a:ext cx="4160384" cy="342723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altLang="ko-KR" sz="1200" dirty="0">
                <a:latin typeface="+mn-ea"/>
              </a:rPr>
              <a:t>&lt;Search </a:t>
            </a:r>
            <a:r>
              <a:rPr lang="ko-KR" altLang="en-US" sz="1200" dirty="0" err="1">
                <a:latin typeface="+mn-ea"/>
              </a:rPr>
              <a:t>설정창</a:t>
            </a:r>
            <a:r>
              <a:rPr lang="en-US" altLang="ko-KR" sz="1200" dirty="0">
                <a:latin typeface="+mn-ea"/>
              </a:rPr>
              <a:t>&gt;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A67825-5D77-8B3A-3547-ABC9484A62A7}"/>
              </a:ext>
            </a:extLst>
          </p:cNvPr>
          <p:cNvSpPr txBox="1"/>
          <p:nvPr/>
        </p:nvSpPr>
        <p:spPr>
          <a:xfrm>
            <a:off x="1100632" y="5896394"/>
            <a:ext cx="4048619" cy="342723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altLang="ko-KR" sz="1200" dirty="0">
                <a:latin typeface="+mn-ea"/>
              </a:rPr>
              <a:t>&lt;DataGrid </a:t>
            </a:r>
            <a:r>
              <a:rPr lang="ko-KR" altLang="en-US" sz="1200" dirty="0">
                <a:latin typeface="+mn-ea"/>
              </a:rPr>
              <a:t>디자인 </a:t>
            </a:r>
            <a:r>
              <a:rPr lang="ko-KR" altLang="en-US" sz="1200" dirty="0" err="1">
                <a:latin typeface="+mn-ea"/>
              </a:rPr>
              <a:t>속성창</a:t>
            </a:r>
            <a:r>
              <a:rPr lang="en-US" altLang="ko-KR" sz="1200" dirty="0">
                <a:latin typeface="+mn-ea"/>
              </a:rPr>
              <a:t>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457202" y="1100104"/>
            <a:ext cx="11265749" cy="42614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dirty="0">
                <a:latin typeface="+mn-ea"/>
              </a:rPr>
              <a:t>DataGrid</a:t>
            </a:r>
            <a:r>
              <a:rPr lang="ko-KR" altLang="en-US" sz="1600" dirty="0">
                <a:latin typeface="+mn-ea"/>
              </a:rPr>
              <a:t>의 셀 클릭 시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dirty="0">
                <a:latin typeface="+mn-ea"/>
              </a:rPr>
              <a:t>선택한 행</a:t>
            </a:r>
            <a:r>
              <a:rPr lang="en-US" altLang="ko-KR" sz="1600" dirty="0">
                <a:latin typeface="+mn-ea"/>
              </a:rPr>
              <a:t>(row)</a:t>
            </a:r>
            <a:r>
              <a:rPr lang="ko-KR" altLang="en-US" sz="1600" dirty="0">
                <a:latin typeface="+mn-ea"/>
              </a:rPr>
              <a:t>에 입력할 데이터 목록을 표시하는 기능</a:t>
            </a:r>
            <a:endParaRPr lang="en-US" altLang="ko-KR" sz="1600" dirty="0">
              <a:latin typeface="+mn-ea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7170A003-D3FD-04D5-285D-470CF553F3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632" y="1690492"/>
            <a:ext cx="4034909" cy="4041656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E49F3793-4F20-3B1D-2260-FD4CBCF707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5188" y="2230470"/>
            <a:ext cx="4048619" cy="282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83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457202" y="1148345"/>
            <a:ext cx="11265749" cy="795474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dirty="0">
                <a:latin typeface="+mn-ea"/>
              </a:rPr>
              <a:t>DataGrid</a:t>
            </a:r>
            <a:r>
              <a:rPr lang="ko-KR" altLang="en-US" sz="1600" dirty="0">
                <a:latin typeface="+mn-ea"/>
              </a:rPr>
              <a:t>에 시간 포맷으로 입력 가능한 </a:t>
            </a:r>
            <a:r>
              <a:rPr lang="en-US" altLang="ko-KR" sz="1600" dirty="0">
                <a:latin typeface="+mn-ea"/>
              </a:rPr>
              <a:t>Time </a:t>
            </a:r>
            <a:r>
              <a:rPr lang="ko-KR" altLang="en-US" sz="1600" dirty="0">
                <a:latin typeface="+mn-ea"/>
              </a:rPr>
              <a:t>필드 추가</a:t>
            </a:r>
            <a:endParaRPr lang="en-US" altLang="ko-KR" sz="1600" dirty="0">
              <a:latin typeface="+mn-ea"/>
            </a:endParaRP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600" dirty="0">
                <a:solidFill>
                  <a:srgbClr val="333333"/>
                </a:solidFill>
                <a:latin typeface="+mn-ea"/>
              </a:rPr>
              <a:t>키보드 입력 또는 팝업</a:t>
            </a:r>
            <a:r>
              <a:rPr lang="en-US" altLang="ko-KR" sz="1600" dirty="0">
                <a:solidFill>
                  <a:srgbClr val="333333"/>
                </a:solidFill>
                <a:latin typeface="+mn-ea"/>
              </a:rPr>
              <a:t>UI</a:t>
            </a:r>
            <a:r>
              <a:rPr lang="ko-KR" altLang="en-US" sz="1600" dirty="0">
                <a:solidFill>
                  <a:srgbClr val="333333"/>
                </a:solidFill>
                <a:latin typeface="+mn-ea"/>
              </a:rPr>
              <a:t>를 활용하여 시간을 입력 가능</a:t>
            </a:r>
            <a:endParaRPr lang="en-US" altLang="ko-KR" sz="1600" dirty="0">
              <a:solidFill>
                <a:srgbClr val="333333"/>
              </a:solidFill>
              <a:latin typeface="+mn-ea"/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n-ea"/>
                <a:ea typeface="+mn-ea"/>
              </a:rPr>
              <a:t>4. </a:t>
            </a:r>
            <a:r>
              <a:rPr lang="en-US" altLang="ko-KR" sz="2800" dirty="0">
                <a:solidFill>
                  <a:schemeClr val="tx1"/>
                </a:solidFill>
                <a:latin typeface="+mn-ea"/>
                <a:cs typeface="Lucida Sans" panose="020B0602040502020204" pitchFamily="34" charset="0"/>
              </a:rPr>
              <a:t>DataGrid </a:t>
            </a:r>
            <a:r>
              <a:rPr lang="ko-KR" altLang="en-US" sz="2800" dirty="0">
                <a:solidFill>
                  <a:schemeClr val="tx1"/>
                </a:solidFill>
                <a:latin typeface="+mn-ea"/>
                <a:cs typeface="Lucida Sans" panose="020B0602040502020204" pitchFamily="34" charset="0"/>
              </a:rPr>
              <a:t>신규필드 </a:t>
            </a:r>
            <a:r>
              <a:rPr lang="en-US" altLang="ko-KR" sz="2800" dirty="0">
                <a:solidFill>
                  <a:schemeClr val="tx1"/>
                </a:solidFill>
                <a:latin typeface="+mn-ea"/>
                <a:cs typeface="Lucida Sans" panose="020B0602040502020204" pitchFamily="34" charset="0"/>
              </a:rPr>
              <a:t>- Time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기술연구소 </a:t>
            </a:r>
            <a:r>
              <a:rPr lang="en-US" altLang="ko-KR" dirty="0"/>
              <a:t>AUD</a:t>
            </a:r>
            <a:r>
              <a:rPr lang="ko-KR" altLang="en-US" dirty="0"/>
              <a:t>팀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5E611476-3970-0F74-0264-2C0CC82612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208" y="2208292"/>
            <a:ext cx="3531916" cy="35437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6E37F3CA-2BDA-13BA-AC21-0EF5791D7C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026" y="2208292"/>
            <a:ext cx="3726861" cy="11437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9F2B3B52-5F1B-CFB4-68E2-50D175043E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733" y="3869481"/>
            <a:ext cx="1104900" cy="1381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555FB208-09B4-E6FA-1C3E-E500CDFC8C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092" y="3853488"/>
            <a:ext cx="998794" cy="20193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F2B8981-1940-5CD4-1CB7-2F0B1A338971}"/>
              </a:ext>
            </a:extLst>
          </p:cNvPr>
          <p:cNvSpPr txBox="1"/>
          <p:nvPr/>
        </p:nvSpPr>
        <p:spPr>
          <a:xfrm>
            <a:off x="2190209" y="5974128"/>
            <a:ext cx="3531916" cy="342723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altLang="ko-KR" sz="1200" dirty="0">
                <a:latin typeface="+mn-ea"/>
              </a:rPr>
              <a:t>&lt;DataGrid </a:t>
            </a:r>
            <a:r>
              <a:rPr lang="ko-KR" altLang="en-US" sz="1200" dirty="0">
                <a:latin typeface="+mn-ea"/>
              </a:rPr>
              <a:t>디자인</a:t>
            </a:r>
            <a:r>
              <a:rPr lang="en-US" altLang="ko-KR" sz="1200" dirty="0">
                <a:latin typeface="+mn-ea"/>
              </a:rPr>
              <a:t>&gt;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AB48AC-E6C2-9C2E-F924-074CDBD2B008}"/>
              </a:ext>
            </a:extLst>
          </p:cNvPr>
          <p:cNvSpPr txBox="1"/>
          <p:nvPr/>
        </p:nvSpPr>
        <p:spPr>
          <a:xfrm>
            <a:off x="6306026" y="3402791"/>
            <a:ext cx="3726860" cy="342723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altLang="ko-KR" sz="1200" dirty="0">
                <a:latin typeface="+mn-ea"/>
              </a:rPr>
              <a:t>&lt;DataGrid </a:t>
            </a:r>
            <a:r>
              <a:rPr lang="ko-KR" altLang="en-US" sz="1200" dirty="0">
                <a:latin typeface="+mn-ea"/>
              </a:rPr>
              <a:t>적용화면</a:t>
            </a:r>
            <a:r>
              <a:rPr lang="en-US" altLang="ko-KR" sz="1200" dirty="0">
                <a:latin typeface="+mn-ea"/>
              </a:rPr>
              <a:t>&gt;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56219E-8843-BDD0-EDCE-2D5C54421FEF}"/>
              </a:ext>
            </a:extLst>
          </p:cNvPr>
          <p:cNvSpPr txBox="1"/>
          <p:nvPr/>
        </p:nvSpPr>
        <p:spPr>
          <a:xfrm>
            <a:off x="7607733" y="6013109"/>
            <a:ext cx="2425153" cy="342723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altLang="ko-KR" sz="1200" dirty="0">
                <a:latin typeface="+mn-ea"/>
              </a:rPr>
              <a:t>&lt;CRUD </a:t>
            </a:r>
            <a:r>
              <a:rPr lang="ko-KR" altLang="en-US" sz="1200" dirty="0">
                <a:latin typeface="+mn-ea"/>
              </a:rPr>
              <a:t>입력 예시</a:t>
            </a:r>
            <a:r>
              <a:rPr lang="en-US" altLang="ko-KR" sz="1200" dirty="0">
                <a:latin typeface="+mn-ea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671350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13338</TotalTime>
  <Words>192</Words>
  <Application>Microsoft Office PowerPoint</Application>
  <PresentationFormat>와이드스크린</PresentationFormat>
  <Paragraphs>37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SUIT</vt:lpstr>
      <vt:lpstr>Wingdings</vt:lpstr>
      <vt:lpstr>맑은 고딕</vt:lpstr>
      <vt:lpstr>Arial</vt:lpstr>
      <vt:lpstr>Office 테마</vt:lpstr>
      <vt:lpstr>생산성 5배 향상 – 신규기능 소개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승철 이</cp:lastModifiedBy>
  <cp:revision>630</cp:revision>
  <dcterms:created xsi:type="dcterms:W3CDTF">2018-04-10T05:56:39Z</dcterms:created>
  <dcterms:modified xsi:type="dcterms:W3CDTF">2024-04-04T10:48:37Z</dcterms:modified>
</cp:coreProperties>
</file>